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7" r:id="rId2"/>
  </p:sldMasterIdLst>
  <p:notesMasterIdLst>
    <p:notesMasterId r:id="rId625"/>
  </p:notesMasterIdLst>
  <p:handoutMasterIdLst>
    <p:handoutMasterId r:id="rId626"/>
  </p:handoutMasterIdLst>
  <p:sldIdLst>
    <p:sldId id="256" r:id="rId3"/>
    <p:sldId id="1534" r:id="rId4"/>
    <p:sldId id="428" r:id="rId5"/>
    <p:sldId id="429" r:id="rId6"/>
    <p:sldId id="465" r:id="rId7"/>
    <p:sldId id="541" r:id="rId8"/>
    <p:sldId id="542" r:id="rId9"/>
    <p:sldId id="543" r:id="rId10"/>
    <p:sldId id="1860" r:id="rId11"/>
    <p:sldId id="1873" r:id="rId12"/>
    <p:sldId id="1861" r:id="rId13"/>
    <p:sldId id="1862" r:id="rId14"/>
    <p:sldId id="1863" r:id="rId15"/>
    <p:sldId id="1864" r:id="rId16"/>
    <p:sldId id="1865" r:id="rId17"/>
    <p:sldId id="1875" r:id="rId18"/>
    <p:sldId id="1874" r:id="rId19"/>
    <p:sldId id="1881" r:id="rId20"/>
    <p:sldId id="1876" r:id="rId21"/>
    <p:sldId id="1866" r:id="rId22"/>
    <p:sldId id="1867" r:id="rId23"/>
    <p:sldId id="1878" r:id="rId24"/>
    <p:sldId id="468" r:id="rId25"/>
    <p:sldId id="1561" r:id="rId26"/>
    <p:sldId id="471" r:id="rId27"/>
    <p:sldId id="472" r:id="rId28"/>
    <p:sldId id="473" r:id="rId29"/>
    <p:sldId id="474" r:id="rId30"/>
    <p:sldId id="1937"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504" r:id="rId54"/>
    <p:sldId id="674" r:id="rId55"/>
    <p:sldId id="675" r:id="rId56"/>
    <p:sldId id="676" r:id="rId57"/>
    <p:sldId id="677" r:id="rId58"/>
    <p:sldId id="678" r:id="rId59"/>
    <p:sldId id="679" r:id="rId60"/>
    <p:sldId id="680" r:id="rId61"/>
    <p:sldId id="681" r:id="rId62"/>
    <p:sldId id="621" r:id="rId63"/>
    <p:sldId id="622" r:id="rId64"/>
    <p:sldId id="623" r:id="rId65"/>
    <p:sldId id="624" r:id="rId66"/>
    <p:sldId id="625" r:id="rId67"/>
    <p:sldId id="626" r:id="rId68"/>
    <p:sldId id="627" r:id="rId69"/>
    <p:sldId id="628" r:id="rId70"/>
    <p:sldId id="629" r:id="rId71"/>
    <p:sldId id="630" r:id="rId72"/>
    <p:sldId id="631" r:id="rId73"/>
    <p:sldId id="632" r:id="rId74"/>
    <p:sldId id="633" r:id="rId75"/>
    <p:sldId id="634" r:id="rId76"/>
    <p:sldId id="635" r:id="rId77"/>
    <p:sldId id="636" r:id="rId78"/>
    <p:sldId id="637" r:id="rId79"/>
    <p:sldId id="638" r:id="rId80"/>
    <p:sldId id="639" r:id="rId81"/>
    <p:sldId id="640" r:id="rId82"/>
    <p:sldId id="641" r:id="rId83"/>
    <p:sldId id="642" r:id="rId84"/>
    <p:sldId id="643" r:id="rId85"/>
    <p:sldId id="644" r:id="rId86"/>
    <p:sldId id="645" r:id="rId87"/>
    <p:sldId id="646" r:id="rId88"/>
    <p:sldId id="647" r:id="rId89"/>
    <p:sldId id="648" r:id="rId90"/>
    <p:sldId id="649" r:id="rId91"/>
    <p:sldId id="650" r:id="rId92"/>
    <p:sldId id="651" r:id="rId93"/>
    <p:sldId id="652" r:id="rId94"/>
    <p:sldId id="653" r:id="rId95"/>
    <p:sldId id="654" r:id="rId96"/>
    <p:sldId id="655" r:id="rId97"/>
    <p:sldId id="656" r:id="rId98"/>
    <p:sldId id="657" r:id="rId99"/>
    <p:sldId id="658" r:id="rId100"/>
    <p:sldId id="659" r:id="rId101"/>
    <p:sldId id="660" r:id="rId102"/>
    <p:sldId id="661" r:id="rId103"/>
    <p:sldId id="662" r:id="rId104"/>
    <p:sldId id="663" r:id="rId105"/>
    <p:sldId id="664" r:id="rId106"/>
    <p:sldId id="665" r:id="rId107"/>
    <p:sldId id="666" r:id="rId108"/>
    <p:sldId id="667" r:id="rId109"/>
    <p:sldId id="668" r:id="rId110"/>
    <p:sldId id="669" r:id="rId111"/>
    <p:sldId id="670" r:id="rId112"/>
    <p:sldId id="1535" r:id="rId113"/>
    <p:sldId id="1899" r:id="rId114"/>
    <p:sldId id="1900" r:id="rId115"/>
    <p:sldId id="1901" r:id="rId116"/>
    <p:sldId id="1902" r:id="rId117"/>
    <p:sldId id="1903" r:id="rId118"/>
    <p:sldId id="1904" r:id="rId119"/>
    <p:sldId id="1905" r:id="rId120"/>
    <p:sldId id="1906" r:id="rId121"/>
    <p:sldId id="1951" r:id="rId122"/>
    <p:sldId id="1930" r:id="rId123"/>
    <p:sldId id="1931" r:id="rId124"/>
    <p:sldId id="1939" r:id="rId125"/>
    <p:sldId id="1934" r:id="rId126"/>
    <p:sldId id="1936" r:id="rId127"/>
    <p:sldId id="1938" r:id="rId128"/>
    <p:sldId id="1952" r:id="rId129"/>
    <p:sldId id="1940" r:id="rId130"/>
    <p:sldId id="1941" r:id="rId131"/>
    <p:sldId id="1942" r:id="rId132"/>
    <p:sldId id="1943" r:id="rId133"/>
    <p:sldId id="1944" r:id="rId134"/>
    <p:sldId id="1945" r:id="rId135"/>
    <p:sldId id="1946" r:id="rId136"/>
    <p:sldId id="1882" r:id="rId137"/>
    <p:sldId id="1883" r:id="rId138"/>
    <p:sldId id="1884" r:id="rId139"/>
    <p:sldId id="1885" r:id="rId140"/>
    <p:sldId id="1886" r:id="rId141"/>
    <p:sldId id="1887" r:id="rId142"/>
    <p:sldId id="1888" r:id="rId143"/>
    <p:sldId id="1889" r:id="rId144"/>
    <p:sldId id="1890" r:id="rId145"/>
    <p:sldId id="1947" r:id="rId146"/>
    <p:sldId id="1948" r:id="rId147"/>
    <p:sldId id="1949" r:id="rId148"/>
    <p:sldId id="1891" r:id="rId149"/>
    <p:sldId id="1892" r:id="rId150"/>
    <p:sldId id="1893" r:id="rId151"/>
    <p:sldId id="1894" r:id="rId152"/>
    <p:sldId id="1895" r:id="rId153"/>
    <p:sldId id="1896" r:id="rId154"/>
    <p:sldId id="1897" r:id="rId155"/>
    <p:sldId id="466" r:id="rId156"/>
    <p:sldId id="1575" r:id="rId157"/>
    <p:sldId id="791" r:id="rId158"/>
    <p:sldId id="260" r:id="rId159"/>
    <p:sldId id="1955" r:id="rId160"/>
    <p:sldId id="1956" r:id="rId161"/>
    <p:sldId id="261" r:id="rId162"/>
    <p:sldId id="262" r:id="rId163"/>
    <p:sldId id="269" r:id="rId164"/>
    <p:sldId id="271" r:id="rId165"/>
    <p:sldId id="314" r:id="rId166"/>
    <p:sldId id="315" r:id="rId167"/>
    <p:sldId id="317" r:id="rId168"/>
    <p:sldId id="316" r:id="rId169"/>
    <p:sldId id="318" r:id="rId170"/>
    <p:sldId id="320" r:id="rId171"/>
    <p:sldId id="319" r:id="rId172"/>
    <p:sldId id="272" r:id="rId173"/>
    <p:sldId id="321" r:id="rId174"/>
    <p:sldId id="322" r:id="rId175"/>
    <p:sldId id="323" r:id="rId176"/>
    <p:sldId id="324" r:id="rId177"/>
    <p:sldId id="325" r:id="rId178"/>
    <p:sldId id="326" r:id="rId179"/>
    <p:sldId id="327" r:id="rId180"/>
    <p:sldId id="276" r:id="rId181"/>
    <p:sldId id="280" r:id="rId182"/>
    <p:sldId id="384" r:id="rId183"/>
    <p:sldId id="1549" r:id="rId184"/>
    <p:sldId id="1550" r:id="rId185"/>
    <p:sldId id="1551" r:id="rId186"/>
    <p:sldId id="1552" r:id="rId187"/>
    <p:sldId id="1553" r:id="rId188"/>
    <p:sldId id="1555" r:id="rId189"/>
    <p:sldId id="1556" r:id="rId190"/>
    <p:sldId id="1557" r:id="rId191"/>
    <p:sldId id="1558" r:id="rId192"/>
    <p:sldId id="1559" r:id="rId193"/>
    <p:sldId id="1560" r:id="rId194"/>
    <p:sldId id="348" r:id="rId195"/>
    <p:sldId id="347" r:id="rId196"/>
    <p:sldId id="356" r:id="rId197"/>
    <p:sldId id="328" r:id="rId198"/>
    <p:sldId id="297" r:id="rId199"/>
    <p:sldId id="298" r:id="rId200"/>
    <p:sldId id="359" r:id="rId201"/>
    <p:sldId id="386" r:id="rId202"/>
    <p:sldId id="387" r:id="rId203"/>
    <p:sldId id="385" r:id="rId204"/>
    <p:sldId id="358" r:id="rId205"/>
    <p:sldId id="360" r:id="rId206"/>
    <p:sldId id="361" r:id="rId207"/>
    <p:sldId id="363" r:id="rId208"/>
    <p:sldId id="362" r:id="rId209"/>
    <p:sldId id="365" r:id="rId210"/>
    <p:sldId id="367" r:id="rId211"/>
    <p:sldId id="369" r:id="rId212"/>
    <p:sldId id="368" r:id="rId213"/>
    <p:sldId id="329" r:id="rId214"/>
    <p:sldId id="332" r:id="rId215"/>
    <p:sldId id="370" r:id="rId216"/>
    <p:sldId id="333" r:id="rId217"/>
    <p:sldId id="371" r:id="rId218"/>
    <p:sldId id="372" r:id="rId219"/>
    <p:sldId id="334" r:id="rId220"/>
    <p:sldId id="335" r:id="rId221"/>
    <p:sldId id="336" r:id="rId222"/>
    <p:sldId id="337" r:id="rId223"/>
    <p:sldId id="338" r:id="rId224"/>
    <p:sldId id="339" r:id="rId225"/>
    <p:sldId id="340" r:id="rId226"/>
    <p:sldId id="341" r:id="rId227"/>
    <p:sldId id="342" r:id="rId228"/>
    <p:sldId id="343" r:id="rId229"/>
    <p:sldId id="345" r:id="rId230"/>
    <p:sldId id="346" r:id="rId231"/>
    <p:sldId id="349" r:id="rId232"/>
    <p:sldId id="350" r:id="rId233"/>
    <p:sldId id="351" r:id="rId234"/>
    <p:sldId id="352" r:id="rId235"/>
    <p:sldId id="353" r:id="rId236"/>
    <p:sldId id="354" r:id="rId237"/>
    <p:sldId id="355" r:id="rId238"/>
    <p:sldId id="373" r:id="rId239"/>
    <p:sldId id="374" r:id="rId240"/>
    <p:sldId id="377" r:id="rId241"/>
    <p:sldId id="378" r:id="rId242"/>
    <p:sldId id="379" r:id="rId243"/>
    <p:sldId id="380" r:id="rId244"/>
    <p:sldId id="381" r:id="rId245"/>
    <p:sldId id="376" r:id="rId246"/>
    <p:sldId id="375" r:id="rId247"/>
    <p:sldId id="401" r:id="rId248"/>
    <p:sldId id="382" r:id="rId249"/>
    <p:sldId id="383" r:id="rId250"/>
    <p:sldId id="1987" r:id="rId251"/>
    <p:sldId id="1989" r:id="rId252"/>
    <p:sldId id="1996" r:id="rId253"/>
    <p:sldId id="1995" r:id="rId254"/>
    <p:sldId id="1992" r:id="rId255"/>
    <p:sldId id="1991" r:id="rId256"/>
    <p:sldId id="1957" r:id="rId257"/>
    <p:sldId id="1958" r:id="rId258"/>
    <p:sldId id="1959" r:id="rId259"/>
    <p:sldId id="1960" r:id="rId260"/>
    <p:sldId id="1961" r:id="rId261"/>
    <p:sldId id="1962" r:id="rId262"/>
    <p:sldId id="1963" r:id="rId263"/>
    <p:sldId id="1964" r:id="rId264"/>
    <p:sldId id="1965" r:id="rId265"/>
    <p:sldId id="1966" r:id="rId266"/>
    <p:sldId id="1967" r:id="rId267"/>
    <p:sldId id="1968" r:id="rId268"/>
    <p:sldId id="1969" r:id="rId269"/>
    <p:sldId id="1970" r:id="rId270"/>
    <p:sldId id="1971" r:id="rId271"/>
    <p:sldId id="1972" r:id="rId272"/>
    <p:sldId id="1973" r:id="rId273"/>
    <p:sldId id="1974" r:id="rId274"/>
    <p:sldId id="1975" r:id="rId275"/>
    <p:sldId id="1976" r:id="rId276"/>
    <p:sldId id="1977" r:id="rId277"/>
    <p:sldId id="1978" r:id="rId278"/>
    <p:sldId id="1979" r:id="rId279"/>
    <p:sldId id="1980" r:id="rId280"/>
    <p:sldId id="1981" r:id="rId281"/>
    <p:sldId id="1982" r:id="rId282"/>
    <p:sldId id="1983" r:id="rId283"/>
    <p:sldId id="1984" r:id="rId284"/>
    <p:sldId id="1985" r:id="rId285"/>
    <p:sldId id="1986" r:id="rId286"/>
    <p:sldId id="1997" r:id="rId287"/>
    <p:sldId id="1347" r:id="rId288"/>
    <p:sldId id="1998" r:id="rId289"/>
    <p:sldId id="1348" r:id="rId290"/>
    <p:sldId id="1349" r:id="rId291"/>
    <p:sldId id="1350" r:id="rId292"/>
    <p:sldId id="1351" r:id="rId293"/>
    <p:sldId id="1999" r:id="rId294"/>
    <p:sldId id="1352" r:id="rId295"/>
    <p:sldId id="1353" r:id="rId296"/>
    <p:sldId id="1354" r:id="rId297"/>
    <p:sldId id="1355" r:id="rId298"/>
    <p:sldId id="1356" r:id="rId299"/>
    <p:sldId id="1357" r:id="rId300"/>
    <p:sldId id="1358" r:id="rId301"/>
    <p:sldId id="1359" r:id="rId302"/>
    <p:sldId id="1360" r:id="rId303"/>
    <p:sldId id="1361" r:id="rId304"/>
    <p:sldId id="1362" r:id="rId305"/>
    <p:sldId id="1363" r:id="rId306"/>
    <p:sldId id="1364" r:id="rId307"/>
    <p:sldId id="1365" r:id="rId308"/>
    <p:sldId id="2000" r:id="rId309"/>
    <p:sldId id="1366" r:id="rId310"/>
    <p:sldId id="2001" r:id="rId311"/>
    <p:sldId id="2003" r:id="rId312"/>
    <p:sldId id="1367" r:id="rId313"/>
    <p:sldId id="2002" r:id="rId314"/>
    <p:sldId id="2004" r:id="rId315"/>
    <p:sldId id="2005" r:id="rId316"/>
    <p:sldId id="1368" r:id="rId317"/>
    <p:sldId id="1369" r:id="rId318"/>
    <p:sldId id="1370" r:id="rId319"/>
    <p:sldId id="2007" r:id="rId320"/>
    <p:sldId id="2006" r:id="rId321"/>
    <p:sldId id="1371" r:id="rId322"/>
    <p:sldId id="1372" r:id="rId323"/>
    <p:sldId id="1373" r:id="rId324"/>
    <p:sldId id="1374" r:id="rId325"/>
    <p:sldId id="1375" r:id="rId326"/>
    <p:sldId id="1376" r:id="rId327"/>
    <p:sldId id="2008" r:id="rId328"/>
    <p:sldId id="1377" r:id="rId329"/>
    <p:sldId id="1378" r:id="rId330"/>
    <p:sldId id="2009" r:id="rId331"/>
    <p:sldId id="1379" r:id="rId332"/>
    <p:sldId id="1380" r:id="rId333"/>
    <p:sldId id="1381" r:id="rId334"/>
    <p:sldId id="1382" r:id="rId335"/>
    <p:sldId id="1383" r:id="rId336"/>
    <p:sldId id="1384" r:id="rId337"/>
    <p:sldId id="1385" r:id="rId338"/>
    <p:sldId id="1386" r:id="rId339"/>
    <p:sldId id="1387" r:id="rId340"/>
    <p:sldId id="1388" r:id="rId341"/>
    <p:sldId id="1389" r:id="rId342"/>
    <p:sldId id="1390" r:id="rId343"/>
    <p:sldId id="1391" r:id="rId344"/>
    <p:sldId id="1392" r:id="rId345"/>
    <p:sldId id="1393" r:id="rId346"/>
    <p:sldId id="1394" r:id="rId347"/>
    <p:sldId id="1395" r:id="rId348"/>
    <p:sldId id="1396" r:id="rId349"/>
    <p:sldId id="1397" r:id="rId350"/>
    <p:sldId id="1398" r:id="rId351"/>
    <p:sldId id="1399" r:id="rId352"/>
    <p:sldId id="1400" r:id="rId353"/>
    <p:sldId id="1401" r:id="rId354"/>
    <p:sldId id="1402" r:id="rId355"/>
    <p:sldId id="1403" r:id="rId356"/>
    <p:sldId id="1404" r:id="rId357"/>
    <p:sldId id="1405" r:id="rId358"/>
    <p:sldId id="1406" r:id="rId359"/>
    <p:sldId id="1407" r:id="rId360"/>
    <p:sldId id="1408" r:id="rId361"/>
    <p:sldId id="1409" r:id="rId362"/>
    <p:sldId id="1410" r:id="rId363"/>
    <p:sldId id="1411" r:id="rId364"/>
    <p:sldId id="1412" r:id="rId365"/>
    <p:sldId id="1413" r:id="rId366"/>
    <p:sldId id="1414" r:id="rId367"/>
    <p:sldId id="1415" r:id="rId368"/>
    <p:sldId id="1416" r:id="rId369"/>
    <p:sldId id="1417" r:id="rId370"/>
    <p:sldId id="1418" r:id="rId371"/>
    <p:sldId id="1419" r:id="rId372"/>
    <p:sldId id="1420" r:id="rId373"/>
    <p:sldId id="1421" r:id="rId374"/>
    <p:sldId id="1422" r:id="rId375"/>
    <p:sldId id="1423" r:id="rId376"/>
    <p:sldId id="1424" r:id="rId377"/>
    <p:sldId id="1425" r:id="rId378"/>
    <p:sldId id="1426" r:id="rId379"/>
    <p:sldId id="1427" r:id="rId380"/>
    <p:sldId id="1428" r:id="rId381"/>
    <p:sldId id="1429" r:id="rId382"/>
    <p:sldId id="1430" r:id="rId383"/>
    <p:sldId id="1431" r:id="rId384"/>
    <p:sldId id="1432" r:id="rId385"/>
    <p:sldId id="1433" r:id="rId386"/>
    <p:sldId id="1434" r:id="rId387"/>
    <p:sldId id="1435" r:id="rId388"/>
    <p:sldId id="1436" r:id="rId389"/>
    <p:sldId id="1437" r:id="rId390"/>
    <p:sldId id="1438" r:id="rId391"/>
    <p:sldId id="1439" r:id="rId392"/>
    <p:sldId id="1441" r:id="rId393"/>
    <p:sldId id="1442" r:id="rId394"/>
    <p:sldId id="1443" r:id="rId395"/>
    <p:sldId id="1444" r:id="rId396"/>
    <p:sldId id="1445" r:id="rId397"/>
    <p:sldId id="1446" r:id="rId398"/>
    <p:sldId id="1447" r:id="rId399"/>
    <p:sldId id="1448" r:id="rId400"/>
    <p:sldId id="1449" r:id="rId401"/>
    <p:sldId id="1450" r:id="rId402"/>
    <p:sldId id="1451" r:id="rId403"/>
    <p:sldId id="1452" r:id="rId404"/>
    <p:sldId id="1453" r:id="rId405"/>
    <p:sldId id="1454" r:id="rId406"/>
    <p:sldId id="1455" r:id="rId407"/>
    <p:sldId id="1456" r:id="rId408"/>
    <p:sldId id="1457" r:id="rId409"/>
    <p:sldId id="1458" r:id="rId410"/>
    <p:sldId id="1459" r:id="rId411"/>
    <p:sldId id="1460" r:id="rId412"/>
    <p:sldId id="1461" r:id="rId413"/>
    <p:sldId id="1462" r:id="rId414"/>
    <p:sldId id="1463" r:id="rId415"/>
    <p:sldId id="1464" r:id="rId416"/>
    <p:sldId id="1465" r:id="rId417"/>
    <p:sldId id="1466" r:id="rId418"/>
    <p:sldId id="1467" r:id="rId419"/>
    <p:sldId id="1468" r:id="rId420"/>
    <p:sldId id="1469" r:id="rId421"/>
    <p:sldId id="1470" r:id="rId422"/>
    <p:sldId id="1471" r:id="rId423"/>
    <p:sldId id="1472" r:id="rId424"/>
    <p:sldId id="1473" r:id="rId425"/>
    <p:sldId id="1474" r:id="rId426"/>
    <p:sldId id="1475" r:id="rId427"/>
    <p:sldId id="1476" r:id="rId428"/>
    <p:sldId id="1477" r:id="rId429"/>
    <p:sldId id="1478" r:id="rId430"/>
    <p:sldId id="1479" r:id="rId431"/>
    <p:sldId id="1480" r:id="rId432"/>
    <p:sldId id="1481" r:id="rId433"/>
    <p:sldId id="1482" r:id="rId434"/>
    <p:sldId id="1483" r:id="rId435"/>
    <p:sldId id="1484" r:id="rId436"/>
    <p:sldId id="1485" r:id="rId437"/>
    <p:sldId id="1486" r:id="rId438"/>
    <p:sldId id="1487" r:id="rId439"/>
    <p:sldId id="1488" r:id="rId440"/>
    <p:sldId id="1489" r:id="rId441"/>
    <p:sldId id="1490" r:id="rId442"/>
    <p:sldId id="1491" r:id="rId443"/>
    <p:sldId id="1492" r:id="rId444"/>
    <p:sldId id="2010" r:id="rId445"/>
    <p:sldId id="2011" r:id="rId446"/>
    <p:sldId id="2012" r:id="rId447"/>
    <p:sldId id="2015" r:id="rId448"/>
    <p:sldId id="2016" r:id="rId449"/>
    <p:sldId id="2017" r:id="rId450"/>
    <p:sldId id="2018" r:id="rId451"/>
    <p:sldId id="2019" r:id="rId452"/>
    <p:sldId id="2020" r:id="rId453"/>
    <p:sldId id="2021" r:id="rId454"/>
    <p:sldId id="2022" r:id="rId455"/>
    <p:sldId id="2023" r:id="rId456"/>
    <p:sldId id="2024" r:id="rId457"/>
    <p:sldId id="2025" r:id="rId458"/>
    <p:sldId id="2026" r:id="rId459"/>
    <p:sldId id="2027" r:id="rId460"/>
    <p:sldId id="2028" r:id="rId461"/>
    <p:sldId id="2034" r:id="rId462"/>
    <p:sldId id="2089" r:id="rId463"/>
    <p:sldId id="2090" r:id="rId464"/>
    <p:sldId id="2013" r:id="rId465"/>
    <p:sldId id="2094" r:id="rId466"/>
    <p:sldId id="2095" r:id="rId467"/>
    <p:sldId id="2087" r:id="rId468"/>
    <p:sldId id="2088" r:id="rId469"/>
    <p:sldId id="2098" r:id="rId470"/>
    <p:sldId id="2099" r:id="rId471"/>
    <p:sldId id="2097" r:id="rId472"/>
    <p:sldId id="2100" r:id="rId473"/>
    <p:sldId id="2101" r:id="rId474"/>
    <p:sldId id="2080" r:id="rId475"/>
    <p:sldId id="2081" r:id="rId476"/>
    <p:sldId id="2082" r:id="rId477"/>
    <p:sldId id="2083" r:id="rId478"/>
    <p:sldId id="2084" r:id="rId479"/>
    <p:sldId id="2085" r:id="rId480"/>
    <p:sldId id="2086" r:id="rId481"/>
    <p:sldId id="2078" r:id="rId482"/>
    <p:sldId id="2079" r:id="rId483"/>
    <p:sldId id="2035" r:id="rId484"/>
    <p:sldId id="2036" r:id="rId485"/>
    <p:sldId id="2037" r:id="rId486"/>
    <p:sldId id="2038" r:id="rId487"/>
    <p:sldId id="2039" r:id="rId488"/>
    <p:sldId id="2040" r:id="rId489"/>
    <p:sldId id="2041" r:id="rId490"/>
    <p:sldId id="2042" r:id="rId491"/>
    <p:sldId id="2043" r:id="rId492"/>
    <p:sldId id="2044" r:id="rId493"/>
    <p:sldId id="2045" r:id="rId494"/>
    <p:sldId id="2046" r:id="rId495"/>
    <p:sldId id="2047" r:id="rId496"/>
    <p:sldId id="2048" r:id="rId497"/>
    <p:sldId id="2049" r:id="rId498"/>
    <p:sldId id="2050" r:id="rId499"/>
    <p:sldId id="2051" r:id="rId500"/>
    <p:sldId id="2052" r:id="rId501"/>
    <p:sldId id="2053" r:id="rId502"/>
    <p:sldId id="2054" r:id="rId503"/>
    <p:sldId id="2055" r:id="rId504"/>
    <p:sldId id="2056" r:id="rId505"/>
    <p:sldId id="2057" r:id="rId506"/>
    <p:sldId id="2068" r:id="rId507"/>
    <p:sldId id="2069" r:id="rId508"/>
    <p:sldId id="2070" r:id="rId509"/>
    <p:sldId id="2071" r:id="rId510"/>
    <p:sldId id="2072" r:id="rId511"/>
    <p:sldId id="2073" r:id="rId512"/>
    <p:sldId id="2074" r:id="rId513"/>
    <p:sldId id="2075" r:id="rId514"/>
    <p:sldId id="2076" r:id="rId515"/>
    <p:sldId id="2077" r:id="rId516"/>
    <p:sldId id="2059" r:id="rId517"/>
    <p:sldId id="2060" r:id="rId518"/>
    <p:sldId id="1509" r:id="rId519"/>
    <p:sldId id="2103" r:id="rId520"/>
    <p:sldId id="2106" r:id="rId521"/>
    <p:sldId id="2107" r:id="rId522"/>
    <p:sldId id="2108" r:id="rId523"/>
    <p:sldId id="1511" r:id="rId524"/>
    <p:sldId id="2109" r:id="rId525"/>
    <p:sldId id="2110" r:id="rId526"/>
    <p:sldId id="2111" r:id="rId527"/>
    <p:sldId id="2112" r:id="rId528"/>
    <p:sldId id="2113" r:id="rId529"/>
    <p:sldId id="1512" r:id="rId530"/>
    <p:sldId id="1513" r:id="rId531"/>
    <p:sldId id="1524" r:id="rId532"/>
    <p:sldId id="1525" r:id="rId533"/>
    <p:sldId id="1526" r:id="rId534"/>
    <p:sldId id="1527" r:id="rId535"/>
    <p:sldId id="1528" r:id="rId536"/>
    <p:sldId id="1529" r:id="rId537"/>
    <p:sldId id="2141" r:id="rId538"/>
    <p:sldId id="2147" r:id="rId539"/>
    <p:sldId id="2142" r:id="rId540"/>
    <p:sldId id="2143" r:id="rId541"/>
    <p:sldId id="2144" r:id="rId542"/>
    <p:sldId id="2123" r:id="rId543"/>
    <p:sldId id="2128" r:id="rId544"/>
    <p:sldId id="2131" r:id="rId545"/>
    <p:sldId id="2129" r:id="rId546"/>
    <p:sldId id="2130" r:id="rId547"/>
    <p:sldId id="2125" r:id="rId548"/>
    <p:sldId id="2126" r:id="rId549"/>
    <p:sldId id="2127" r:id="rId550"/>
    <p:sldId id="2132" r:id="rId551"/>
    <p:sldId id="2133" r:id="rId552"/>
    <p:sldId id="2134" r:id="rId553"/>
    <p:sldId id="2140" r:id="rId554"/>
    <p:sldId id="2135" r:id="rId555"/>
    <p:sldId id="2136" r:id="rId556"/>
    <p:sldId id="2137" r:id="rId557"/>
    <p:sldId id="2138" r:id="rId558"/>
    <p:sldId id="2139" r:id="rId559"/>
    <p:sldId id="2114" r:id="rId560"/>
    <p:sldId id="2115" r:id="rId561"/>
    <p:sldId id="2116" r:id="rId562"/>
    <p:sldId id="2117" r:id="rId563"/>
    <p:sldId id="2118" r:id="rId564"/>
    <p:sldId id="2148" r:id="rId565"/>
    <p:sldId id="2171" r:id="rId566"/>
    <p:sldId id="2172" r:id="rId567"/>
    <p:sldId id="2173" r:id="rId568"/>
    <p:sldId id="2174" r:id="rId569"/>
    <p:sldId id="2176" r:id="rId570"/>
    <p:sldId id="2177" r:id="rId571"/>
    <p:sldId id="2213" r:id="rId572"/>
    <p:sldId id="2167" r:id="rId573"/>
    <p:sldId id="2168" r:id="rId574"/>
    <p:sldId id="2169" r:id="rId575"/>
    <p:sldId id="2170" r:id="rId576"/>
    <p:sldId id="2182" r:id="rId577"/>
    <p:sldId id="2180" r:id="rId578"/>
    <p:sldId id="2183" r:id="rId579"/>
    <p:sldId id="2181" r:id="rId580"/>
    <p:sldId id="2178" r:id="rId581"/>
    <p:sldId id="2179" r:id="rId582"/>
    <p:sldId id="2184" r:id="rId583"/>
    <p:sldId id="2185" r:id="rId584"/>
    <p:sldId id="2186" r:id="rId585"/>
    <p:sldId id="2187" r:id="rId586"/>
    <p:sldId id="2188" r:id="rId587"/>
    <p:sldId id="2189" r:id="rId588"/>
    <p:sldId id="2190" r:id="rId589"/>
    <p:sldId id="2153" r:id="rId590"/>
    <p:sldId id="2154" r:id="rId591"/>
    <p:sldId id="2155" r:id="rId592"/>
    <p:sldId id="2162" r:id="rId593"/>
    <p:sldId id="2163" r:id="rId594"/>
    <p:sldId id="2164" r:id="rId595"/>
    <p:sldId id="2165" r:id="rId596"/>
    <p:sldId id="2166" r:id="rId597"/>
    <p:sldId id="2156" r:id="rId598"/>
    <p:sldId id="2160" r:id="rId599"/>
    <p:sldId id="2157" r:id="rId600"/>
    <p:sldId id="2161" r:id="rId601"/>
    <p:sldId id="2197" r:id="rId602"/>
    <p:sldId id="2159" r:id="rId603"/>
    <p:sldId id="2191" r:id="rId604"/>
    <p:sldId id="2192" r:id="rId605"/>
    <p:sldId id="2198" r:id="rId606"/>
    <p:sldId id="2193" r:id="rId607"/>
    <p:sldId id="2194" r:id="rId608"/>
    <p:sldId id="2195" r:id="rId609"/>
    <p:sldId id="2203" r:id="rId610"/>
    <p:sldId id="2196" r:id="rId611"/>
    <p:sldId id="2199" r:id="rId612"/>
    <p:sldId id="2200" r:id="rId613"/>
    <p:sldId id="2201" r:id="rId614"/>
    <p:sldId id="2204" r:id="rId615"/>
    <p:sldId id="2202" r:id="rId616"/>
    <p:sldId id="2205" r:id="rId617"/>
    <p:sldId id="2207" r:id="rId618"/>
    <p:sldId id="2208" r:id="rId619"/>
    <p:sldId id="2209" r:id="rId620"/>
    <p:sldId id="2210" r:id="rId621"/>
    <p:sldId id="2211" r:id="rId622"/>
    <p:sldId id="2212" r:id="rId623"/>
    <p:sldId id="2206" r:id="rId624"/>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8F9E8C-0A85-4C74-BFCD-97BDB3FC2975}">
          <p14:sldIdLst>
            <p14:sldId id="256"/>
            <p14:sldId id="1534"/>
            <p14:sldId id="428"/>
            <p14:sldId id="429"/>
            <p14:sldId id="465"/>
            <p14:sldId id="541"/>
            <p14:sldId id="542"/>
            <p14:sldId id="543"/>
            <p14:sldId id="1860"/>
            <p14:sldId id="1873"/>
            <p14:sldId id="1861"/>
            <p14:sldId id="1862"/>
            <p14:sldId id="1863"/>
            <p14:sldId id="1864"/>
            <p14:sldId id="1865"/>
            <p14:sldId id="1875"/>
            <p14:sldId id="1874"/>
            <p14:sldId id="1881"/>
            <p14:sldId id="1876"/>
            <p14:sldId id="1866"/>
            <p14:sldId id="1867"/>
            <p14:sldId id="1878"/>
            <p14:sldId id="468"/>
            <p14:sldId id="1561"/>
            <p14:sldId id="471"/>
            <p14:sldId id="472"/>
            <p14:sldId id="473"/>
            <p14:sldId id="474"/>
            <p14:sldId id="1937"/>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674"/>
            <p14:sldId id="675"/>
            <p14:sldId id="676"/>
            <p14:sldId id="677"/>
            <p14:sldId id="678"/>
            <p14:sldId id="679"/>
            <p14:sldId id="680"/>
            <p14:sldId id="681"/>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1535"/>
            <p14:sldId id="1899"/>
            <p14:sldId id="1900"/>
            <p14:sldId id="1901"/>
            <p14:sldId id="1902"/>
            <p14:sldId id="1903"/>
            <p14:sldId id="1904"/>
            <p14:sldId id="1905"/>
            <p14:sldId id="1906"/>
            <p14:sldId id="1951"/>
            <p14:sldId id="1930"/>
            <p14:sldId id="1931"/>
            <p14:sldId id="1939"/>
            <p14:sldId id="1934"/>
            <p14:sldId id="1936"/>
            <p14:sldId id="1938"/>
            <p14:sldId id="1952"/>
            <p14:sldId id="1940"/>
            <p14:sldId id="1941"/>
            <p14:sldId id="1942"/>
            <p14:sldId id="1943"/>
            <p14:sldId id="1944"/>
            <p14:sldId id="1945"/>
            <p14:sldId id="1946"/>
            <p14:sldId id="1882"/>
            <p14:sldId id="1883"/>
            <p14:sldId id="1884"/>
            <p14:sldId id="1885"/>
            <p14:sldId id="1886"/>
            <p14:sldId id="1887"/>
            <p14:sldId id="1888"/>
            <p14:sldId id="1889"/>
            <p14:sldId id="1890"/>
            <p14:sldId id="1947"/>
            <p14:sldId id="1948"/>
            <p14:sldId id="1949"/>
            <p14:sldId id="1891"/>
            <p14:sldId id="1892"/>
            <p14:sldId id="1893"/>
            <p14:sldId id="1894"/>
            <p14:sldId id="1895"/>
            <p14:sldId id="1896"/>
            <p14:sldId id="1897"/>
            <p14:sldId id="466"/>
            <p14:sldId id="1575"/>
            <p14:sldId id="791"/>
            <p14:sldId id="260"/>
            <p14:sldId id="1955"/>
            <p14:sldId id="1956"/>
            <p14:sldId id="261"/>
            <p14:sldId id="262"/>
            <p14:sldId id="269"/>
            <p14:sldId id="271"/>
            <p14:sldId id="314"/>
            <p14:sldId id="315"/>
            <p14:sldId id="317"/>
            <p14:sldId id="316"/>
            <p14:sldId id="318"/>
            <p14:sldId id="320"/>
            <p14:sldId id="319"/>
            <p14:sldId id="272"/>
            <p14:sldId id="321"/>
            <p14:sldId id="322"/>
            <p14:sldId id="323"/>
            <p14:sldId id="324"/>
            <p14:sldId id="325"/>
            <p14:sldId id="326"/>
            <p14:sldId id="327"/>
            <p14:sldId id="276"/>
            <p14:sldId id="280"/>
            <p14:sldId id="384"/>
            <p14:sldId id="1549"/>
            <p14:sldId id="1550"/>
            <p14:sldId id="1551"/>
            <p14:sldId id="1552"/>
            <p14:sldId id="1553"/>
            <p14:sldId id="1555"/>
            <p14:sldId id="1556"/>
            <p14:sldId id="1557"/>
            <p14:sldId id="1558"/>
            <p14:sldId id="1559"/>
            <p14:sldId id="1560"/>
            <p14:sldId id="348"/>
            <p14:sldId id="347"/>
            <p14:sldId id="356"/>
            <p14:sldId id="328"/>
            <p14:sldId id="297"/>
            <p14:sldId id="298"/>
            <p14:sldId id="359"/>
            <p14:sldId id="386"/>
            <p14:sldId id="387"/>
            <p14:sldId id="385"/>
            <p14:sldId id="358"/>
            <p14:sldId id="360"/>
            <p14:sldId id="361"/>
            <p14:sldId id="363"/>
            <p14:sldId id="362"/>
            <p14:sldId id="365"/>
            <p14:sldId id="367"/>
            <p14:sldId id="369"/>
            <p14:sldId id="368"/>
            <p14:sldId id="329"/>
            <p14:sldId id="332"/>
            <p14:sldId id="370"/>
            <p14:sldId id="333"/>
            <p14:sldId id="371"/>
            <p14:sldId id="372"/>
            <p14:sldId id="334"/>
            <p14:sldId id="335"/>
            <p14:sldId id="336"/>
            <p14:sldId id="337"/>
            <p14:sldId id="338"/>
            <p14:sldId id="339"/>
            <p14:sldId id="340"/>
            <p14:sldId id="341"/>
            <p14:sldId id="342"/>
            <p14:sldId id="343"/>
            <p14:sldId id="345"/>
            <p14:sldId id="346"/>
            <p14:sldId id="349"/>
            <p14:sldId id="350"/>
            <p14:sldId id="351"/>
            <p14:sldId id="352"/>
            <p14:sldId id="353"/>
            <p14:sldId id="354"/>
            <p14:sldId id="355"/>
            <p14:sldId id="373"/>
            <p14:sldId id="374"/>
            <p14:sldId id="377"/>
          </p14:sldIdLst>
        </p14:section>
        <p14:section name="Untitled Section" id="{A1C4EBB7-3ABC-4BED-BA7D-7C3B348ECFEB}">
          <p14:sldIdLst>
            <p14:sldId id="378"/>
            <p14:sldId id="379"/>
            <p14:sldId id="380"/>
            <p14:sldId id="381"/>
            <p14:sldId id="376"/>
            <p14:sldId id="375"/>
            <p14:sldId id="401"/>
            <p14:sldId id="382"/>
            <p14:sldId id="383"/>
            <p14:sldId id="1987"/>
            <p14:sldId id="1989"/>
            <p14:sldId id="1996"/>
            <p14:sldId id="1995"/>
            <p14:sldId id="1992"/>
            <p14:sldId id="1991"/>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 id="1974"/>
            <p14:sldId id="1975"/>
            <p14:sldId id="1976"/>
            <p14:sldId id="1977"/>
            <p14:sldId id="1978"/>
            <p14:sldId id="1979"/>
            <p14:sldId id="1980"/>
            <p14:sldId id="1981"/>
            <p14:sldId id="1982"/>
            <p14:sldId id="1983"/>
            <p14:sldId id="1984"/>
            <p14:sldId id="1985"/>
            <p14:sldId id="1986"/>
            <p14:sldId id="1997"/>
            <p14:sldId id="1347"/>
            <p14:sldId id="1998"/>
            <p14:sldId id="1348"/>
            <p14:sldId id="1349"/>
            <p14:sldId id="1350"/>
            <p14:sldId id="1351"/>
            <p14:sldId id="1999"/>
            <p14:sldId id="1352"/>
            <p14:sldId id="1353"/>
            <p14:sldId id="1354"/>
            <p14:sldId id="1355"/>
            <p14:sldId id="1356"/>
            <p14:sldId id="1357"/>
            <p14:sldId id="1358"/>
            <p14:sldId id="1359"/>
            <p14:sldId id="1360"/>
            <p14:sldId id="1361"/>
            <p14:sldId id="1362"/>
            <p14:sldId id="1363"/>
            <p14:sldId id="1364"/>
            <p14:sldId id="1365"/>
            <p14:sldId id="2000"/>
            <p14:sldId id="1366"/>
            <p14:sldId id="2001"/>
            <p14:sldId id="2003"/>
            <p14:sldId id="1367"/>
            <p14:sldId id="2002"/>
            <p14:sldId id="2004"/>
            <p14:sldId id="2005"/>
            <p14:sldId id="1368"/>
            <p14:sldId id="1369"/>
            <p14:sldId id="1370"/>
            <p14:sldId id="2007"/>
            <p14:sldId id="2006"/>
            <p14:sldId id="1371"/>
            <p14:sldId id="1372"/>
            <p14:sldId id="1373"/>
            <p14:sldId id="1374"/>
            <p14:sldId id="1375"/>
            <p14:sldId id="1376"/>
            <p14:sldId id="2008"/>
            <p14:sldId id="1377"/>
            <p14:sldId id="1378"/>
            <p14:sldId id="2009"/>
            <p14:sldId id="1379"/>
            <p14:sldId id="1380"/>
            <p14:sldId id="1381"/>
            <p14:sldId id="1382"/>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2010"/>
            <p14:sldId id="2011"/>
            <p14:sldId id="2012"/>
            <p14:sldId id="2015"/>
            <p14:sldId id="2016"/>
            <p14:sldId id="2017"/>
            <p14:sldId id="2018"/>
            <p14:sldId id="2019"/>
            <p14:sldId id="2020"/>
            <p14:sldId id="2021"/>
            <p14:sldId id="2022"/>
            <p14:sldId id="2023"/>
            <p14:sldId id="2024"/>
            <p14:sldId id="2025"/>
            <p14:sldId id="2026"/>
            <p14:sldId id="2027"/>
            <p14:sldId id="2028"/>
            <p14:sldId id="2034"/>
            <p14:sldId id="2089"/>
            <p14:sldId id="2090"/>
            <p14:sldId id="2013"/>
            <p14:sldId id="2094"/>
            <p14:sldId id="2095"/>
            <p14:sldId id="2087"/>
            <p14:sldId id="2088"/>
            <p14:sldId id="2098"/>
            <p14:sldId id="2099"/>
            <p14:sldId id="2097"/>
            <p14:sldId id="2100"/>
            <p14:sldId id="2101"/>
            <p14:sldId id="2080"/>
            <p14:sldId id="2081"/>
            <p14:sldId id="2082"/>
            <p14:sldId id="2083"/>
            <p14:sldId id="2084"/>
            <p14:sldId id="2085"/>
            <p14:sldId id="2086"/>
            <p14:sldId id="2078"/>
            <p14:sldId id="2079"/>
            <p14:sldId id="2035"/>
            <p14:sldId id="2036"/>
            <p14:sldId id="2037"/>
            <p14:sldId id="2038"/>
            <p14:sldId id="2039"/>
            <p14:sldId id="2040"/>
            <p14:sldId id="2041"/>
            <p14:sldId id="2042"/>
            <p14:sldId id="2043"/>
            <p14:sldId id="2044"/>
            <p14:sldId id="2045"/>
            <p14:sldId id="2046"/>
            <p14:sldId id="2047"/>
            <p14:sldId id="2048"/>
            <p14:sldId id="2049"/>
            <p14:sldId id="2050"/>
            <p14:sldId id="2051"/>
            <p14:sldId id="2052"/>
            <p14:sldId id="2053"/>
            <p14:sldId id="2054"/>
            <p14:sldId id="2055"/>
            <p14:sldId id="2056"/>
            <p14:sldId id="2057"/>
            <p14:sldId id="2068"/>
            <p14:sldId id="2069"/>
            <p14:sldId id="2070"/>
            <p14:sldId id="2071"/>
            <p14:sldId id="2072"/>
            <p14:sldId id="2073"/>
            <p14:sldId id="2074"/>
            <p14:sldId id="2075"/>
            <p14:sldId id="2076"/>
            <p14:sldId id="2077"/>
            <p14:sldId id="2059"/>
            <p14:sldId id="2060"/>
            <p14:sldId id="1509"/>
            <p14:sldId id="2103"/>
            <p14:sldId id="2106"/>
            <p14:sldId id="2107"/>
            <p14:sldId id="2108"/>
            <p14:sldId id="1511"/>
            <p14:sldId id="2109"/>
            <p14:sldId id="2110"/>
            <p14:sldId id="2111"/>
            <p14:sldId id="2112"/>
            <p14:sldId id="2113"/>
            <p14:sldId id="1512"/>
            <p14:sldId id="1513"/>
            <p14:sldId id="1524"/>
            <p14:sldId id="1525"/>
            <p14:sldId id="1526"/>
            <p14:sldId id="1527"/>
            <p14:sldId id="1528"/>
            <p14:sldId id="1529"/>
            <p14:sldId id="2141"/>
            <p14:sldId id="2147"/>
            <p14:sldId id="2142"/>
            <p14:sldId id="2143"/>
            <p14:sldId id="2144"/>
            <p14:sldId id="2123"/>
            <p14:sldId id="2128"/>
            <p14:sldId id="2131"/>
            <p14:sldId id="2129"/>
            <p14:sldId id="2130"/>
            <p14:sldId id="2125"/>
            <p14:sldId id="2126"/>
            <p14:sldId id="2127"/>
            <p14:sldId id="2132"/>
            <p14:sldId id="2133"/>
            <p14:sldId id="2134"/>
            <p14:sldId id="2140"/>
            <p14:sldId id="2135"/>
            <p14:sldId id="2136"/>
            <p14:sldId id="2137"/>
            <p14:sldId id="2138"/>
            <p14:sldId id="2139"/>
            <p14:sldId id="2114"/>
            <p14:sldId id="2115"/>
            <p14:sldId id="2116"/>
            <p14:sldId id="2117"/>
            <p14:sldId id="2118"/>
            <p14:sldId id="2148"/>
            <p14:sldId id="2171"/>
            <p14:sldId id="2172"/>
            <p14:sldId id="2173"/>
            <p14:sldId id="2174"/>
            <p14:sldId id="2176"/>
            <p14:sldId id="2177"/>
            <p14:sldId id="2213"/>
            <p14:sldId id="2167"/>
            <p14:sldId id="2168"/>
            <p14:sldId id="2169"/>
            <p14:sldId id="2170"/>
            <p14:sldId id="2182"/>
            <p14:sldId id="2180"/>
            <p14:sldId id="2183"/>
            <p14:sldId id="2181"/>
            <p14:sldId id="2178"/>
            <p14:sldId id="2179"/>
            <p14:sldId id="2184"/>
            <p14:sldId id="2185"/>
            <p14:sldId id="2186"/>
            <p14:sldId id="2187"/>
            <p14:sldId id="2188"/>
            <p14:sldId id="2189"/>
            <p14:sldId id="2190"/>
            <p14:sldId id="2153"/>
            <p14:sldId id="2154"/>
            <p14:sldId id="2155"/>
            <p14:sldId id="2162"/>
            <p14:sldId id="2163"/>
            <p14:sldId id="2164"/>
            <p14:sldId id="2165"/>
            <p14:sldId id="2166"/>
            <p14:sldId id="2156"/>
            <p14:sldId id="2160"/>
            <p14:sldId id="2157"/>
            <p14:sldId id="2161"/>
            <p14:sldId id="2197"/>
            <p14:sldId id="2159"/>
            <p14:sldId id="2191"/>
            <p14:sldId id="2192"/>
            <p14:sldId id="2198"/>
            <p14:sldId id="2193"/>
            <p14:sldId id="2194"/>
            <p14:sldId id="2195"/>
            <p14:sldId id="2203"/>
            <p14:sldId id="2196"/>
            <p14:sldId id="2199"/>
            <p14:sldId id="2200"/>
            <p14:sldId id="2201"/>
            <p14:sldId id="2204"/>
            <p14:sldId id="2202"/>
            <p14:sldId id="2205"/>
            <p14:sldId id="2207"/>
            <p14:sldId id="2208"/>
            <p14:sldId id="2209"/>
            <p14:sldId id="2210"/>
            <p14:sldId id="2211"/>
            <p14:sldId id="2212"/>
            <p14:sldId id="22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60093"/>
    <a:srgbClr val="000099"/>
    <a:srgbClr val="FF0066"/>
    <a:srgbClr val="990033"/>
    <a:srgbClr val="CCECFF"/>
    <a:srgbClr val="FF9900"/>
    <a:srgbClr val="CCFF99"/>
    <a:srgbClr val="FF99CC"/>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31" autoAdjust="0"/>
  </p:normalViewPr>
  <p:slideViewPr>
    <p:cSldViewPr>
      <p:cViewPr varScale="1">
        <p:scale>
          <a:sx n="76" d="100"/>
          <a:sy n="76" d="100"/>
        </p:scale>
        <p:origin x="1642" y="4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573" Type="http://schemas.openxmlformats.org/officeDocument/2006/relationships/slide" Target="slides/slide571.xml"/><Relationship Id="rId629" Type="http://schemas.openxmlformats.org/officeDocument/2006/relationships/theme" Target="theme/theme1.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slide" Target="slides/slide540.xml"/><Relationship Id="rId584" Type="http://schemas.openxmlformats.org/officeDocument/2006/relationships/slide" Target="slides/slide582.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553" Type="http://schemas.openxmlformats.org/officeDocument/2006/relationships/slide" Target="slides/slide551.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620" Type="http://schemas.openxmlformats.org/officeDocument/2006/relationships/slide" Target="slides/slide618.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564" Type="http://schemas.openxmlformats.org/officeDocument/2006/relationships/slide" Target="slides/slide562.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600" Type="http://schemas.openxmlformats.org/officeDocument/2006/relationships/slide" Target="slides/slide598.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slide" Target="slides/slide542.xml"/><Relationship Id="rId586" Type="http://schemas.openxmlformats.org/officeDocument/2006/relationships/slide" Target="slides/slide584.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611" Type="http://schemas.openxmlformats.org/officeDocument/2006/relationships/slide" Target="slides/slide609.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555" Type="http://schemas.openxmlformats.org/officeDocument/2006/relationships/slide" Target="slides/slide553.xml"/><Relationship Id="rId597" Type="http://schemas.openxmlformats.org/officeDocument/2006/relationships/slide" Target="slides/slide595.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566" Type="http://schemas.openxmlformats.org/officeDocument/2006/relationships/slide" Target="slides/slide564.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577" Type="http://schemas.openxmlformats.org/officeDocument/2006/relationships/slide" Target="slides/slide575.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613" Type="http://schemas.openxmlformats.org/officeDocument/2006/relationships/slide" Target="slides/slide611.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557" Type="http://schemas.openxmlformats.org/officeDocument/2006/relationships/slide" Target="slides/slide555.xml"/><Relationship Id="rId599" Type="http://schemas.openxmlformats.org/officeDocument/2006/relationships/slide" Target="slides/slide597.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624" Type="http://schemas.openxmlformats.org/officeDocument/2006/relationships/slide" Target="slides/slide622.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slide" Target="slides/slide524.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slide" Target="slides/slide535.xml"/><Relationship Id="rId579" Type="http://schemas.openxmlformats.org/officeDocument/2006/relationships/slide" Target="slides/slide577.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590" Type="http://schemas.openxmlformats.org/officeDocument/2006/relationships/slide" Target="slides/slide588.xml"/><Relationship Id="rId604" Type="http://schemas.openxmlformats.org/officeDocument/2006/relationships/slide" Target="slides/slide602.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slide" Target="slides/slide469.xml"/><Relationship Id="rId506" Type="http://schemas.openxmlformats.org/officeDocument/2006/relationships/slide" Target="slides/slide50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492" Type="http://schemas.openxmlformats.org/officeDocument/2006/relationships/slide" Target="slides/slide490.xml"/><Relationship Id="rId527" Type="http://schemas.openxmlformats.org/officeDocument/2006/relationships/slide" Target="slides/slide525.xml"/><Relationship Id="rId548" Type="http://schemas.openxmlformats.org/officeDocument/2006/relationships/slide" Target="slides/slide546.xml"/><Relationship Id="rId569" Type="http://schemas.openxmlformats.org/officeDocument/2006/relationships/slide" Target="slides/slide567.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580" Type="http://schemas.openxmlformats.org/officeDocument/2006/relationships/slide" Target="slides/slide578.xml"/><Relationship Id="rId615" Type="http://schemas.openxmlformats.org/officeDocument/2006/relationships/slide" Target="slides/slide613.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559" Type="http://schemas.openxmlformats.org/officeDocument/2006/relationships/slide" Target="slides/slide557.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570" Type="http://schemas.openxmlformats.org/officeDocument/2006/relationships/slide" Target="slides/slide568.xml"/><Relationship Id="rId591" Type="http://schemas.openxmlformats.org/officeDocument/2006/relationships/slide" Target="slides/slide589.xml"/><Relationship Id="rId605" Type="http://schemas.openxmlformats.org/officeDocument/2006/relationships/slide" Target="slides/slide603.xml"/><Relationship Id="rId626" Type="http://schemas.openxmlformats.org/officeDocument/2006/relationships/handoutMaster" Target="handoutMasters/handoutMaster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581" Type="http://schemas.openxmlformats.org/officeDocument/2006/relationships/slide" Target="slides/slide57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616" Type="http://schemas.openxmlformats.org/officeDocument/2006/relationships/slide" Target="slides/slide614.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550" Type="http://schemas.openxmlformats.org/officeDocument/2006/relationships/slide" Target="slides/slide548.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571" Type="http://schemas.openxmlformats.org/officeDocument/2006/relationships/slide" Target="slides/slide569.xml"/><Relationship Id="rId592" Type="http://schemas.openxmlformats.org/officeDocument/2006/relationships/slide" Target="slides/slide590.xml"/><Relationship Id="rId606" Type="http://schemas.openxmlformats.org/officeDocument/2006/relationships/slide" Target="slides/slide604.xml"/><Relationship Id="rId627" Type="http://schemas.openxmlformats.org/officeDocument/2006/relationships/presProps" Target="presProp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561" Type="http://schemas.openxmlformats.org/officeDocument/2006/relationships/slide" Target="slides/slide559.xml"/><Relationship Id="rId582" Type="http://schemas.openxmlformats.org/officeDocument/2006/relationships/slide" Target="slides/slide580.xml"/><Relationship Id="rId617" Type="http://schemas.openxmlformats.org/officeDocument/2006/relationships/slide" Target="slides/slide615.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551" Type="http://schemas.openxmlformats.org/officeDocument/2006/relationships/slide" Target="slides/slide549.xml"/><Relationship Id="rId572" Type="http://schemas.openxmlformats.org/officeDocument/2006/relationships/slide" Target="slides/slide570.xml"/><Relationship Id="rId593" Type="http://schemas.openxmlformats.org/officeDocument/2006/relationships/slide" Target="slides/slide591.xml"/><Relationship Id="rId607" Type="http://schemas.openxmlformats.org/officeDocument/2006/relationships/slide" Target="slides/slide605.xml"/><Relationship Id="rId628" Type="http://schemas.openxmlformats.org/officeDocument/2006/relationships/viewProps" Target="viewProps.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562" Type="http://schemas.openxmlformats.org/officeDocument/2006/relationships/slide" Target="slides/slide560.xml"/><Relationship Id="rId583" Type="http://schemas.openxmlformats.org/officeDocument/2006/relationships/slide" Target="slides/slide581.xml"/><Relationship Id="rId618" Type="http://schemas.openxmlformats.org/officeDocument/2006/relationships/slide" Target="slides/slide616.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tableStyles" Target="tableStyles.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9.wmf"/><Relationship Id="rId5" Type="http://schemas.openxmlformats.org/officeDocument/2006/relationships/image" Target="../media/image187.wmf"/><Relationship Id="rId4" Type="http://schemas.openxmlformats.org/officeDocument/2006/relationships/image" Target="../media/image18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7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7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7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4.wmf"/><Relationship Id="rId7" Type="http://schemas.openxmlformats.org/officeDocument/2006/relationships/image" Target="../media/image187.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7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9.wmf"/><Relationship Id="rId5" Type="http://schemas.openxmlformats.org/officeDocument/2006/relationships/image" Target="../media/image187.wmf"/><Relationship Id="rId4" Type="http://schemas.openxmlformats.org/officeDocument/2006/relationships/image" Target="../media/image18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9.wmf"/><Relationship Id="rId5" Type="http://schemas.openxmlformats.org/officeDocument/2006/relationships/image" Target="../media/image187.wmf"/><Relationship Id="rId4" Type="http://schemas.openxmlformats.org/officeDocument/2006/relationships/image" Target="../media/image18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89.wmf"/><Relationship Id="rId5" Type="http://schemas.openxmlformats.org/officeDocument/2006/relationships/image" Target="../media/image187.wmf"/><Relationship Id="rId4" Type="http://schemas.openxmlformats.org/officeDocument/2006/relationships/image" Target="../media/image1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458" y="0"/>
            <a:ext cx="4160520" cy="365760"/>
          </a:xfrm>
          <a:prstGeom prst="rect">
            <a:avLst/>
          </a:prstGeom>
        </p:spPr>
        <p:txBody>
          <a:bodyPr vert="horz" lIns="91440" tIns="45720" rIns="91440" bIns="45720" rtlCol="0"/>
          <a:lstStyle>
            <a:lvl1pPr algn="r">
              <a:defRPr sz="1200"/>
            </a:lvl1pPr>
          </a:lstStyle>
          <a:p>
            <a:fld id="{EB02F3A7-3287-473E-9878-88F1FA1C4F21}" type="datetimeFigureOut">
              <a:rPr lang="en-US" smtClean="0"/>
              <a:pPr/>
              <a:t>6/18/2025</a:t>
            </a:fld>
            <a:endParaRPr lang="en-US"/>
          </a:p>
        </p:txBody>
      </p:sp>
      <p:sp>
        <p:nvSpPr>
          <p:cNvPr id="4" name="Footer Placeholder 3"/>
          <p:cNvSpPr>
            <a:spLocks noGrp="1"/>
          </p:cNvSpPr>
          <p:nvPr>
            <p:ph type="ftr" sz="quarter" idx="2"/>
          </p:nvPr>
        </p:nvSpPr>
        <p:spPr>
          <a:xfrm>
            <a:off x="0" y="6948171"/>
            <a:ext cx="4160520" cy="36576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458" y="6948171"/>
            <a:ext cx="4160520" cy="365760"/>
          </a:xfrm>
          <a:prstGeom prst="rect">
            <a:avLst/>
          </a:prstGeom>
        </p:spPr>
        <p:txBody>
          <a:bodyPr vert="horz" lIns="91440" tIns="45720" rIns="91440" bIns="45720" rtlCol="0" anchor="b"/>
          <a:lstStyle>
            <a:lvl1pPr algn="r">
              <a:defRPr sz="1200"/>
            </a:lvl1pPr>
          </a:lstStyle>
          <a:p>
            <a:fld id="{58418193-B5E2-4693-84D6-D19E11D1025A}" type="slidenum">
              <a:rPr lang="en-US" smtClean="0"/>
              <a:pPr/>
              <a:t>‹#›</a:t>
            </a:fld>
            <a:endParaRPr lang="en-US"/>
          </a:p>
        </p:txBody>
      </p:sp>
    </p:spTree>
    <p:extLst>
      <p:ext uri="{BB962C8B-B14F-4D97-AF65-F5344CB8AC3E}">
        <p14:creationId xmlns:p14="http://schemas.microsoft.com/office/powerpoint/2010/main" val="977881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438458" y="0"/>
            <a:ext cx="4160520" cy="365760"/>
          </a:xfrm>
          <a:prstGeom prst="rect">
            <a:avLst/>
          </a:prstGeom>
        </p:spPr>
        <p:txBody>
          <a:bodyPr vert="horz" lIns="91440" tIns="45720" rIns="91440" bIns="45720" rtlCol="0"/>
          <a:lstStyle>
            <a:lvl1pPr algn="r">
              <a:defRPr sz="1200"/>
            </a:lvl1pPr>
          </a:lstStyle>
          <a:p>
            <a:fld id="{3ACFE8BD-D62C-4981-974D-EABB634BAEC5}" type="datetimeFigureOut">
              <a:rPr lang="en-US" smtClean="0"/>
              <a:pPr/>
              <a:t>6/18/2025</a:t>
            </a:fld>
            <a:endParaRPr lang="en-US" dirty="0"/>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8171"/>
            <a:ext cx="4160520" cy="36576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1440" tIns="45720" rIns="91440" bIns="45720" rtlCol="0" anchor="b"/>
          <a:lstStyle>
            <a:lvl1pPr algn="r">
              <a:defRPr sz="1200"/>
            </a:lvl1pPr>
          </a:lstStyle>
          <a:p>
            <a:fld id="{D51EF0D4-BE3D-4F70-BEA1-EA1AD3D8A7C6}" type="slidenum">
              <a:rPr lang="en-US" smtClean="0"/>
              <a:pPr/>
              <a:t>‹#›</a:t>
            </a:fld>
            <a:endParaRPr lang="en-US" dirty="0"/>
          </a:p>
        </p:txBody>
      </p:sp>
    </p:spTree>
    <p:extLst>
      <p:ext uri="{BB962C8B-B14F-4D97-AF65-F5344CB8AC3E}">
        <p14:creationId xmlns:p14="http://schemas.microsoft.com/office/powerpoint/2010/main" val="3174677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a:t>
            </a:fld>
            <a:endParaRPr lang="en-US" dirty="0"/>
          </a:p>
        </p:txBody>
      </p:sp>
    </p:spTree>
    <p:extLst>
      <p:ext uri="{BB962C8B-B14F-4D97-AF65-F5344CB8AC3E}">
        <p14:creationId xmlns:p14="http://schemas.microsoft.com/office/powerpoint/2010/main" val="412390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48100" y="9432925"/>
            <a:ext cx="2959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fld id="{4A80EFDE-5775-41FC-ACD3-C42247E4C324}" type="slidenum">
              <a:rPr lang="en-US" altLang="en-US" sz="1200"/>
              <a:pPr algn="r" eaLnBrk="1" hangingPunct="1"/>
              <a:t>107</a:t>
            </a:fld>
            <a:endParaRPr lang="en-US" alt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33989937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243</a:t>
            </a:fld>
            <a:endParaRPr lang="en-US" dirty="0"/>
          </a:p>
        </p:txBody>
      </p:sp>
    </p:spTree>
    <p:extLst>
      <p:ext uri="{BB962C8B-B14F-4D97-AF65-F5344CB8AC3E}">
        <p14:creationId xmlns:p14="http://schemas.microsoft.com/office/powerpoint/2010/main" val="14331453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244</a:t>
            </a:fld>
            <a:endParaRPr lang="en-US" dirty="0"/>
          </a:p>
        </p:txBody>
      </p:sp>
    </p:spTree>
    <p:extLst>
      <p:ext uri="{BB962C8B-B14F-4D97-AF65-F5344CB8AC3E}">
        <p14:creationId xmlns:p14="http://schemas.microsoft.com/office/powerpoint/2010/main" val="3022481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245</a:t>
            </a:fld>
            <a:endParaRPr lang="en-US" dirty="0"/>
          </a:p>
        </p:txBody>
      </p:sp>
    </p:spTree>
    <p:extLst>
      <p:ext uri="{BB962C8B-B14F-4D97-AF65-F5344CB8AC3E}">
        <p14:creationId xmlns:p14="http://schemas.microsoft.com/office/powerpoint/2010/main" val="28218971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246</a:t>
            </a:fld>
            <a:endParaRPr lang="en-US" dirty="0"/>
          </a:p>
        </p:txBody>
      </p:sp>
    </p:spTree>
    <p:extLst>
      <p:ext uri="{BB962C8B-B14F-4D97-AF65-F5344CB8AC3E}">
        <p14:creationId xmlns:p14="http://schemas.microsoft.com/office/powerpoint/2010/main" val="14585858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247</a:t>
            </a:fld>
            <a:endParaRPr lang="en-US" dirty="0"/>
          </a:p>
        </p:txBody>
      </p:sp>
    </p:spTree>
    <p:extLst>
      <p:ext uri="{BB962C8B-B14F-4D97-AF65-F5344CB8AC3E}">
        <p14:creationId xmlns:p14="http://schemas.microsoft.com/office/powerpoint/2010/main" val="14585858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248</a:t>
            </a:fld>
            <a:endParaRPr lang="en-US" dirty="0"/>
          </a:p>
        </p:txBody>
      </p:sp>
    </p:spTree>
    <p:extLst>
      <p:ext uri="{BB962C8B-B14F-4D97-AF65-F5344CB8AC3E}">
        <p14:creationId xmlns:p14="http://schemas.microsoft.com/office/powerpoint/2010/main" val="7105042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255</a:t>
            </a:fld>
            <a:endParaRPr lang="en-US" dirty="0"/>
          </a:p>
        </p:txBody>
      </p:sp>
    </p:spTree>
    <p:extLst>
      <p:ext uri="{BB962C8B-B14F-4D97-AF65-F5344CB8AC3E}">
        <p14:creationId xmlns:p14="http://schemas.microsoft.com/office/powerpoint/2010/main" val="30718371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256</a:t>
            </a:fld>
            <a:endParaRPr lang="en-US" dirty="0"/>
          </a:p>
        </p:txBody>
      </p:sp>
    </p:spTree>
    <p:extLst>
      <p:ext uri="{BB962C8B-B14F-4D97-AF65-F5344CB8AC3E}">
        <p14:creationId xmlns:p14="http://schemas.microsoft.com/office/powerpoint/2010/main" val="25677887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257</a:t>
            </a:fld>
            <a:endParaRPr lang="en-US" dirty="0"/>
          </a:p>
        </p:txBody>
      </p:sp>
    </p:spTree>
    <p:extLst>
      <p:ext uri="{BB962C8B-B14F-4D97-AF65-F5344CB8AC3E}">
        <p14:creationId xmlns:p14="http://schemas.microsoft.com/office/powerpoint/2010/main" val="19828533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258</a:t>
            </a:fld>
            <a:endParaRPr lang="en-US" dirty="0"/>
          </a:p>
        </p:txBody>
      </p:sp>
    </p:spTree>
    <p:extLst>
      <p:ext uri="{BB962C8B-B14F-4D97-AF65-F5344CB8AC3E}">
        <p14:creationId xmlns:p14="http://schemas.microsoft.com/office/powerpoint/2010/main" val="249292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128</a:t>
            </a:fld>
            <a:endParaRPr lang="en-US" dirty="0"/>
          </a:p>
        </p:txBody>
      </p:sp>
    </p:spTree>
    <p:extLst>
      <p:ext uri="{BB962C8B-B14F-4D97-AF65-F5344CB8AC3E}">
        <p14:creationId xmlns:p14="http://schemas.microsoft.com/office/powerpoint/2010/main" val="7490343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259</a:t>
            </a:fld>
            <a:endParaRPr lang="en-US" dirty="0"/>
          </a:p>
        </p:txBody>
      </p:sp>
    </p:spTree>
    <p:extLst>
      <p:ext uri="{BB962C8B-B14F-4D97-AF65-F5344CB8AC3E}">
        <p14:creationId xmlns:p14="http://schemas.microsoft.com/office/powerpoint/2010/main" val="40003013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260</a:t>
            </a:fld>
            <a:endParaRPr lang="en-US" dirty="0"/>
          </a:p>
        </p:txBody>
      </p:sp>
    </p:spTree>
    <p:extLst>
      <p:ext uri="{BB962C8B-B14F-4D97-AF65-F5344CB8AC3E}">
        <p14:creationId xmlns:p14="http://schemas.microsoft.com/office/powerpoint/2010/main" val="11986012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261</a:t>
            </a:fld>
            <a:endParaRPr lang="en-US" dirty="0"/>
          </a:p>
        </p:txBody>
      </p:sp>
    </p:spTree>
    <p:extLst>
      <p:ext uri="{BB962C8B-B14F-4D97-AF65-F5344CB8AC3E}">
        <p14:creationId xmlns:p14="http://schemas.microsoft.com/office/powerpoint/2010/main" val="29507506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262</a:t>
            </a:fld>
            <a:endParaRPr lang="en-US" dirty="0"/>
          </a:p>
        </p:txBody>
      </p:sp>
    </p:spTree>
    <p:extLst>
      <p:ext uri="{BB962C8B-B14F-4D97-AF65-F5344CB8AC3E}">
        <p14:creationId xmlns:p14="http://schemas.microsoft.com/office/powerpoint/2010/main" val="21822082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263</a:t>
            </a:fld>
            <a:endParaRPr lang="en-US" dirty="0"/>
          </a:p>
        </p:txBody>
      </p:sp>
    </p:spTree>
    <p:extLst>
      <p:ext uri="{BB962C8B-B14F-4D97-AF65-F5344CB8AC3E}">
        <p14:creationId xmlns:p14="http://schemas.microsoft.com/office/powerpoint/2010/main" val="19996227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264</a:t>
            </a:fld>
            <a:endParaRPr lang="en-US" dirty="0"/>
          </a:p>
        </p:txBody>
      </p:sp>
    </p:spTree>
    <p:extLst>
      <p:ext uri="{BB962C8B-B14F-4D97-AF65-F5344CB8AC3E}">
        <p14:creationId xmlns:p14="http://schemas.microsoft.com/office/powerpoint/2010/main" val="20858410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265</a:t>
            </a:fld>
            <a:endParaRPr lang="en-US" dirty="0"/>
          </a:p>
        </p:txBody>
      </p:sp>
    </p:spTree>
    <p:extLst>
      <p:ext uri="{BB962C8B-B14F-4D97-AF65-F5344CB8AC3E}">
        <p14:creationId xmlns:p14="http://schemas.microsoft.com/office/powerpoint/2010/main" val="31980057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C5F3B9D-E119-46C0-8D79-F8E980AD26E3}" type="slidenum">
              <a:rPr lang="en-US" smtClean="0"/>
              <a:pPr>
                <a:defRPr/>
              </a:pPr>
              <a:t>499</a:t>
            </a:fld>
            <a:endParaRPr lang="en-US"/>
          </a:p>
        </p:txBody>
      </p:sp>
    </p:spTree>
    <p:extLst>
      <p:ext uri="{BB962C8B-B14F-4D97-AF65-F5344CB8AC3E}">
        <p14:creationId xmlns:p14="http://schemas.microsoft.com/office/powerpoint/2010/main" val="156038115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9C20F10-4CDE-4048-A23B-E16E8671B900}" type="slidenum">
              <a:rPr lang="en-US" smtClean="0"/>
              <a:pPr>
                <a:defRPr/>
              </a:pPr>
              <a:t>502</a:t>
            </a:fld>
            <a:endParaRPr lang="en-US"/>
          </a:p>
        </p:txBody>
      </p:sp>
    </p:spTree>
    <p:extLst>
      <p:ext uri="{BB962C8B-B14F-4D97-AF65-F5344CB8AC3E}">
        <p14:creationId xmlns:p14="http://schemas.microsoft.com/office/powerpoint/2010/main" val="3889809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540</a:t>
            </a:fld>
            <a:endParaRPr lang="en-US" dirty="0"/>
          </a:p>
        </p:txBody>
      </p:sp>
    </p:spTree>
    <p:extLst>
      <p:ext uri="{BB962C8B-B14F-4D97-AF65-F5344CB8AC3E}">
        <p14:creationId xmlns:p14="http://schemas.microsoft.com/office/powerpoint/2010/main" val="3993471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134</a:t>
            </a:fld>
            <a:endParaRPr lang="en-US" dirty="0"/>
          </a:p>
        </p:txBody>
      </p:sp>
    </p:spTree>
    <p:extLst>
      <p:ext uri="{BB962C8B-B14F-4D97-AF65-F5344CB8AC3E}">
        <p14:creationId xmlns:p14="http://schemas.microsoft.com/office/powerpoint/2010/main" val="37437093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566</a:t>
            </a:fld>
            <a:endParaRPr lang="en-US" dirty="0"/>
          </a:p>
        </p:txBody>
      </p:sp>
    </p:spTree>
    <p:extLst>
      <p:ext uri="{BB962C8B-B14F-4D97-AF65-F5344CB8AC3E}">
        <p14:creationId xmlns:p14="http://schemas.microsoft.com/office/powerpoint/2010/main" val="280303522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591</a:t>
            </a:fld>
            <a:endParaRPr lang="en-US" dirty="0"/>
          </a:p>
        </p:txBody>
      </p:sp>
    </p:spTree>
    <p:extLst>
      <p:ext uri="{BB962C8B-B14F-4D97-AF65-F5344CB8AC3E}">
        <p14:creationId xmlns:p14="http://schemas.microsoft.com/office/powerpoint/2010/main" val="55338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276867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144</a:t>
            </a:fld>
            <a:endParaRPr lang="en-US" dirty="0"/>
          </a:p>
        </p:txBody>
      </p:sp>
    </p:spTree>
    <p:extLst>
      <p:ext uri="{BB962C8B-B14F-4D97-AF65-F5344CB8AC3E}">
        <p14:creationId xmlns:p14="http://schemas.microsoft.com/office/powerpoint/2010/main" val="177085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157</a:t>
            </a:fld>
            <a:endParaRPr lang="en-US" dirty="0"/>
          </a:p>
        </p:txBody>
      </p:sp>
    </p:spTree>
    <p:extLst>
      <p:ext uri="{BB962C8B-B14F-4D97-AF65-F5344CB8AC3E}">
        <p14:creationId xmlns:p14="http://schemas.microsoft.com/office/powerpoint/2010/main" val="2549822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159</a:t>
            </a:fld>
            <a:endParaRPr lang="en-US" dirty="0"/>
          </a:p>
        </p:txBody>
      </p:sp>
    </p:spTree>
    <p:extLst>
      <p:ext uri="{BB962C8B-B14F-4D97-AF65-F5344CB8AC3E}">
        <p14:creationId xmlns:p14="http://schemas.microsoft.com/office/powerpoint/2010/main" val="4068686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160</a:t>
            </a:fld>
            <a:endParaRPr lang="en-US" dirty="0"/>
          </a:p>
        </p:txBody>
      </p:sp>
    </p:spTree>
    <p:extLst>
      <p:ext uri="{BB962C8B-B14F-4D97-AF65-F5344CB8AC3E}">
        <p14:creationId xmlns:p14="http://schemas.microsoft.com/office/powerpoint/2010/main" val="4194874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 Dual </a:t>
            </a:r>
            <a:r>
              <a:rPr lang="en-US" smtClean="0"/>
              <a:t>Inline Package</a:t>
            </a:r>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161</a:t>
            </a:fld>
            <a:endParaRPr lang="en-US" dirty="0"/>
          </a:p>
        </p:txBody>
      </p:sp>
    </p:spTree>
    <p:extLst>
      <p:ext uri="{BB962C8B-B14F-4D97-AF65-F5344CB8AC3E}">
        <p14:creationId xmlns:p14="http://schemas.microsoft.com/office/powerpoint/2010/main" val="409488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162</a:t>
            </a:fld>
            <a:endParaRPr lang="en-US" dirty="0"/>
          </a:p>
        </p:txBody>
      </p:sp>
    </p:spTree>
    <p:extLst>
      <p:ext uri="{BB962C8B-B14F-4D97-AF65-F5344CB8AC3E}">
        <p14:creationId xmlns:p14="http://schemas.microsoft.com/office/powerpoint/2010/main" val="203127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24</a:t>
            </a:fld>
            <a:endParaRPr lang="en-US" dirty="0"/>
          </a:p>
        </p:txBody>
      </p:sp>
    </p:spTree>
    <p:extLst>
      <p:ext uri="{BB962C8B-B14F-4D97-AF65-F5344CB8AC3E}">
        <p14:creationId xmlns:p14="http://schemas.microsoft.com/office/powerpoint/2010/main" val="248539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163</a:t>
            </a:fld>
            <a:endParaRPr lang="en-US" dirty="0"/>
          </a:p>
        </p:txBody>
      </p:sp>
    </p:spTree>
    <p:extLst>
      <p:ext uri="{BB962C8B-B14F-4D97-AF65-F5344CB8AC3E}">
        <p14:creationId xmlns:p14="http://schemas.microsoft.com/office/powerpoint/2010/main" val="2929660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164</a:t>
            </a:fld>
            <a:endParaRPr lang="en-US" dirty="0"/>
          </a:p>
        </p:txBody>
      </p:sp>
    </p:spTree>
    <p:extLst>
      <p:ext uri="{BB962C8B-B14F-4D97-AF65-F5344CB8AC3E}">
        <p14:creationId xmlns:p14="http://schemas.microsoft.com/office/powerpoint/2010/main" val="371922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165</a:t>
            </a:fld>
            <a:endParaRPr lang="en-US" dirty="0"/>
          </a:p>
        </p:txBody>
      </p:sp>
    </p:spTree>
    <p:extLst>
      <p:ext uri="{BB962C8B-B14F-4D97-AF65-F5344CB8AC3E}">
        <p14:creationId xmlns:p14="http://schemas.microsoft.com/office/powerpoint/2010/main" val="49229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166</a:t>
            </a:fld>
            <a:endParaRPr lang="en-US" dirty="0"/>
          </a:p>
        </p:txBody>
      </p:sp>
    </p:spTree>
    <p:extLst>
      <p:ext uri="{BB962C8B-B14F-4D97-AF65-F5344CB8AC3E}">
        <p14:creationId xmlns:p14="http://schemas.microsoft.com/office/powerpoint/2010/main" val="2591769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167</a:t>
            </a:fld>
            <a:endParaRPr lang="en-US" dirty="0"/>
          </a:p>
        </p:txBody>
      </p:sp>
    </p:spTree>
    <p:extLst>
      <p:ext uri="{BB962C8B-B14F-4D97-AF65-F5344CB8AC3E}">
        <p14:creationId xmlns:p14="http://schemas.microsoft.com/office/powerpoint/2010/main" val="3046708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168</a:t>
            </a:fld>
            <a:endParaRPr lang="en-US" dirty="0"/>
          </a:p>
        </p:txBody>
      </p:sp>
    </p:spTree>
    <p:extLst>
      <p:ext uri="{BB962C8B-B14F-4D97-AF65-F5344CB8AC3E}">
        <p14:creationId xmlns:p14="http://schemas.microsoft.com/office/powerpoint/2010/main" val="121664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169</a:t>
            </a:fld>
            <a:endParaRPr lang="en-US" dirty="0"/>
          </a:p>
        </p:txBody>
      </p:sp>
    </p:spTree>
    <p:extLst>
      <p:ext uri="{BB962C8B-B14F-4D97-AF65-F5344CB8AC3E}">
        <p14:creationId xmlns:p14="http://schemas.microsoft.com/office/powerpoint/2010/main" val="3049362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170</a:t>
            </a:fld>
            <a:endParaRPr lang="en-US" dirty="0"/>
          </a:p>
        </p:txBody>
      </p:sp>
    </p:spTree>
    <p:extLst>
      <p:ext uri="{BB962C8B-B14F-4D97-AF65-F5344CB8AC3E}">
        <p14:creationId xmlns:p14="http://schemas.microsoft.com/office/powerpoint/2010/main" val="2675135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171</a:t>
            </a:fld>
            <a:endParaRPr lang="en-US" dirty="0"/>
          </a:p>
        </p:txBody>
      </p:sp>
    </p:spTree>
    <p:extLst>
      <p:ext uri="{BB962C8B-B14F-4D97-AF65-F5344CB8AC3E}">
        <p14:creationId xmlns:p14="http://schemas.microsoft.com/office/powerpoint/2010/main" val="1993026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172</a:t>
            </a:fld>
            <a:endParaRPr lang="en-US" dirty="0"/>
          </a:p>
        </p:txBody>
      </p:sp>
    </p:spTree>
    <p:extLst>
      <p:ext uri="{BB962C8B-B14F-4D97-AF65-F5344CB8AC3E}">
        <p14:creationId xmlns:p14="http://schemas.microsoft.com/office/powerpoint/2010/main" val="205823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558B0D25-53B9-4638-A4E3-A860A74C58A3}" type="slidenum">
              <a:rPr lang="en-US" altLang="en-US" sz="1200"/>
              <a:pPr eaLnBrk="1" hangingPunct="1"/>
              <a:t>62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32946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173</a:t>
            </a:fld>
            <a:endParaRPr lang="en-US" dirty="0"/>
          </a:p>
        </p:txBody>
      </p:sp>
    </p:spTree>
    <p:extLst>
      <p:ext uri="{BB962C8B-B14F-4D97-AF65-F5344CB8AC3E}">
        <p14:creationId xmlns:p14="http://schemas.microsoft.com/office/powerpoint/2010/main" val="3417099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174</a:t>
            </a:fld>
            <a:endParaRPr lang="en-US" dirty="0"/>
          </a:p>
        </p:txBody>
      </p:sp>
    </p:spTree>
    <p:extLst>
      <p:ext uri="{BB962C8B-B14F-4D97-AF65-F5344CB8AC3E}">
        <p14:creationId xmlns:p14="http://schemas.microsoft.com/office/powerpoint/2010/main" val="2949268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175</a:t>
            </a:fld>
            <a:endParaRPr lang="en-US" dirty="0"/>
          </a:p>
        </p:txBody>
      </p:sp>
    </p:spTree>
    <p:extLst>
      <p:ext uri="{BB962C8B-B14F-4D97-AF65-F5344CB8AC3E}">
        <p14:creationId xmlns:p14="http://schemas.microsoft.com/office/powerpoint/2010/main" val="2946595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176</a:t>
            </a:fld>
            <a:endParaRPr lang="en-US" dirty="0"/>
          </a:p>
        </p:txBody>
      </p:sp>
    </p:spTree>
    <p:extLst>
      <p:ext uri="{BB962C8B-B14F-4D97-AF65-F5344CB8AC3E}">
        <p14:creationId xmlns:p14="http://schemas.microsoft.com/office/powerpoint/2010/main" val="1484766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177</a:t>
            </a:fld>
            <a:endParaRPr lang="en-US" dirty="0"/>
          </a:p>
        </p:txBody>
      </p:sp>
    </p:spTree>
    <p:extLst>
      <p:ext uri="{BB962C8B-B14F-4D97-AF65-F5344CB8AC3E}">
        <p14:creationId xmlns:p14="http://schemas.microsoft.com/office/powerpoint/2010/main" val="175697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178</a:t>
            </a:fld>
            <a:endParaRPr lang="en-US" dirty="0"/>
          </a:p>
        </p:txBody>
      </p:sp>
    </p:spTree>
    <p:extLst>
      <p:ext uri="{BB962C8B-B14F-4D97-AF65-F5344CB8AC3E}">
        <p14:creationId xmlns:p14="http://schemas.microsoft.com/office/powerpoint/2010/main" val="295308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179</a:t>
            </a:fld>
            <a:endParaRPr lang="en-US" dirty="0"/>
          </a:p>
        </p:txBody>
      </p:sp>
    </p:spTree>
    <p:extLst>
      <p:ext uri="{BB962C8B-B14F-4D97-AF65-F5344CB8AC3E}">
        <p14:creationId xmlns:p14="http://schemas.microsoft.com/office/powerpoint/2010/main" val="3516405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180</a:t>
            </a:fld>
            <a:endParaRPr lang="en-US" dirty="0"/>
          </a:p>
        </p:txBody>
      </p:sp>
    </p:spTree>
    <p:extLst>
      <p:ext uri="{BB962C8B-B14F-4D97-AF65-F5344CB8AC3E}">
        <p14:creationId xmlns:p14="http://schemas.microsoft.com/office/powerpoint/2010/main" val="4111574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181</a:t>
            </a:fld>
            <a:endParaRPr lang="en-US" dirty="0"/>
          </a:p>
        </p:txBody>
      </p:sp>
    </p:spTree>
    <p:extLst>
      <p:ext uri="{BB962C8B-B14F-4D97-AF65-F5344CB8AC3E}">
        <p14:creationId xmlns:p14="http://schemas.microsoft.com/office/powerpoint/2010/main" val="222351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182</a:t>
            </a:fld>
            <a:endParaRPr lang="en-US" dirty="0"/>
          </a:p>
        </p:txBody>
      </p:sp>
    </p:spTree>
    <p:extLst>
      <p:ext uri="{BB962C8B-B14F-4D97-AF65-F5344CB8AC3E}">
        <p14:creationId xmlns:p14="http://schemas.microsoft.com/office/powerpoint/2010/main" val="219964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5D6108AB-D04E-42A5-97E5-9A068464E7DB}" type="slidenum">
              <a:rPr lang="en-US" altLang="en-US" sz="1200"/>
              <a:pPr eaLnBrk="1" hangingPunct="1"/>
              <a:t>63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1573209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183</a:t>
            </a:fld>
            <a:endParaRPr lang="en-US" dirty="0"/>
          </a:p>
        </p:txBody>
      </p:sp>
    </p:spTree>
    <p:extLst>
      <p:ext uri="{BB962C8B-B14F-4D97-AF65-F5344CB8AC3E}">
        <p14:creationId xmlns:p14="http://schemas.microsoft.com/office/powerpoint/2010/main" val="3920940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184</a:t>
            </a:fld>
            <a:endParaRPr lang="en-US" dirty="0"/>
          </a:p>
        </p:txBody>
      </p:sp>
    </p:spTree>
    <p:extLst>
      <p:ext uri="{BB962C8B-B14F-4D97-AF65-F5344CB8AC3E}">
        <p14:creationId xmlns:p14="http://schemas.microsoft.com/office/powerpoint/2010/main" val="3339755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185</a:t>
            </a:fld>
            <a:endParaRPr lang="en-US" dirty="0"/>
          </a:p>
        </p:txBody>
      </p:sp>
    </p:spTree>
    <p:extLst>
      <p:ext uri="{BB962C8B-B14F-4D97-AF65-F5344CB8AC3E}">
        <p14:creationId xmlns:p14="http://schemas.microsoft.com/office/powerpoint/2010/main" val="1752672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186</a:t>
            </a:fld>
            <a:endParaRPr lang="en-US" dirty="0"/>
          </a:p>
        </p:txBody>
      </p:sp>
    </p:spTree>
    <p:extLst>
      <p:ext uri="{BB962C8B-B14F-4D97-AF65-F5344CB8AC3E}">
        <p14:creationId xmlns:p14="http://schemas.microsoft.com/office/powerpoint/2010/main" val="3695156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187</a:t>
            </a:fld>
            <a:endParaRPr lang="en-US" dirty="0"/>
          </a:p>
        </p:txBody>
      </p:sp>
    </p:spTree>
    <p:extLst>
      <p:ext uri="{BB962C8B-B14F-4D97-AF65-F5344CB8AC3E}">
        <p14:creationId xmlns:p14="http://schemas.microsoft.com/office/powerpoint/2010/main" val="1543524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188</a:t>
            </a:fld>
            <a:endParaRPr lang="en-US" dirty="0"/>
          </a:p>
        </p:txBody>
      </p:sp>
    </p:spTree>
    <p:extLst>
      <p:ext uri="{BB962C8B-B14F-4D97-AF65-F5344CB8AC3E}">
        <p14:creationId xmlns:p14="http://schemas.microsoft.com/office/powerpoint/2010/main" val="1691597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189</a:t>
            </a:fld>
            <a:endParaRPr lang="en-US" dirty="0"/>
          </a:p>
        </p:txBody>
      </p:sp>
    </p:spTree>
    <p:extLst>
      <p:ext uri="{BB962C8B-B14F-4D97-AF65-F5344CB8AC3E}">
        <p14:creationId xmlns:p14="http://schemas.microsoft.com/office/powerpoint/2010/main" val="3672904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190</a:t>
            </a:fld>
            <a:endParaRPr lang="en-US" dirty="0"/>
          </a:p>
        </p:txBody>
      </p:sp>
    </p:spTree>
    <p:extLst>
      <p:ext uri="{BB962C8B-B14F-4D97-AF65-F5344CB8AC3E}">
        <p14:creationId xmlns:p14="http://schemas.microsoft.com/office/powerpoint/2010/main" val="1821043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191</a:t>
            </a:fld>
            <a:endParaRPr lang="en-US" dirty="0"/>
          </a:p>
        </p:txBody>
      </p:sp>
    </p:spTree>
    <p:extLst>
      <p:ext uri="{BB962C8B-B14F-4D97-AF65-F5344CB8AC3E}">
        <p14:creationId xmlns:p14="http://schemas.microsoft.com/office/powerpoint/2010/main" val="3284684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192</a:t>
            </a:fld>
            <a:endParaRPr lang="en-US" dirty="0"/>
          </a:p>
        </p:txBody>
      </p:sp>
    </p:spTree>
    <p:extLst>
      <p:ext uri="{BB962C8B-B14F-4D97-AF65-F5344CB8AC3E}">
        <p14:creationId xmlns:p14="http://schemas.microsoft.com/office/powerpoint/2010/main" val="188271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55E6105B-C713-40D6-B6F3-392227FFAA13}" type="slidenum">
              <a:rPr lang="en-US" altLang="en-US" sz="1200"/>
              <a:pPr eaLnBrk="1" hangingPunct="1"/>
              <a:t>64</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1063148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193</a:t>
            </a:fld>
            <a:endParaRPr lang="en-US" dirty="0"/>
          </a:p>
        </p:txBody>
      </p:sp>
    </p:spTree>
    <p:extLst>
      <p:ext uri="{BB962C8B-B14F-4D97-AF65-F5344CB8AC3E}">
        <p14:creationId xmlns:p14="http://schemas.microsoft.com/office/powerpoint/2010/main" val="3957902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194</a:t>
            </a:fld>
            <a:endParaRPr lang="en-US" dirty="0"/>
          </a:p>
        </p:txBody>
      </p:sp>
    </p:spTree>
    <p:extLst>
      <p:ext uri="{BB962C8B-B14F-4D97-AF65-F5344CB8AC3E}">
        <p14:creationId xmlns:p14="http://schemas.microsoft.com/office/powerpoint/2010/main" val="1082719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195</a:t>
            </a:fld>
            <a:endParaRPr lang="en-US" dirty="0"/>
          </a:p>
        </p:txBody>
      </p:sp>
    </p:spTree>
    <p:extLst>
      <p:ext uri="{BB962C8B-B14F-4D97-AF65-F5344CB8AC3E}">
        <p14:creationId xmlns:p14="http://schemas.microsoft.com/office/powerpoint/2010/main" val="2125045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196</a:t>
            </a:fld>
            <a:endParaRPr lang="en-US" dirty="0"/>
          </a:p>
        </p:txBody>
      </p:sp>
    </p:spTree>
    <p:extLst>
      <p:ext uri="{BB962C8B-B14F-4D97-AF65-F5344CB8AC3E}">
        <p14:creationId xmlns:p14="http://schemas.microsoft.com/office/powerpoint/2010/main" val="4039460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197</a:t>
            </a:fld>
            <a:endParaRPr lang="en-US" dirty="0"/>
          </a:p>
        </p:txBody>
      </p:sp>
    </p:spTree>
    <p:extLst>
      <p:ext uri="{BB962C8B-B14F-4D97-AF65-F5344CB8AC3E}">
        <p14:creationId xmlns:p14="http://schemas.microsoft.com/office/powerpoint/2010/main" val="1548780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198</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199</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200</a:t>
            </a:fld>
            <a:endParaRPr lang="en-US" dirty="0"/>
          </a:p>
        </p:txBody>
      </p:sp>
    </p:spTree>
    <p:extLst>
      <p:ext uri="{BB962C8B-B14F-4D97-AF65-F5344CB8AC3E}">
        <p14:creationId xmlns:p14="http://schemas.microsoft.com/office/powerpoint/2010/main" val="41447464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201</a:t>
            </a:fld>
            <a:endParaRPr lang="en-US" dirty="0"/>
          </a:p>
        </p:txBody>
      </p:sp>
    </p:spTree>
    <p:extLst>
      <p:ext uri="{BB962C8B-B14F-4D97-AF65-F5344CB8AC3E}">
        <p14:creationId xmlns:p14="http://schemas.microsoft.com/office/powerpoint/2010/main" val="3223293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202</a:t>
            </a:fld>
            <a:endParaRPr lang="en-US" dirty="0"/>
          </a:p>
        </p:txBody>
      </p:sp>
    </p:spTree>
    <p:extLst>
      <p:ext uri="{BB962C8B-B14F-4D97-AF65-F5344CB8AC3E}">
        <p14:creationId xmlns:p14="http://schemas.microsoft.com/office/powerpoint/2010/main" val="424475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FE066E83-B24E-43CD-8EC3-70CF7081E047}" type="slidenum">
              <a:rPr lang="en-US" altLang="en-US" sz="1200"/>
              <a:pPr eaLnBrk="1" hangingPunct="1"/>
              <a:t>65</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1761105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203</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204</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205</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206</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207</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208</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209</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210</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EF0D4-BE3D-4F70-BEA1-EA1AD3D8A7C6}" type="slidenum">
              <a:rPr lang="en-US" smtClean="0"/>
              <a:pPr/>
              <a:t>211</a:t>
            </a:fld>
            <a:endParaRPr lang="en-US" dirty="0"/>
          </a:p>
        </p:txBody>
      </p:sp>
    </p:spTree>
    <p:extLst>
      <p:ext uri="{BB962C8B-B14F-4D97-AF65-F5344CB8AC3E}">
        <p14:creationId xmlns:p14="http://schemas.microsoft.com/office/powerpoint/2010/main" val="24217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212</a:t>
            </a:fld>
            <a:endParaRPr lang="en-US" dirty="0"/>
          </a:p>
        </p:txBody>
      </p:sp>
    </p:spTree>
    <p:extLst>
      <p:ext uri="{BB962C8B-B14F-4D97-AF65-F5344CB8AC3E}">
        <p14:creationId xmlns:p14="http://schemas.microsoft.com/office/powerpoint/2010/main" val="170465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5FE7780F-CC06-46BB-AF46-C51AF6FB7E88}" type="slidenum">
              <a:rPr lang="en-US" altLang="en-US" sz="1200"/>
              <a:pPr eaLnBrk="1" hangingPunct="1"/>
              <a:t>66</a:t>
            </a:fld>
            <a:endParaRPr lang="en-US" alt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2035153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213</a:t>
            </a:fld>
            <a:endParaRPr lang="en-US" dirty="0"/>
          </a:p>
        </p:txBody>
      </p:sp>
    </p:spTree>
    <p:extLst>
      <p:ext uri="{BB962C8B-B14F-4D97-AF65-F5344CB8AC3E}">
        <p14:creationId xmlns:p14="http://schemas.microsoft.com/office/powerpoint/2010/main" val="2211061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214</a:t>
            </a:fld>
            <a:endParaRPr lang="en-US" dirty="0"/>
          </a:p>
        </p:txBody>
      </p:sp>
    </p:spTree>
    <p:extLst>
      <p:ext uri="{BB962C8B-B14F-4D97-AF65-F5344CB8AC3E}">
        <p14:creationId xmlns:p14="http://schemas.microsoft.com/office/powerpoint/2010/main" val="4037886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215</a:t>
            </a:fld>
            <a:endParaRPr lang="en-US" dirty="0"/>
          </a:p>
        </p:txBody>
      </p:sp>
    </p:spTree>
    <p:extLst>
      <p:ext uri="{BB962C8B-B14F-4D97-AF65-F5344CB8AC3E}">
        <p14:creationId xmlns:p14="http://schemas.microsoft.com/office/powerpoint/2010/main" val="1487461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216</a:t>
            </a:fld>
            <a:endParaRPr lang="en-US" dirty="0"/>
          </a:p>
        </p:txBody>
      </p:sp>
    </p:spTree>
    <p:extLst>
      <p:ext uri="{BB962C8B-B14F-4D97-AF65-F5344CB8AC3E}">
        <p14:creationId xmlns:p14="http://schemas.microsoft.com/office/powerpoint/2010/main" val="5444776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217</a:t>
            </a:fld>
            <a:endParaRPr lang="en-US" dirty="0"/>
          </a:p>
        </p:txBody>
      </p:sp>
    </p:spTree>
    <p:extLst>
      <p:ext uri="{BB962C8B-B14F-4D97-AF65-F5344CB8AC3E}">
        <p14:creationId xmlns:p14="http://schemas.microsoft.com/office/powerpoint/2010/main" val="37549052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218</a:t>
            </a:fld>
            <a:endParaRPr lang="en-US" dirty="0"/>
          </a:p>
        </p:txBody>
      </p:sp>
    </p:spTree>
    <p:extLst>
      <p:ext uri="{BB962C8B-B14F-4D97-AF65-F5344CB8AC3E}">
        <p14:creationId xmlns:p14="http://schemas.microsoft.com/office/powerpoint/2010/main" val="1875746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219</a:t>
            </a:fld>
            <a:endParaRPr lang="en-US" dirty="0"/>
          </a:p>
        </p:txBody>
      </p:sp>
    </p:spTree>
    <p:extLst>
      <p:ext uri="{BB962C8B-B14F-4D97-AF65-F5344CB8AC3E}">
        <p14:creationId xmlns:p14="http://schemas.microsoft.com/office/powerpoint/2010/main" val="1594179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220</a:t>
            </a:fld>
            <a:endParaRPr lang="en-US" dirty="0"/>
          </a:p>
        </p:txBody>
      </p:sp>
    </p:spTree>
    <p:extLst>
      <p:ext uri="{BB962C8B-B14F-4D97-AF65-F5344CB8AC3E}">
        <p14:creationId xmlns:p14="http://schemas.microsoft.com/office/powerpoint/2010/main" val="24428677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221</a:t>
            </a:fld>
            <a:endParaRPr lang="en-US" dirty="0"/>
          </a:p>
        </p:txBody>
      </p:sp>
    </p:spTree>
    <p:extLst>
      <p:ext uri="{BB962C8B-B14F-4D97-AF65-F5344CB8AC3E}">
        <p14:creationId xmlns:p14="http://schemas.microsoft.com/office/powerpoint/2010/main" val="16981801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222</a:t>
            </a:fld>
            <a:endParaRPr lang="en-US" dirty="0"/>
          </a:p>
        </p:txBody>
      </p:sp>
    </p:spTree>
    <p:extLst>
      <p:ext uri="{BB962C8B-B14F-4D97-AF65-F5344CB8AC3E}">
        <p14:creationId xmlns:p14="http://schemas.microsoft.com/office/powerpoint/2010/main" val="1877058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E285860C-2CA7-45AD-8092-8498EA069217}" type="slidenum">
              <a:rPr lang="en-US" altLang="en-US" sz="1200"/>
              <a:pPr eaLnBrk="1" hangingPunct="1"/>
              <a:t>78</a:t>
            </a:fld>
            <a:endParaRPr lang="en-US" altLang="en-US"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18128897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223</a:t>
            </a:fld>
            <a:endParaRPr lang="en-US" dirty="0"/>
          </a:p>
        </p:txBody>
      </p:sp>
    </p:spTree>
    <p:extLst>
      <p:ext uri="{BB962C8B-B14F-4D97-AF65-F5344CB8AC3E}">
        <p14:creationId xmlns:p14="http://schemas.microsoft.com/office/powerpoint/2010/main" val="3239204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224</a:t>
            </a:fld>
            <a:endParaRPr lang="en-US" dirty="0"/>
          </a:p>
        </p:txBody>
      </p:sp>
    </p:spTree>
    <p:extLst>
      <p:ext uri="{BB962C8B-B14F-4D97-AF65-F5344CB8AC3E}">
        <p14:creationId xmlns:p14="http://schemas.microsoft.com/office/powerpoint/2010/main" val="28412273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225</a:t>
            </a:fld>
            <a:endParaRPr lang="en-US" dirty="0"/>
          </a:p>
        </p:txBody>
      </p:sp>
    </p:spTree>
    <p:extLst>
      <p:ext uri="{BB962C8B-B14F-4D97-AF65-F5344CB8AC3E}">
        <p14:creationId xmlns:p14="http://schemas.microsoft.com/office/powerpoint/2010/main" val="3359197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226</a:t>
            </a:fld>
            <a:endParaRPr lang="en-US" dirty="0"/>
          </a:p>
        </p:txBody>
      </p:sp>
    </p:spTree>
    <p:extLst>
      <p:ext uri="{BB962C8B-B14F-4D97-AF65-F5344CB8AC3E}">
        <p14:creationId xmlns:p14="http://schemas.microsoft.com/office/powerpoint/2010/main" val="24407620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227</a:t>
            </a:fld>
            <a:endParaRPr lang="en-US" dirty="0"/>
          </a:p>
        </p:txBody>
      </p:sp>
    </p:spTree>
    <p:extLst>
      <p:ext uri="{BB962C8B-B14F-4D97-AF65-F5344CB8AC3E}">
        <p14:creationId xmlns:p14="http://schemas.microsoft.com/office/powerpoint/2010/main" val="2019149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228</a:t>
            </a:fld>
            <a:endParaRPr lang="en-US" dirty="0"/>
          </a:p>
        </p:txBody>
      </p:sp>
    </p:spTree>
    <p:extLst>
      <p:ext uri="{BB962C8B-B14F-4D97-AF65-F5344CB8AC3E}">
        <p14:creationId xmlns:p14="http://schemas.microsoft.com/office/powerpoint/2010/main" val="19327132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229</a:t>
            </a:fld>
            <a:endParaRPr lang="en-US" dirty="0"/>
          </a:p>
        </p:txBody>
      </p:sp>
    </p:spTree>
    <p:extLst>
      <p:ext uri="{BB962C8B-B14F-4D97-AF65-F5344CB8AC3E}">
        <p14:creationId xmlns:p14="http://schemas.microsoft.com/office/powerpoint/2010/main" val="4153806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230</a:t>
            </a:fld>
            <a:endParaRPr lang="en-US" dirty="0"/>
          </a:p>
        </p:txBody>
      </p:sp>
    </p:spTree>
    <p:extLst>
      <p:ext uri="{BB962C8B-B14F-4D97-AF65-F5344CB8AC3E}">
        <p14:creationId xmlns:p14="http://schemas.microsoft.com/office/powerpoint/2010/main" val="25560832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231</a:t>
            </a:fld>
            <a:endParaRPr lang="en-US" dirty="0"/>
          </a:p>
        </p:txBody>
      </p:sp>
    </p:spTree>
    <p:extLst>
      <p:ext uri="{BB962C8B-B14F-4D97-AF65-F5344CB8AC3E}">
        <p14:creationId xmlns:p14="http://schemas.microsoft.com/office/powerpoint/2010/main" val="3481890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232</a:t>
            </a:fld>
            <a:endParaRPr lang="en-US" dirty="0"/>
          </a:p>
        </p:txBody>
      </p:sp>
    </p:spTree>
    <p:extLst>
      <p:ext uri="{BB962C8B-B14F-4D97-AF65-F5344CB8AC3E}">
        <p14:creationId xmlns:p14="http://schemas.microsoft.com/office/powerpoint/2010/main" val="34848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fld id="{C04DF13E-0356-4085-8760-11032BC40461}" type="slidenum">
              <a:rPr lang="en-US" altLang="en-US" sz="1200"/>
              <a:pPr eaLnBrk="1" hangingPunct="1"/>
              <a:t>93</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36822311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233</a:t>
            </a:fld>
            <a:endParaRPr lang="en-US" dirty="0"/>
          </a:p>
        </p:txBody>
      </p:sp>
    </p:spTree>
    <p:extLst>
      <p:ext uri="{BB962C8B-B14F-4D97-AF65-F5344CB8AC3E}">
        <p14:creationId xmlns:p14="http://schemas.microsoft.com/office/powerpoint/2010/main" val="37946521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234</a:t>
            </a:fld>
            <a:endParaRPr lang="en-US" dirty="0"/>
          </a:p>
        </p:txBody>
      </p:sp>
    </p:spTree>
    <p:extLst>
      <p:ext uri="{BB962C8B-B14F-4D97-AF65-F5344CB8AC3E}">
        <p14:creationId xmlns:p14="http://schemas.microsoft.com/office/powerpoint/2010/main" val="21803915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235</a:t>
            </a:fld>
            <a:endParaRPr lang="en-US" dirty="0"/>
          </a:p>
        </p:txBody>
      </p:sp>
    </p:spTree>
    <p:extLst>
      <p:ext uri="{BB962C8B-B14F-4D97-AF65-F5344CB8AC3E}">
        <p14:creationId xmlns:p14="http://schemas.microsoft.com/office/powerpoint/2010/main" val="12242737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236</a:t>
            </a:fld>
            <a:endParaRPr lang="en-US" dirty="0"/>
          </a:p>
        </p:txBody>
      </p:sp>
    </p:spTree>
    <p:extLst>
      <p:ext uri="{BB962C8B-B14F-4D97-AF65-F5344CB8AC3E}">
        <p14:creationId xmlns:p14="http://schemas.microsoft.com/office/powerpoint/2010/main" val="24114220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237</a:t>
            </a:fld>
            <a:endParaRPr lang="en-US" dirty="0"/>
          </a:p>
        </p:txBody>
      </p:sp>
    </p:spTree>
    <p:extLst>
      <p:ext uri="{BB962C8B-B14F-4D97-AF65-F5344CB8AC3E}">
        <p14:creationId xmlns:p14="http://schemas.microsoft.com/office/powerpoint/2010/main" val="27684770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238</a:t>
            </a:fld>
            <a:endParaRPr lang="en-US" dirty="0"/>
          </a:p>
        </p:txBody>
      </p:sp>
    </p:spTree>
    <p:extLst>
      <p:ext uri="{BB962C8B-B14F-4D97-AF65-F5344CB8AC3E}">
        <p14:creationId xmlns:p14="http://schemas.microsoft.com/office/powerpoint/2010/main" val="18570497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239</a:t>
            </a:fld>
            <a:endParaRPr lang="en-US" dirty="0"/>
          </a:p>
        </p:txBody>
      </p:sp>
    </p:spTree>
    <p:extLst>
      <p:ext uri="{BB962C8B-B14F-4D97-AF65-F5344CB8AC3E}">
        <p14:creationId xmlns:p14="http://schemas.microsoft.com/office/powerpoint/2010/main" val="9512954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240</a:t>
            </a:fld>
            <a:endParaRPr lang="en-US" dirty="0"/>
          </a:p>
        </p:txBody>
      </p:sp>
    </p:spTree>
    <p:extLst>
      <p:ext uri="{BB962C8B-B14F-4D97-AF65-F5344CB8AC3E}">
        <p14:creationId xmlns:p14="http://schemas.microsoft.com/office/powerpoint/2010/main" val="24275736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241</a:t>
            </a:fld>
            <a:endParaRPr lang="en-US" dirty="0"/>
          </a:p>
        </p:txBody>
      </p:sp>
    </p:spTree>
    <p:extLst>
      <p:ext uri="{BB962C8B-B14F-4D97-AF65-F5344CB8AC3E}">
        <p14:creationId xmlns:p14="http://schemas.microsoft.com/office/powerpoint/2010/main" val="19224780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1EF0D4-BE3D-4F70-BEA1-EA1AD3D8A7C6}" type="slidenum">
              <a:rPr lang="en-US" smtClean="0"/>
              <a:pPr/>
              <a:t>242</a:t>
            </a:fld>
            <a:endParaRPr lang="en-US" dirty="0"/>
          </a:p>
        </p:txBody>
      </p:sp>
    </p:spTree>
    <p:extLst>
      <p:ext uri="{BB962C8B-B14F-4D97-AF65-F5344CB8AC3E}">
        <p14:creationId xmlns:p14="http://schemas.microsoft.com/office/powerpoint/2010/main" val="212876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9495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127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1301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09600" y="6248400"/>
            <a:ext cx="1905000" cy="457200"/>
          </a:xfrm>
        </p:spPr>
        <p:txBody>
          <a:bodyPr/>
          <a:lstStyle>
            <a:lvl1pPr>
              <a:defRPr/>
            </a:lvl1pPr>
          </a:lstStyle>
          <a:p>
            <a:fld id="{B588BA3D-452B-4379-BDE3-5DF61CE734B5}" type="slidenum">
              <a:rPr lang="en-US" altLang="en-US"/>
              <a:pPr/>
              <a:t>‹#›</a:t>
            </a:fld>
            <a:endParaRPr lang="en-US" altLang="en-US"/>
          </a:p>
        </p:txBody>
      </p:sp>
    </p:spTree>
    <p:extLst>
      <p:ext uri="{BB962C8B-B14F-4D97-AF65-F5344CB8AC3E}">
        <p14:creationId xmlns:p14="http://schemas.microsoft.com/office/powerpoint/2010/main" val="685852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4378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66506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645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3733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25113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21641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993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72744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8380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698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85325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07640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49F8888-DC6D-4716-8215-1776C65E643B}"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64888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EA72EBC-31B9-4026-8CF0-8CDBED6D2BBE}"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28014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B5B53D6-D33B-4DDA-BB33-16A64D84FBDD}"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0245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7406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58950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01960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8355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85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689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4484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32312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12/11/2014</a:t>
            </a: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755654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81.gif"/></Relationships>
</file>

<file path=ppt/slides/_rels/slide16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6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6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6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6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1.gif"/></Relationships>
</file>

<file path=ppt/slides/_rels/slide1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240.png"/></Relationships>
</file>

<file path=ppt/slides/_rels/slide17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40.png"/></Relationships>
</file>

<file path=ppt/slides/_rels/slide1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84.png"/><Relationship Id="rId7" Type="http://schemas.openxmlformats.org/officeDocument/2006/relationships/image" Target="../media/image910.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10.png"/><Relationship Id="rId5" Type="http://schemas.openxmlformats.org/officeDocument/2006/relationships/image" Target="../media/image710.png"/><Relationship Id="rId4" Type="http://schemas.openxmlformats.org/officeDocument/2006/relationships/image" Target="../media/image173.png"/><Relationship Id="rId9" Type="http://schemas.openxmlformats.org/officeDocument/2006/relationships/image" Target="../media/image1110.png"/></Relationships>
</file>

<file path=ppt/slides/_rels/slide1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86.tiff"/><Relationship Id="rId5" Type="http://schemas.openxmlformats.org/officeDocument/2006/relationships/image" Target="../media/image85.png"/><Relationship Id="rId4" Type="http://schemas.openxmlformats.org/officeDocument/2006/relationships/image" Target="../media/image1300.png"/></Relationships>
</file>

<file path=ppt/slides/_rels/slide1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7.tiff"/><Relationship Id="rId5" Type="http://schemas.openxmlformats.org/officeDocument/2006/relationships/image" Target="../media/image85.png"/><Relationship Id="rId4" Type="http://schemas.openxmlformats.org/officeDocument/2006/relationships/image" Target="../media/image1610.png"/></Relationships>
</file>

<file path=ppt/slides/_rels/slide192.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910.png"/><Relationship Id="rId5" Type="http://schemas.openxmlformats.org/officeDocument/2006/relationships/image" Target="../media/image85.png"/><Relationship Id="rId4" Type="http://schemas.openxmlformats.org/officeDocument/2006/relationships/image" Target="../media/image180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20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2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image" Target="../media/image91.tif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95.tiff"/><Relationship Id="rId4" Type="http://schemas.openxmlformats.org/officeDocument/2006/relationships/image" Target="../media/image94.tiff"/></Relationships>
</file>

<file path=ppt/slides/_rels/slide231.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image" Target="../media/image98.tiff"/><Relationship Id="rId4" Type="http://schemas.openxmlformats.org/officeDocument/2006/relationships/image" Target="../media/image97.tiff"/></Relationships>
</file>

<file path=ppt/slides/_rels/slide232.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101.jpeg"/><Relationship Id="rId4" Type="http://schemas.openxmlformats.org/officeDocument/2006/relationships/image" Target="../media/image100.jpeg"/></Relationships>
</file>

<file path=ppt/slides/_rels/slide233.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2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jpeg"/></Relationships>
</file>

<file path=ppt/slides/_rels/slide2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5.png"/><Relationship Id="rId4" Type="http://schemas.openxmlformats.org/officeDocument/2006/relationships/image" Target="../media/image1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7.png"/><Relationship Id="rId4" Type="http://schemas.openxmlformats.org/officeDocument/2006/relationships/image" Target="../media/image16.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9.png"/><Relationship Id="rId4" Type="http://schemas.openxmlformats.org/officeDocument/2006/relationships/image" Target="../media/image18.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2.png"/><Relationship Id="rId4" Type="http://schemas.openxmlformats.org/officeDocument/2006/relationships/image" Target="../media/image21.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5.png"/><Relationship Id="rId4" Type="http://schemas.openxmlformats.org/officeDocument/2006/relationships/image" Target="../media/image24.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38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38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1.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5.wmf"/><Relationship Id="rId2" Type="http://schemas.openxmlformats.org/officeDocument/2006/relationships/slideLayout" Target="../slideLayouts/slideLayout6.xml"/><Relationship Id="rId16" Type="http://schemas.openxmlformats.org/officeDocument/2006/relationships/image" Target="../media/image179.png"/><Relationship Id="rId1" Type="http://schemas.openxmlformats.org/officeDocument/2006/relationships/vmlDrawing" Target="../drawings/vmlDrawing1.vml"/><Relationship Id="rId6" Type="http://schemas.openxmlformats.org/officeDocument/2006/relationships/image" Target="../media/image172.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177.png"/><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4.bin"/><Relationship Id="rId14" Type="http://schemas.openxmlformats.org/officeDocument/2006/relationships/image" Target="../media/image176.wmf"/></Relationships>
</file>

<file path=ppt/slides/_rels/slide3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3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85.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2.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10.bin"/><Relationship Id="rId14" Type="http://schemas.openxmlformats.org/officeDocument/2006/relationships/image" Target="../media/image186.wmf"/></Relationships>
</file>

<file path=ppt/slides/_rels/slide398.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185.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72.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16.bin"/><Relationship Id="rId14" Type="http://schemas.openxmlformats.org/officeDocument/2006/relationships/image" Target="../media/image186.wmf"/></Relationships>
</file>

<file path=ppt/slides/_rels/slide399.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185.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72.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22.bin"/><Relationship Id="rId14" Type="http://schemas.openxmlformats.org/officeDocument/2006/relationships/image" Target="../media/image18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38.png"/><Relationship Id="rId12"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11.jpe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3.png"/></Relationships>
</file>

<file path=ppt/slides/_rels/slide400.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185.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72.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28.bin"/><Relationship Id="rId14" Type="http://schemas.openxmlformats.org/officeDocument/2006/relationships/image" Target="../media/image186.wmf"/></Relationships>
</file>

<file path=ppt/slides/_rels/slide401.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36.bin"/><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185.wmf"/><Relationship Id="rId2" Type="http://schemas.openxmlformats.org/officeDocument/2006/relationships/slideLayout" Target="../slideLayouts/slideLayout7.xml"/><Relationship Id="rId16" Type="http://schemas.openxmlformats.org/officeDocument/2006/relationships/image" Target="../media/image187.wmf"/><Relationship Id="rId1" Type="http://schemas.openxmlformats.org/officeDocument/2006/relationships/vmlDrawing" Target="../drawings/vmlDrawing6.vml"/><Relationship Id="rId6" Type="http://schemas.openxmlformats.org/officeDocument/2006/relationships/image" Target="../media/image172.wmf"/><Relationship Id="rId11" Type="http://schemas.openxmlformats.org/officeDocument/2006/relationships/oleObject" Target="../embeddings/oleObject35.bin"/><Relationship Id="rId5" Type="http://schemas.openxmlformats.org/officeDocument/2006/relationships/oleObject" Target="../embeddings/oleObject32.bin"/><Relationship Id="rId15" Type="http://schemas.openxmlformats.org/officeDocument/2006/relationships/oleObject" Target="../embeddings/oleObject37.bin"/><Relationship Id="rId10" Type="http://schemas.openxmlformats.org/officeDocument/2006/relationships/image" Target="../media/image174.wmf"/><Relationship Id="rId4" Type="http://schemas.openxmlformats.org/officeDocument/2006/relationships/image" Target="../media/image171.wmf"/><Relationship Id="rId9" Type="http://schemas.openxmlformats.org/officeDocument/2006/relationships/oleObject" Target="../embeddings/oleObject34.bin"/><Relationship Id="rId14" Type="http://schemas.openxmlformats.org/officeDocument/2006/relationships/image" Target="../media/image186.wmf"/></Relationships>
</file>

<file path=ppt/slides/_rels/slide402.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43.bin"/><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72.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188.wmf"/><Relationship Id="rId4" Type="http://schemas.openxmlformats.org/officeDocument/2006/relationships/image" Target="../media/image171.wmf"/><Relationship Id="rId9" Type="http://schemas.openxmlformats.org/officeDocument/2006/relationships/oleObject" Target="../embeddings/oleObject41.bin"/><Relationship Id="rId14" Type="http://schemas.openxmlformats.org/officeDocument/2006/relationships/image" Target="../media/image189.wmf"/></Relationships>
</file>

<file path=ppt/slides/_rels/slide403.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72.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188.wmf"/><Relationship Id="rId4" Type="http://schemas.openxmlformats.org/officeDocument/2006/relationships/image" Target="../media/image171.wmf"/><Relationship Id="rId9" Type="http://schemas.openxmlformats.org/officeDocument/2006/relationships/oleObject" Target="../embeddings/oleObject47.bin"/><Relationship Id="rId14" Type="http://schemas.openxmlformats.org/officeDocument/2006/relationships/image" Target="../media/image189.wmf"/></Relationships>
</file>

<file path=ppt/slides/_rels/slide404.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72.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188.wmf"/><Relationship Id="rId4" Type="http://schemas.openxmlformats.org/officeDocument/2006/relationships/image" Target="../media/image171.wmf"/><Relationship Id="rId9" Type="http://schemas.openxmlformats.org/officeDocument/2006/relationships/oleObject" Target="../embeddings/oleObject53.bin"/><Relationship Id="rId14" Type="http://schemas.openxmlformats.org/officeDocument/2006/relationships/image" Target="../media/image189.wmf"/></Relationships>
</file>

<file path=ppt/slides/_rels/slide405.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61.bin"/><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187.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72.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188.wmf"/><Relationship Id="rId4" Type="http://schemas.openxmlformats.org/officeDocument/2006/relationships/image" Target="../media/image171.wmf"/><Relationship Id="rId9" Type="http://schemas.openxmlformats.org/officeDocument/2006/relationships/oleObject" Target="../embeddings/oleObject59.bin"/><Relationship Id="rId14" Type="http://schemas.openxmlformats.org/officeDocument/2006/relationships/image" Target="../media/image189.wmf"/></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42.png"/><Relationship Id="rId4" Type="http://schemas.openxmlformats.org/officeDocument/2006/relationships/image" Target="../media/image41.png"/></Relationships>
</file>

<file path=ppt/slides/_rels/slide41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6.png"/><Relationship Id="rId4" Type="http://schemas.openxmlformats.org/officeDocument/2006/relationships/image" Target="../media/image44.png"/><Relationship Id="rId9" Type="http://schemas.openxmlformats.org/officeDocument/2006/relationships/image" Target="../media/image11.jpe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49.png"/><Relationship Id="rId4" Type="http://schemas.openxmlformats.org/officeDocument/2006/relationships/image" Target="../media/image48.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2.png"/><Relationship Id="rId4" Type="http://schemas.openxmlformats.org/officeDocument/2006/relationships/image" Target="../media/image51.png"/></Relationships>
</file>

<file path=ppt/slides/_rels/slide46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6.xml"/></Relationships>
</file>

<file path=ppt/slides/_rels/slide46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4.png"/><Relationship Id="rId4" Type="http://schemas.openxmlformats.org/officeDocument/2006/relationships/image" Target="../media/image5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7.png"/><Relationship Id="rId4" Type="http://schemas.openxmlformats.org/officeDocument/2006/relationships/image" Target="../media/image56.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60.png"/><Relationship Id="rId4" Type="http://schemas.openxmlformats.org/officeDocument/2006/relationships/image" Target="../media/image59.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63.png"/><Relationship Id="rId4" Type="http://schemas.openxmlformats.org/officeDocument/2006/relationships/image" Target="../media/image62.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63.png"/><Relationship Id="rId4" Type="http://schemas.openxmlformats.org/officeDocument/2006/relationships/image" Target="../media/image62.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51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8.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png"/><Relationship Id="rId4" Type="http://schemas.openxmlformats.org/officeDocument/2006/relationships/image" Target="../media/image64.png"/><Relationship Id="rId9" Type="http://schemas.openxmlformats.org/officeDocument/2006/relationships/image" Target="../media/image11.jpe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6.xml"/><Relationship Id="rId4" Type="http://schemas.openxmlformats.org/officeDocument/2006/relationships/image" Target="../media/image227.png"/></Relationships>
</file>

<file path=ppt/slides/_rels/slide52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526.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image" Target="../media/image236.gif"/><Relationship Id="rId1" Type="http://schemas.openxmlformats.org/officeDocument/2006/relationships/slideLayout" Target="../slideLayouts/slideLayout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8.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6.xml"/></Relationships>
</file>

<file path=ppt/slides/_rels/slide549.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2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772400" cy="1752599"/>
          </a:xfrm>
        </p:spPr>
        <p:txBody>
          <a:bodyPr>
            <a:normAutofit/>
          </a:bodyPr>
          <a:lstStyle/>
          <a:p>
            <a:pPr algn="ctr"/>
            <a:r>
              <a:rPr lang="en-US" sz="6000" dirty="0" smtClean="0">
                <a:latin typeface="Octapost NBP" pitchFamily="2" charset="0"/>
              </a:rPr>
              <a:t>8085 Microprocessor</a:t>
            </a:r>
            <a:endParaRPr lang="en-US" sz="6000" dirty="0">
              <a:latin typeface="Octapost NBP" pitchFamily="2" charset="0"/>
            </a:endParaRPr>
          </a:p>
        </p:txBody>
      </p:sp>
      <p:sp>
        <p:nvSpPr>
          <p:cNvPr id="3" name="Subtitle 2"/>
          <p:cNvSpPr>
            <a:spLocks noGrp="1"/>
          </p:cNvSpPr>
          <p:nvPr>
            <p:ph type="subTitle" idx="1"/>
          </p:nvPr>
        </p:nvSpPr>
        <p:spPr/>
        <p:txBody>
          <a:bodyPr>
            <a:normAutofit/>
          </a:bodyPr>
          <a:lstStyle/>
          <a:p>
            <a:pPr algn="l"/>
            <a:r>
              <a:rPr lang="en-US" sz="1400" b="1" dirty="0" smtClean="0">
                <a:solidFill>
                  <a:schemeClr val="tx1"/>
                </a:solidFill>
              </a:rPr>
              <a:t>JOSEPH SENGOL</a:t>
            </a:r>
          </a:p>
          <a:p>
            <a:pPr algn="l"/>
            <a:endParaRPr lang="en-US" sz="1400" b="1" dirty="0">
              <a:solidFill>
                <a:schemeClr val="tx1"/>
              </a:solidFill>
            </a:endParaRPr>
          </a:p>
          <a:p>
            <a:pPr algn="l"/>
            <a:r>
              <a:rPr lang="en-US" sz="1400" b="1" dirty="0" smtClean="0">
                <a:solidFill>
                  <a:schemeClr val="tx1"/>
                </a:solidFill>
              </a:rPr>
              <a:t>ASSISTANT LECTURER</a:t>
            </a:r>
          </a:p>
          <a:p>
            <a:pPr algn="l"/>
            <a:endParaRPr lang="en-US" sz="1400" b="1" dirty="0">
              <a:solidFill>
                <a:schemeClr val="tx1"/>
              </a:solidFill>
            </a:endParaRPr>
          </a:p>
          <a:p>
            <a:pPr algn="l"/>
            <a:endParaRPr lang="en-US" sz="1400" b="1" dirty="0" smtClean="0">
              <a:solidFill>
                <a:schemeClr val="tx1"/>
              </a:solidFill>
            </a:endParaRPr>
          </a:p>
        </p:txBody>
      </p:sp>
    </p:spTree>
    <p:extLst>
      <p:ext uri="{BB962C8B-B14F-4D97-AF65-F5344CB8AC3E}">
        <p14:creationId xmlns:p14="http://schemas.microsoft.com/office/powerpoint/2010/main" val="4245655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Temporary register (TR)</a:t>
            </a:r>
            <a:endParaRPr lang="en-US" dirty="0"/>
          </a:p>
        </p:txBody>
      </p:sp>
      <p:sp>
        <p:nvSpPr>
          <p:cNvPr id="3" name="Content Placeholder 2"/>
          <p:cNvSpPr>
            <a:spLocks noGrp="1"/>
          </p:cNvSpPr>
          <p:nvPr>
            <p:ph idx="1"/>
          </p:nvPr>
        </p:nvSpPr>
        <p:spPr>
          <a:xfrm>
            <a:off x="457200" y="609600"/>
            <a:ext cx="8229600" cy="4525963"/>
          </a:xfrm>
        </p:spPr>
        <p:txBody>
          <a:bodyPr/>
          <a:lstStyle/>
          <a:p>
            <a:r>
              <a:rPr lang="en-US" dirty="0" smtClean="0"/>
              <a:t>8 bit register</a:t>
            </a:r>
          </a:p>
          <a:p>
            <a:r>
              <a:rPr lang="en-US" dirty="0" smtClean="0"/>
              <a:t>Associated with ALU </a:t>
            </a:r>
          </a:p>
          <a:p>
            <a:r>
              <a:rPr lang="en-US" dirty="0" smtClean="0"/>
              <a:t>This register hold data during arithmetic and logical operation</a:t>
            </a:r>
          </a:p>
          <a:p>
            <a:r>
              <a:rPr lang="en-US" dirty="0" smtClean="0"/>
              <a:t>This register used by the microprocessor but is  not accessible to the programmer</a:t>
            </a:r>
            <a:endParaRPr lang="en-US" dirty="0"/>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10</a:t>
            </a:fld>
            <a:endParaRPr lang="en-US"/>
          </a:p>
        </p:txBody>
      </p:sp>
    </p:spTree>
    <p:extLst>
      <p:ext uri="{BB962C8B-B14F-4D97-AF65-F5344CB8AC3E}">
        <p14:creationId xmlns:p14="http://schemas.microsoft.com/office/powerpoint/2010/main" val="557112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198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1988"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CMA</a:t>
            </a:r>
          </a:p>
        </p:txBody>
      </p:sp>
      <p:grpSp>
        <p:nvGrpSpPr>
          <p:cNvPr id="2" name="Group 37"/>
          <p:cNvGrpSpPr>
            <a:grpSpLocks/>
          </p:cNvGrpSpPr>
          <p:nvPr/>
        </p:nvGrpSpPr>
        <p:grpSpPr bwMode="auto">
          <a:xfrm>
            <a:off x="304800" y="2373313"/>
            <a:ext cx="2971800" cy="1177925"/>
            <a:chOff x="240" y="1248"/>
            <a:chExt cx="1872" cy="742"/>
          </a:xfrm>
        </p:grpSpPr>
        <p:sp>
          <p:nvSpPr>
            <p:cNvPr id="42001" name="Text Box 6"/>
            <p:cNvSpPr txBox="1">
              <a:spLocks noChangeArrowheads="1"/>
            </p:cNvSpPr>
            <p:nvPr/>
          </p:nvSpPr>
          <p:spPr bwMode="auto">
            <a:xfrm>
              <a:off x="240"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2002" name="Text Box 7"/>
            <p:cNvSpPr txBox="1">
              <a:spLocks noChangeArrowheads="1"/>
            </p:cNvSpPr>
            <p:nvPr/>
          </p:nvSpPr>
          <p:spPr bwMode="auto">
            <a:xfrm>
              <a:off x="816"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42003" name="Text Box 9"/>
            <p:cNvSpPr txBox="1">
              <a:spLocks noChangeArrowheads="1"/>
            </p:cNvSpPr>
            <p:nvPr/>
          </p:nvSpPr>
          <p:spPr bwMode="auto">
            <a:xfrm>
              <a:off x="240"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grpSp>
        <p:nvGrpSpPr>
          <p:cNvPr id="3" name="Group 38"/>
          <p:cNvGrpSpPr>
            <a:grpSpLocks/>
          </p:cNvGrpSpPr>
          <p:nvPr/>
        </p:nvGrpSpPr>
        <p:grpSpPr bwMode="auto">
          <a:xfrm>
            <a:off x="5067300" y="2354263"/>
            <a:ext cx="2971800" cy="1177925"/>
            <a:chOff x="3024" y="1248"/>
            <a:chExt cx="1872" cy="742"/>
          </a:xfrm>
        </p:grpSpPr>
        <p:sp>
          <p:nvSpPr>
            <p:cNvPr id="41998"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1999"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65 </a:t>
              </a:r>
              <a:r>
                <a:rPr lang="en-US" altLang="en-US" sz="2000" baseline="-25000">
                  <a:solidFill>
                    <a:schemeClr val="accent2"/>
                  </a:solidFill>
                </a:rPr>
                <a:t>h</a:t>
              </a:r>
            </a:p>
          </p:txBody>
        </p:sp>
        <p:sp>
          <p:nvSpPr>
            <p:cNvPr id="42000"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352800" y="2581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4199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4" name="Text Box 28"/>
          <p:cNvSpPr txBox="1">
            <a:spLocks noChangeArrowheads="1"/>
          </p:cNvSpPr>
          <p:nvPr/>
        </p:nvSpPr>
        <p:spPr bwMode="auto">
          <a:xfrm>
            <a:off x="3124200" y="4062413"/>
            <a:ext cx="266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1 0 0 1   1 0 1 0</a:t>
            </a:r>
          </a:p>
        </p:txBody>
      </p:sp>
      <p:sp>
        <p:nvSpPr>
          <p:cNvPr id="24" name="Text Box 32"/>
          <p:cNvSpPr txBox="1">
            <a:spLocks noChangeArrowheads="1"/>
          </p:cNvSpPr>
          <p:nvPr/>
        </p:nvSpPr>
        <p:spPr bwMode="auto">
          <a:xfrm>
            <a:off x="3124200" y="4524375"/>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0 1 1 0   0 1 0 1</a:t>
            </a:r>
          </a:p>
        </p:txBody>
      </p:sp>
      <p:sp>
        <p:nvSpPr>
          <p:cNvPr id="19" name="Bent Arrow 18"/>
          <p:cNvSpPr/>
          <p:nvPr/>
        </p:nvSpPr>
        <p:spPr bwMode="auto">
          <a:xfrm>
            <a:off x="1447800" y="3551237"/>
            <a:ext cx="1676400" cy="973139"/>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10200000" lon="0" rev="0"/>
            </a:camera>
            <a:lightRig rig="threePt" dir="t"/>
          </a:scene3d>
        </p:spPr>
        <p:txBody>
          <a:bodyPr/>
          <a:lstStyle/>
          <a:p>
            <a:pPr>
              <a:defRPr/>
            </a:pPr>
            <a:endParaRPr lang="en-US">
              <a:latin typeface="Arial" charset="0"/>
            </a:endParaRPr>
          </a:p>
        </p:txBody>
      </p:sp>
      <p:sp>
        <p:nvSpPr>
          <p:cNvPr id="21" name="Bent-Up Arrow 20"/>
          <p:cNvSpPr/>
          <p:nvPr/>
        </p:nvSpPr>
        <p:spPr bwMode="auto">
          <a:xfrm>
            <a:off x="5486400" y="3513138"/>
            <a:ext cx="1066800" cy="1211262"/>
          </a:xfrm>
          <a:prstGeom prst="bentUpArrow">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ndParaRPr>
          </a:p>
        </p:txBody>
      </p:sp>
      <p:sp>
        <p:nvSpPr>
          <p:cNvPr id="41997" name="Text Box 34"/>
          <p:cNvSpPr txBox="1">
            <a:spLocks noChangeArrowheads="1"/>
          </p:cNvSpPr>
          <p:nvPr/>
        </p:nvSpPr>
        <p:spPr bwMode="auto">
          <a:xfrm>
            <a:off x="2667000" y="5540375"/>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spTree>
    <p:extLst>
      <p:ext uri="{BB962C8B-B14F-4D97-AF65-F5344CB8AC3E}">
        <p14:creationId xmlns:p14="http://schemas.microsoft.com/office/powerpoint/2010/main" val="84546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494"/>
                                        </p:tgtEl>
                                        <p:attrNameLst>
                                          <p:attrName>style.visibility</p:attrName>
                                        </p:attrNameLst>
                                      </p:cBhvr>
                                      <p:to>
                                        <p:strVal val="visible"/>
                                      </p:to>
                                    </p:set>
                                    <p:animEffect transition="in" filter="blinds(horizontal)">
                                      <p:cBhvr>
                                        <p:cTn id="18" dur="500"/>
                                        <p:tgtEl>
                                          <p:spTgt spid="204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diamond(in)">
                                      <p:cBhvr>
                                        <p:cTn id="23" dur="2000"/>
                                        <p:tgtEl>
                                          <p:spTgt spid="2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243739"/>
                                        </p:tgtEl>
                                        <p:attrNameLst>
                                          <p:attrName>style.visibility</p:attrName>
                                        </p:attrNameLst>
                                      </p:cBhvr>
                                      <p:to>
                                        <p:strVal val="visible"/>
                                      </p:to>
                                    </p:set>
                                    <p:animEffect transition="in" filter="diamond(in)">
                                      <p:cBhvr>
                                        <p:cTn id="28" dur="2000"/>
                                        <p:tgtEl>
                                          <p:spTgt spid="24373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amond(in)">
                                      <p:cBhvr>
                                        <p:cTn id="33" dur="20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4" grpId="0"/>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301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3012"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CMP L</a:t>
            </a:r>
          </a:p>
        </p:txBody>
      </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43014"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43032"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0 1 0 0   0 1 0 1</a:t>
              </a:r>
            </a:p>
          </p:txBody>
        </p:sp>
        <p:sp>
          <p:nvSpPr>
            <p:cNvPr id="43033"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0 1 1 1   0 1 0 1</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1 1 0 1   0 0 0 0</a:t>
            </a:r>
          </a:p>
        </p:txBody>
      </p:sp>
      <p:grpSp>
        <p:nvGrpSpPr>
          <p:cNvPr id="3" name="Group 25"/>
          <p:cNvGrpSpPr>
            <a:grpSpLocks/>
          </p:cNvGrpSpPr>
          <p:nvPr/>
        </p:nvGrpSpPr>
        <p:grpSpPr bwMode="auto">
          <a:xfrm>
            <a:off x="228600" y="2260600"/>
            <a:ext cx="3048000" cy="2463800"/>
            <a:chOff x="228600" y="2260600"/>
            <a:chExt cx="3048000" cy="2463831"/>
          </a:xfrm>
        </p:grpSpPr>
        <p:sp>
          <p:nvSpPr>
            <p:cNvPr id="43026"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3027"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 </a:t>
              </a:r>
              <a:r>
                <a:rPr lang="en-US" altLang="en-US" sz="2000" baseline="-25000">
                  <a:solidFill>
                    <a:schemeClr val="accent2"/>
                  </a:solidFill>
                </a:rPr>
                <a:t>h</a:t>
              </a:r>
            </a:p>
          </p:txBody>
        </p:sp>
        <p:sp>
          <p:nvSpPr>
            <p:cNvPr id="43028" name="Text Box 8"/>
            <p:cNvSpPr txBox="1">
              <a:spLocks noChangeArrowheads="1"/>
            </p:cNvSpPr>
            <p:nvPr/>
          </p:nvSpPr>
          <p:spPr bwMode="auto">
            <a:xfrm>
              <a:off x="1219200" y="3556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75</a:t>
              </a:r>
              <a:r>
                <a:rPr lang="en-US" altLang="en-US" sz="2000">
                  <a:solidFill>
                    <a:srgbClr val="FFFF66"/>
                  </a:solidFill>
                </a:rPr>
                <a:t> </a:t>
              </a:r>
              <a:r>
                <a:rPr lang="en-US" altLang="en-US" baseline="-25000">
                  <a:solidFill>
                    <a:schemeClr val="accent2"/>
                  </a:solidFill>
                </a:rPr>
                <a:t>h</a:t>
              </a:r>
            </a:p>
          </p:txBody>
        </p:sp>
        <p:sp>
          <p:nvSpPr>
            <p:cNvPr id="43029"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3030" name="Text Box 10"/>
            <p:cNvSpPr txBox="1">
              <a:spLocks noChangeArrowheads="1"/>
            </p:cNvSpPr>
            <p:nvPr/>
          </p:nvSpPr>
          <p:spPr bwMode="auto">
            <a:xfrm>
              <a:off x="228600" y="3556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L</a:t>
              </a:r>
            </a:p>
          </p:txBody>
        </p:sp>
        <p:sp>
          <p:nvSpPr>
            <p:cNvPr id="43031" name="Text Box 35"/>
            <p:cNvSpPr txBox="1">
              <a:spLocks noChangeArrowheads="1"/>
            </p:cNvSpPr>
            <p:nvPr/>
          </p:nvSpPr>
          <p:spPr bwMode="auto">
            <a:xfrm>
              <a:off x="228600" y="4324321"/>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Z=0 and CY=0</a:t>
              </a:r>
            </a:p>
          </p:txBody>
        </p:sp>
      </p:grpSp>
      <p:grpSp>
        <p:nvGrpSpPr>
          <p:cNvPr id="4" name="Group 26"/>
          <p:cNvGrpSpPr>
            <a:grpSpLocks/>
          </p:cNvGrpSpPr>
          <p:nvPr/>
        </p:nvGrpSpPr>
        <p:grpSpPr bwMode="auto">
          <a:xfrm>
            <a:off x="4876800" y="2187575"/>
            <a:ext cx="3276600" cy="2393950"/>
            <a:chOff x="4876800" y="2187575"/>
            <a:chExt cx="3276600" cy="2393981"/>
          </a:xfrm>
        </p:grpSpPr>
        <p:sp>
          <p:nvSpPr>
            <p:cNvPr id="43020" name="Text Box 20"/>
            <p:cNvSpPr txBox="1">
              <a:spLocks noChangeArrowheads="1"/>
            </p:cNvSpPr>
            <p:nvPr/>
          </p:nvSpPr>
          <p:spPr bwMode="auto">
            <a:xfrm>
              <a:off x="4953000" y="21875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3021" name="Text Box 21"/>
            <p:cNvSpPr txBox="1">
              <a:spLocks noChangeArrowheads="1"/>
            </p:cNvSpPr>
            <p:nvPr/>
          </p:nvSpPr>
          <p:spPr bwMode="auto">
            <a:xfrm>
              <a:off x="5867400" y="29495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 </a:t>
              </a:r>
              <a:r>
                <a:rPr lang="en-US" altLang="en-US" sz="2000" baseline="-25000">
                  <a:solidFill>
                    <a:schemeClr val="accent2"/>
                  </a:solidFill>
                </a:rPr>
                <a:t>h</a:t>
              </a:r>
            </a:p>
          </p:txBody>
        </p:sp>
        <p:sp>
          <p:nvSpPr>
            <p:cNvPr id="43022" name="Text Box 22"/>
            <p:cNvSpPr txBox="1">
              <a:spLocks noChangeArrowheads="1"/>
            </p:cNvSpPr>
            <p:nvPr/>
          </p:nvSpPr>
          <p:spPr bwMode="auto">
            <a:xfrm>
              <a:off x="5867400" y="348297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75 </a:t>
              </a:r>
              <a:r>
                <a:rPr lang="en-US" altLang="en-US" sz="2000" baseline="-25000">
                  <a:solidFill>
                    <a:schemeClr val="accent2"/>
                  </a:solidFill>
                </a:rPr>
                <a:t>h</a:t>
              </a:r>
            </a:p>
          </p:txBody>
        </p:sp>
        <p:sp>
          <p:nvSpPr>
            <p:cNvPr id="43023" name="Text Box 23"/>
            <p:cNvSpPr txBox="1">
              <a:spLocks noChangeArrowheads="1"/>
            </p:cNvSpPr>
            <p:nvPr/>
          </p:nvSpPr>
          <p:spPr bwMode="auto">
            <a:xfrm>
              <a:off x="4953000" y="29495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3024" name="Text Box 24"/>
            <p:cNvSpPr txBox="1">
              <a:spLocks noChangeArrowheads="1"/>
            </p:cNvSpPr>
            <p:nvPr/>
          </p:nvSpPr>
          <p:spPr bwMode="auto">
            <a:xfrm>
              <a:off x="4876800" y="34829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43025" name="Text Box 35"/>
            <p:cNvSpPr txBox="1">
              <a:spLocks noChangeArrowheads="1"/>
            </p:cNvSpPr>
            <p:nvPr/>
          </p:nvSpPr>
          <p:spPr bwMode="auto">
            <a:xfrm>
              <a:off x="5562600" y="4181446"/>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Z=0 and CY=1</a:t>
              </a:r>
            </a:p>
          </p:txBody>
        </p:sp>
      </p:grpSp>
      <p:sp>
        <p:nvSpPr>
          <p:cNvPr id="43019" name="Text Box 34"/>
          <p:cNvSpPr txBox="1">
            <a:spLocks noChangeArrowheads="1"/>
          </p:cNvSpPr>
          <p:nvPr/>
        </p:nvSpPr>
        <p:spPr bwMode="auto">
          <a:xfrm>
            <a:off x="1371600" y="5540375"/>
            <a:ext cx="6172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Besides Z and CY, All other Flags are also affected.</a:t>
            </a:r>
          </a:p>
        </p:txBody>
      </p:sp>
    </p:spTree>
    <p:extLst>
      <p:ext uri="{BB962C8B-B14F-4D97-AF65-F5344CB8AC3E}">
        <p14:creationId xmlns:p14="http://schemas.microsoft.com/office/powerpoint/2010/main" val="20057753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403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403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CPI 45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352800" y="2581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44038"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44051"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0 1 1 0   0 0 1 0</a:t>
              </a:r>
            </a:p>
          </p:txBody>
        </p:sp>
        <p:sp>
          <p:nvSpPr>
            <p:cNvPr id="44052"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0 1 0 0   0 1 0 1</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0 0 0 1   1 1 0 1</a:t>
            </a:r>
          </a:p>
        </p:txBody>
      </p:sp>
      <p:grpSp>
        <p:nvGrpSpPr>
          <p:cNvPr id="3" name="Group 20"/>
          <p:cNvGrpSpPr>
            <a:grpSpLocks/>
          </p:cNvGrpSpPr>
          <p:nvPr/>
        </p:nvGrpSpPr>
        <p:grpSpPr bwMode="auto">
          <a:xfrm>
            <a:off x="304800" y="2373313"/>
            <a:ext cx="2971800" cy="1735137"/>
            <a:chOff x="304800" y="2373312"/>
            <a:chExt cx="2971800" cy="1735240"/>
          </a:xfrm>
        </p:grpSpPr>
        <p:sp>
          <p:nvSpPr>
            <p:cNvPr id="44047" name="Text Box 6"/>
            <p:cNvSpPr txBox="1">
              <a:spLocks noChangeArrowheads="1"/>
            </p:cNvSpPr>
            <p:nvPr/>
          </p:nvSpPr>
          <p:spPr bwMode="auto">
            <a:xfrm>
              <a:off x="304800" y="2373312"/>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4048" name="Text Box 7"/>
            <p:cNvSpPr txBox="1">
              <a:spLocks noChangeArrowheads="1"/>
            </p:cNvSpPr>
            <p:nvPr/>
          </p:nvSpPr>
          <p:spPr bwMode="auto">
            <a:xfrm>
              <a:off x="1219200" y="313531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44049" name="Text Box 9"/>
            <p:cNvSpPr txBox="1">
              <a:spLocks noChangeArrowheads="1"/>
            </p:cNvSpPr>
            <p:nvPr/>
          </p:nvSpPr>
          <p:spPr bwMode="auto">
            <a:xfrm>
              <a:off x="304800" y="313531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4050" name="Text Box 35"/>
            <p:cNvSpPr txBox="1">
              <a:spLocks noChangeArrowheads="1"/>
            </p:cNvSpPr>
            <p:nvPr/>
          </p:nvSpPr>
          <p:spPr bwMode="auto">
            <a:xfrm>
              <a:off x="304800" y="3708442"/>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Z=0 and CY=0</a:t>
              </a:r>
            </a:p>
          </p:txBody>
        </p:sp>
      </p:grpSp>
      <p:grpSp>
        <p:nvGrpSpPr>
          <p:cNvPr id="4" name="Group 21"/>
          <p:cNvGrpSpPr>
            <a:grpSpLocks/>
          </p:cNvGrpSpPr>
          <p:nvPr/>
        </p:nvGrpSpPr>
        <p:grpSpPr bwMode="auto">
          <a:xfrm>
            <a:off x="5067300" y="2354263"/>
            <a:ext cx="2971800" cy="1754187"/>
            <a:chOff x="5067300" y="2354262"/>
            <a:chExt cx="2971800" cy="1754290"/>
          </a:xfrm>
        </p:grpSpPr>
        <p:sp>
          <p:nvSpPr>
            <p:cNvPr id="44043" name="Text Box 20"/>
            <p:cNvSpPr txBox="1">
              <a:spLocks noChangeArrowheads="1"/>
            </p:cNvSpPr>
            <p:nvPr/>
          </p:nvSpPr>
          <p:spPr bwMode="auto">
            <a:xfrm>
              <a:off x="5067300" y="2354262"/>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4044" name="Text Box 21"/>
            <p:cNvSpPr txBox="1">
              <a:spLocks noChangeArrowheads="1"/>
            </p:cNvSpPr>
            <p:nvPr/>
          </p:nvSpPr>
          <p:spPr bwMode="auto">
            <a:xfrm>
              <a:off x="5981700" y="311626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44045" name="Text Box 23"/>
            <p:cNvSpPr txBox="1">
              <a:spLocks noChangeArrowheads="1"/>
            </p:cNvSpPr>
            <p:nvPr/>
          </p:nvSpPr>
          <p:spPr bwMode="auto">
            <a:xfrm>
              <a:off x="5067300" y="311626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4046" name="Text Box 35"/>
            <p:cNvSpPr txBox="1">
              <a:spLocks noChangeArrowheads="1"/>
            </p:cNvSpPr>
            <p:nvPr/>
          </p:nvSpPr>
          <p:spPr bwMode="auto">
            <a:xfrm>
              <a:off x="5448300" y="3708442"/>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Z=0 and CY=0</a:t>
              </a:r>
            </a:p>
          </p:txBody>
        </p:sp>
      </p:grpSp>
    </p:spTree>
    <p:extLst>
      <p:ext uri="{BB962C8B-B14F-4D97-AF65-F5344CB8AC3E}">
        <p14:creationId xmlns:p14="http://schemas.microsoft.com/office/powerpoint/2010/main" val="189877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505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5060"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RLC</a:t>
            </a:r>
          </a:p>
        </p:txBody>
      </p:sp>
      <p:sp>
        <p:nvSpPr>
          <p:cNvPr id="45061" name="Text Box 6"/>
          <p:cNvSpPr txBox="1">
            <a:spLocks noChangeArrowheads="1"/>
          </p:cNvSpPr>
          <p:nvPr/>
        </p:nvSpPr>
        <p:spPr bwMode="auto">
          <a:xfrm>
            <a:off x="2867025" y="1858963"/>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5062" name="Text Box 20"/>
          <p:cNvSpPr txBox="1">
            <a:spLocks noChangeArrowheads="1"/>
          </p:cNvSpPr>
          <p:nvPr/>
        </p:nvSpPr>
        <p:spPr bwMode="auto">
          <a:xfrm>
            <a:off x="2867025" y="3886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5063"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Rectangle 9"/>
          <p:cNvSpPr>
            <a:spLocks noChangeArrowheads="1"/>
          </p:cNvSpPr>
          <p:nvPr/>
        </p:nvSpPr>
        <p:spPr bwMode="auto">
          <a:xfrm>
            <a:off x="2209800"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0</a:t>
            </a:r>
          </a:p>
        </p:txBody>
      </p:sp>
      <p:sp>
        <p:nvSpPr>
          <p:cNvPr id="3" name="Rectangle 10"/>
          <p:cNvSpPr>
            <a:spLocks noChangeArrowheads="1"/>
          </p:cNvSpPr>
          <p:nvPr/>
        </p:nvSpPr>
        <p:spPr bwMode="auto">
          <a:xfrm>
            <a:off x="2663825" y="3095625"/>
            <a:ext cx="452438"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1</a:t>
            </a:r>
          </a:p>
        </p:txBody>
      </p:sp>
      <p:sp>
        <p:nvSpPr>
          <p:cNvPr id="4" name="Rectangle 11"/>
          <p:cNvSpPr>
            <a:spLocks noChangeArrowheads="1"/>
          </p:cNvSpPr>
          <p:nvPr/>
        </p:nvSpPr>
        <p:spPr bwMode="auto">
          <a:xfrm>
            <a:off x="3116263"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1</a:t>
            </a:r>
          </a:p>
        </p:txBody>
      </p:sp>
      <p:sp>
        <p:nvSpPr>
          <p:cNvPr id="5" name="Rectangle 12"/>
          <p:cNvSpPr>
            <a:spLocks noChangeArrowheads="1"/>
          </p:cNvSpPr>
          <p:nvPr/>
        </p:nvSpPr>
        <p:spPr bwMode="auto">
          <a:xfrm>
            <a:off x="3570288"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0</a:t>
            </a:r>
          </a:p>
        </p:txBody>
      </p:sp>
      <p:sp>
        <p:nvSpPr>
          <p:cNvPr id="6" name="Rectangle 13"/>
          <p:cNvSpPr>
            <a:spLocks noChangeArrowheads="1"/>
          </p:cNvSpPr>
          <p:nvPr/>
        </p:nvSpPr>
        <p:spPr bwMode="auto">
          <a:xfrm>
            <a:off x="4024313"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1</a:t>
            </a:r>
          </a:p>
        </p:txBody>
      </p:sp>
      <p:sp>
        <p:nvSpPr>
          <p:cNvPr id="7" name="Rectangle 14"/>
          <p:cNvSpPr>
            <a:spLocks noChangeArrowheads="1"/>
          </p:cNvSpPr>
          <p:nvPr/>
        </p:nvSpPr>
        <p:spPr bwMode="auto">
          <a:xfrm>
            <a:off x="4478338" y="3095625"/>
            <a:ext cx="452437"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0</a:t>
            </a:r>
          </a:p>
        </p:txBody>
      </p:sp>
      <p:sp>
        <p:nvSpPr>
          <p:cNvPr id="8" name="Rectangle 15"/>
          <p:cNvSpPr>
            <a:spLocks noChangeArrowheads="1"/>
          </p:cNvSpPr>
          <p:nvPr/>
        </p:nvSpPr>
        <p:spPr bwMode="auto">
          <a:xfrm>
            <a:off x="4930775"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1</a:t>
            </a:r>
          </a:p>
        </p:txBody>
      </p:sp>
      <p:sp>
        <p:nvSpPr>
          <p:cNvPr id="9" name="Rectangle 16"/>
          <p:cNvSpPr>
            <a:spLocks noChangeArrowheads="1"/>
          </p:cNvSpPr>
          <p:nvPr/>
        </p:nvSpPr>
        <p:spPr bwMode="auto">
          <a:xfrm>
            <a:off x="5384800" y="3095625"/>
            <a:ext cx="454025" cy="5619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1800">
                <a:latin typeface="Times New Roman" panose="02020603050405020304" pitchFamily="18" charset="0"/>
              </a:rPr>
              <a:t>1</a:t>
            </a:r>
          </a:p>
        </p:txBody>
      </p:sp>
      <p:sp>
        <p:nvSpPr>
          <p:cNvPr id="45072" name="Line 17"/>
          <p:cNvSpPr>
            <a:spLocks noChangeShapeType="1"/>
          </p:cNvSpPr>
          <p:nvPr/>
        </p:nvSpPr>
        <p:spPr bwMode="auto">
          <a:xfrm>
            <a:off x="2663825"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3" name="Line 18"/>
          <p:cNvSpPr>
            <a:spLocks noChangeShapeType="1"/>
          </p:cNvSpPr>
          <p:nvPr/>
        </p:nvSpPr>
        <p:spPr bwMode="auto">
          <a:xfrm>
            <a:off x="3116263"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4" name="Line 19"/>
          <p:cNvSpPr>
            <a:spLocks noChangeShapeType="1"/>
          </p:cNvSpPr>
          <p:nvPr/>
        </p:nvSpPr>
        <p:spPr bwMode="auto">
          <a:xfrm>
            <a:off x="3570288"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5" name="Line 20"/>
          <p:cNvSpPr>
            <a:spLocks noChangeShapeType="1"/>
          </p:cNvSpPr>
          <p:nvPr/>
        </p:nvSpPr>
        <p:spPr bwMode="auto">
          <a:xfrm>
            <a:off x="4024313"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6" name="Line 21"/>
          <p:cNvSpPr>
            <a:spLocks noChangeShapeType="1"/>
          </p:cNvSpPr>
          <p:nvPr/>
        </p:nvSpPr>
        <p:spPr bwMode="auto">
          <a:xfrm>
            <a:off x="4478338"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7" name="Line 22"/>
          <p:cNvSpPr>
            <a:spLocks noChangeShapeType="1"/>
          </p:cNvSpPr>
          <p:nvPr/>
        </p:nvSpPr>
        <p:spPr bwMode="auto">
          <a:xfrm>
            <a:off x="4930775"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8" name="Line 23"/>
          <p:cNvSpPr>
            <a:spLocks noChangeShapeType="1"/>
          </p:cNvSpPr>
          <p:nvPr/>
        </p:nvSpPr>
        <p:spPr bwMode="auto">
          <a:xfrm>
            <a:off x="5384800"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9" name="Line 24"/>
          <p:cNvSpPr>
            <a:spLocks noChangeShapeType="1"/>
          </p:cNvSpPr>
          <p:nvPr/>
        </p:nvSpPr>
        <p:spPr bwMode="auto">
          <a:xfrm>
            <a:off x="2209800"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0" name="Line 25"/>
          <p:cNvSpPr>
            <a:spLocks noChangeShapeType="1"/>
          </p:cNvSpPr>
          <p:nvPr/>
        </p:nvSpPr>
        <p:spPr bwMode="auto">
          <a:xfrm>
            <a:off x="5838825" y="3095625"/>
            <a:ext cx="0" cy="561975"/>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1" name="Line 26"/>
          <p:cNvSpPr>
            <a:spLocks noChangeShapeType="1"/>
          </p:cNvSpPr>
          <p:nvPr/>
        </p:nvSpPr>
        <p:spPr bwMode="auto">
          <a:xfrm>
            <a:off x="2209800" y="3095625"/>
            <a:ext cx="3629025" cy="0"/>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2" name="Line 27"/>
          <p:cNvSpPr>
            <a:spLocks noChangeShapeType="1"/>
          </p:cNvSpPr>
          <p:nvPr/>
        </p:nvSpPr>
        <p:spPr bwMode="auto">
          <a:xfrm>
            <a:off x="2209800" y="3657600"/>
            <a:ext cx="3629025" cy="0"/>
          </a:xfrm>
          <a:prstGeom prst="line">
            <a:avLst/>
          </a:prstGeom>
          <a:noFill/>
          <a:ln w="38100" algn="ctr">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5091" name="Group 35"/>
          <p:cNvGraphicFramePr>
            <a:graphicFrameLocks noGrp="1"/>
          </p:cNvGraphicFramePr>
          <p:nvPr/>
        </p:nvGraphicFramePr>
        <p:xfrm>
          <a:off x="914400" y="3095625"/>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45094" name="AutoShape 38"/>
          <p:cNvSpPr>
            <a:spLocks noChangeArrowheads="1"/>
          </p:cNvSpPr>
          <p:nvPr/>
        </p:nvSpPr>
        <p:spPr bwMode="auto">
          <a:xfrm>
            <a:off x="1371600" y="3352800"/>
            <a:ext cx="838200" cy="76200"/>
          </a:xfrm>
          <a:prstGeom prst="leftArrow">
            <a:avLst>
              <a:gd name="adj1" fmla="val 50000"/>
              <a:gd name="adj2" fmla="val 275000"/>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
        <p:nvSpPr>
          <p:cNvPr id="26" name="Text Box 9"/>
          <p:cNvSpPr txBox="1">
            <a:spLocks noChangeArrowheads="1"/>
          </p:cNvSpPr>
          <p:nvPr/>
        </p:nvSpPr>
        <p:spPr bwMode="auto">
          <a:xfrm>
            <a:off x="32766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5092" name="Text Box 9"/>
          <p:cNvSpPr txBox="1">
            <a:spLocks noChangeArrowheads="1"/>
          </p:cNvSpPr>
          <p:nvPr/>
        </p:nvSpPr>
        <p:spPr bwMode="auto">
          <a:xfrm>
            <a:off x="6858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14" name="U-Turn Arrow 13"/>
          <p:cNvSpPr/>
          <p:nvPr/>
        </p:nvSpPr>
        <p:spPr bwMode="auto">
          <a:xfrm>
            <a:off x="2438400" y="2698750"/>
            <a:ext cx="3276600" cy="396875"/>
          </a:xfrm>
          <a:prstGeom prst="uturnArrow">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ndParaRPr>
          </a:p>
        </p:txBody>
      </p:sp>
      <p:graphicFrame>
        <p:nvGraphicFramePr>
          <p:cNvPr id="15"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45169" name="Group 113"/>
          <p:cNvGraphicFramePr>
            <a:graphicFrameLocks noGrp="1"/>
          </p:cNvGraphicFramePr>
          <p:nvPr/>
        </p:nvGraphicFramePr>
        <p:xfrm>
          <a:off x="1066800" y="5105400"/>
          <a:ext cx="609600" cy="538163"/>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38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2"/>
                        </a:solidFill>
                        <a:effectLst/>
                        <a:latin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45120" name="Text Box 9"/>
          <p:cNvSpPr txBox="1">
            <a:spLocks noChangeArrowheads="1"/>
          </p:cNvSpPr>
          <p:nvPr/>
        </p:nvSpPr>
        <p:spPr bwMode="auto">
          <a:xfrm>
            <a:off x="8382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45121" name="Text Box 9"/>
          <p:cNvSpPr txBox="1">
            <a:spLocks noChangeArrowheads="1"/>
          </p:cNvSpPr>
          <p:nvPr/>
        </p:nvSpPr>
        <p:spPr bwMode="auto">
          <a:xfrm>
            <a:off x="35814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aphicFrame>
        <p:nvGraphicFramePr>
          <p:cNvPr id="19" name="Group 35"/>
          <p:cNvGraphicFramePr>
            <a:graphicFrameLocks noGrp="1"/>
          </p:cNvGraphicFramePr>
          <p:nvPr/>
        </p:nvGraphicFramePr>
        <p:xfrm>
          <a:off x="1066800" y="5105400"/>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0" name="Group 37"/>
          <p:cNvGraphicFramePr>
            <a:graphicFrameLocks noGrp="1"/>
          </p:cNvGraphicFramePr>
          <p:nvPr/>
        </p:nvGraphicFramePr>
        <p:xfrm>
          <a:off x="24384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1" name="Group 37"/>
          <p:cNvGraphicFramePr>
            <a:graphicFrameLocks noGrp="1"/>
          </p:cNvGraphicFramePr>
          <p:nvPr/>
        </p:nvGraphicFramePr>
        <p:xfrm>
          <a:off x="2438400" y="5105400"/>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5026529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0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09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1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06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45094"/>
                                        </p:tgtEl>
                                        <p:attrNameLst>
                                          <p:attrName>style.visibility</p:attrName>
                                        </p:attrNameLst>
                                      </p:cBhvr>
                                      <p:to>
                                        <p:strVal val="visible"/>
                                      </p:to>
                                    </p:set>
                                    <p:anim calcmode="lin" valueType="num">
                                      <p:cBhvr>
                                        <p:cTn id="45" dur="1000" fill="hold"/>
                                        <p:tgtEl>
                                          <p:spTgt spid="45094"/>
                                        </p:tgtEl>
                                        <p:attrNameLst>
                                          <p:attrName>ppt_w</p:attrName>
                                        </p:attrNameLst>
                                      </p:cBhvr>
                                      <p:tavLst>
                                        <p:tav tm="0">
                                          <p:val>
                                            <p:strVal val="#ppt_w*0.70"/>
                                          </p:val>
                                        </p:tav>
                                        <p:tav tm="100000">
                                          <p:val>
                                            <p:strVal val="#ppt_w"/>
                                          </p:val>
                                        </p:tav>
                                      </p:tavLst>
                                    </p:anim>
                                    <p:anim calcmode="lin" valueType="num">
                                      <p:cBhvr>
                                        <p:cTn id="46" dur="1000" fill="hold"/>
                                        <p:tgtEl>
                                          <p:spTgt spid="45094"/>
                                        </p:tgtEl>
                                        <p:attrNameLst>
                                          <p:attrName>ppt_h</p:attrName>
                                        </p:attrNameLst>
                                      </p:cBhvr>
                                      <p:tavLst>
                                        <p:tav tm="0">
                                          <p:val>
                                            <p:strVal val="#ppt_h"/>
                                          </p:val>
                                        </p:tav>
                                        <p:tav tm="100000">
                                          <p:val>
                                            <p:strVal val="#ppt_h"/>
                                          </p:val>
                                        </p:tav>
                                      </p:tavLst>
                                    </p:anim>
                                    <p:animEffect transition="in" filter="fade">
                                      <p:cBhvr>
                                        <p:cTn id="47" dur="1000"/>
                                        <p:tgtEl>
                                          <p:spTgt spid="450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1000" fill="hold"/>
                                        <p:tgtEl>
                                          <p:spTgt spid="14"/>
                                        </p:tgtEl>
                                        <p:attrNameLst>
                                          <p:attrName>ppt_w</p:attrName>
                                        </p:attrNameLst>
                                      </p:cBhvr>
                                      <p:tavLst>
                                        <p:tav tm="0">
                                          <p:val>
                                            <p:strVal val="#ppt_w*0.70"/>
                                          </p:val>
                                        </p:tav>
                                        <p:tav tm="100000">
                                          <p:val>
                                            <p:strVal val="#ppt_w"/>
                                          </p:val>
                                        </p:tav>
                                      </p:tavLst>
                                    </p:anim>
                                    <p:anim calcmode="lin" valueType="num">
                                      <p:cBhvr>
                                        <p:cTn id="57" dur="1000" fill="hold"/>
                                        <p:tgtEl>
                                          <p:spTgt spid="14"/>
                                        </p:tgtEl>
                                        <p:attrNameLst>
                                          <p:attrName>ppt_h</p:attrName>
                                        </p:attrNameLst>
                                      </p:cBhvr>
                                      <p:tavLst>
                                        <p:tav tm="0">
                                          <p:val>
                                            <p:strVal val="#ppt_h"/>
                                          </p:val>
                                        </p:tav>
                                        <p:tav tm="100000">
                                          <p:val>
                                            <p:strVal val="#ppt_h"/>
                                          </p:val>
                                        </p:tav>
                                      </p:tavLst>
                                    </p:anim>
                                    <p:animEffect transition="in" filter="fade">
                                      <p:cBhvr>
                                        <p:cTn id="58" dur="1000"/>
                                        <p:tgtEl>
                                          <p:spTgt spid="1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P spid="45094" grpId="0" animBg="1"/>
      <p:bldP spid="45120" grpId="0"/>
      <p:bldP spid="451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608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608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RRC</a:t>
            </a:r>
          </a:p>
        </p:txBody>
      </p:sp>
      <p:sp>
        <p:nvSpPr>
          <p:cNvPr id="45061" name="Text Box 6"/>
          <p:cNvSpPr txBox="1">
            <a:spLocks noChangeArrowheads="1"/>
          </p:cNvSpPr>
          <p:nvPr/>
        </p:nvSpPr>
        <p:spPr bwMode="auto">
          <a:xfrm>
            <a:off x="2867025" y="1858963"/>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5062" name="Text Box 20"/>
          <p:cNvSpPr txBox="1">
            <a:spLocks noChangeArrowheads="1"/>
          </p:cNvSpPr>
          <p:nvPr/>
        </p:nvSpPr>
        <p:spPr bwMode="auto">
          <a:xfrm>
            <a:off x="2867025" y="3886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6087"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5093" name="Group 37"/>
          <p:cNvGraphicFramePr>
            <a:graphicFrameLocks noGrp="1"/>
          </p:cNvGraphicFramePr>
          <p:nvPr/>
        </p:nvGraphicFramePr>
        <p:xfrm>
          <a:off x="2209800" y="3095625"/>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45091" name="Group 35"/>
          <p:cNvGraphicFramePr>
            <a:graphicFrameLocks noGrp="1"/>
          </p:cNvGraphicFramePr>
          <p:nvPr/>
        </p:nvGraphicFramePr>
        <p:xfrm>
          <a:off x="914400" y="3095625"/>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 name="Text Box 9"/>
          <p:cNvSpPr txBox="1">
            <a:spLocks noChangeArrowheads="1"/>
          </p:cNvSpPr>
          <p:nvPr/>
        </p:nvSpPr>
        <p:spPr bwMode="auto">
          <a:xfrm>
            <a:off x="32766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5092" name="Text Box 9"/>
          <p:cNvSpPr txBox="1">
            <a:spLocks noChangeArrowheads="1"/>
          </p:cNvSpPr>
          <p:nvPr/>
        </p:nvSpPr>
        <p:spPr bwMode="auto">
          <a:xfrm>
            <a:off x="6858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14" name="U-Turn Arrow 13"/>
          <p:cNvSpPr/>
          <p:nvPr/>
        </p:nvSpPr>
        <p:spPr bwMode="auto">
          <a:xfrm>
            <a:off x="2438400" y="2698750"/>
            <a:ext cx="3276600" cy="396875"/>
          </a:xfrm>
          <a:prstGeom prst="uturnArrow">
            <a:avLst/>
          </a:prstGeom>
          <a:solidFill>
            <a:schemeClr val="accent1">
              <a:alpha val="49000"/>
            </a:schemeClr>
          </a:solidFill>
          <a:ln w="9525" cap="flat" cmpd="sng" algn="ctr">
            <a:solidFill>
              <a:schemeClr val="tx1"/>
            </a:solidFill>
            <a:prstDash val="solid"/>
            <a:round/>
            <a:headEnd type="none" w="med" len="med"/>
            <a:tailEnd type="none" w="med" len="med"/>
          </a:ln>
          <a:effectLst/>
          <a:scene3d>
            <a:camera prst="orthographicFront">
              <a:rot lat="0" lon="10200000" rev="0"/>
            </a:camera>
            <a:lightRig rig="threePt" dir="t"/>
          </a:scene3d>
        </p:spPr>
        <p:txBody>
          <a:bodyPr/>
          <a:lstStyle/>
          <a:p>
            <a:pPr>
              <a:defRPr/>
            </a:pPr>
            <a:endParaRPr lang="en-US">
              <a:latin typeface="Arial" charset="0"/>
            </a:endParaRPr>
          </a:p>
        </p:txBody>
      </p:sp>
      <p:graphicFrame>
        <p:nvGraphicFramePr>
          <p:cNvPr id="15"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16"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2"/>
                        </a:solidFill>
                        <a:effectLst/>
                        <a:latin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45120" name="Text Box 9"/>
          <p:cNvSpPr txBox="1">
            <a:spLocks noChangeArrowheads="1"/>
          </p:cNvSpPr>
          <p:nvPr/>
        </p:nvSpPr>
        <p:spPr bwMode="auto">
          <a:xfrm>
            <a:off x="8382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45121" name="Text Box 9"/>
          <p:cNvSpPr txBox="1">
            <a:spLocks noChangeArrowheads="1"/>
          </p:cNvSpPr>
          <p:nvPr/>
        </p:nvSpPr>
        <p:spPr bwMode="auto">
          <a:xfrm>
            <a:off x="35814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aphicFrame>
        <p:nvGraphicFramePr>
          <p:cNvPr id="19"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1"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2" name="U-Turn Arrow 21"/>
          <p:cNvSpPr/>
          <p:nvPr/>
        </p:nvSpPr>
        <p:spPr bwMode="auto">
          <a:xfrm>
            <a:off x="1066800" y="2698750"/>
            <a:ext cx="4686300" cy="396875"/>
          </a:xfrm>
          <a:prstGeom prst="uturnArrow">
            <a:avLst/>
          </a:prstGeom>
          <a:solidFill>
            <a:schemeClr val="accent1">
              <a:alpha val="49000"/>
            </a:schemeClr>
          </a:solidFill>
          <a:ln w="9525" cap="flat" cmpd="sng" algn="ctr">
            <a:solidFill>
              <a:schemeClr val="tx1"/>
            </a:solidFill>
            <a:prstDash val="solid"/>
            <a:round/>
            <a:headEnd type="none" w="med" len="med"/>
            <a:tailEnd type="none" w="med" len="med"/>
          </a:ln>
          <a:effectLst/>
          <a:scene3d>
            <a:camera prst="orthographicFront">
              <a:rot lat="0" lon="10200000" rev="0"/>
            </a:camera>
            <a:lightRig rig="threePt" dir="t"/>
          </a:scene3d>
        </p:spPr>
        <p:txBody>
          <a:bodyPr/>
          <a:lstStyle/>
          <a:p>
            <a:pPr>
              <a:defRPr/>
            </a:pPr>
            <a:endParaRPr lang="en-US">
              <a:latin typeface="Arial" charset="0"/>
            </a:endParaRPr>
          </a:p>
        </p:txBody>
      </p:sp>
      <p:graphicFrame>
        <p:nvGraphicFramePr>
          <p:cNvPr id="20"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41091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5091"/>
                                        </p:tgtEl>
                                        <p:attrNameLst>
                                          <p:attrName>style.visibility</p:attrName>
                                        </p:attrNameLst>
                                      </p:cBhvr>
                                      <p:to>
                                        <p:strVal val="visible"/>
                                      </p:to>
                                    </p:set>
                                    <p:animEffect transition="in" filter="box(in)">
                                      <p:cBhvr>
                                        <p:cTn id="7" dur="500"/>
                                        <p:tgtEl>
                                          <p:spTgt spid="4509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5092"/>
                                        </p:tgtEl>
                                        <p:attrNameLst>
                                          <p:attrName>style.visibility</p:attrName>
                                        </p:attrNameLst>
                                      </p:cBhvr>
                                      <p:to>
                                        <p:strVal val="visible"/>
                                      </p:to>
                                    </p:set>
                                    <p:animEffect transition="in" filter="box(in)">
                                      <p:cBhvr>
                                        <p:cTn id="10" dur="500"/>
                                        <p:tgtEl>
                                          <p:spTgt spid="45092"/>
                                        </p:tgtEl>
                                      </p:cBhvr>
                                    </p:animEffect>
                                  </p:childTnLst>
                                </p:cTn>
                              </p:par>
                              <p:par>
                                <p:cTn id="11" presetID="4" presetClass="entr" presetSubtype="16" fill="hold" nodeType="withEffect">
                                  <p:stCondLst>
                                    <p:cond delay="0"/>
                                  </p:stCondLst>
                                  <p:childTnLst>
                                    <p:set>
                                      <p:cBhvr>
                                        <p:cTn id="12" dur="1" fill="hold">
                                          <p:stCondLst>
                                            <p:cond delay="0"/>
                                          </p:stCondLst>
                                        </p:cTn>
                                        <p:tgtEl>
                                          <p:spTgt spid="45093"/>
                                        </p:tgtEl>
                                        <p:attrNameLst>
                                          <p:attrName>style.visibility</p:attrName>
                                        </p:attrNameLst>
                                      </p:cBhvr>
                                      <p:to>
                                        <p:strVal val="visible"/>
                                      </p:to>
                                    </p:set>
                                    <p:animEffect transition="in" filter="box(in)">
                                      <p:cBhvr>
                                        <p:cTn id="13" dur="500"/>
                                        <p:tgtEl>
                                          <p:spTgt spid="45093"/>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in)">
                                      <p:cBhvr>
                                        <p:cTn id="16" dur="500"/>
                                        <p:tgtEl>
                                          <p:spTgt spid="2"/>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5061"/>
                                        </p:tgtEl>
                                        <p:attrNameLst>
                                          <p:attrName>style.visibility</p:attrName>
                                        </p:attrNameLst>
                                      </p:cBhvr>
                                      <p:to>
                                        <p:strVal val="visible"/>
                                      </p:to>
                                    </p:set>
                                    <p:animEffect transition="in" filter="box(in)">
                                      <p:cBhvr>
                                        <p:cTn id="19" dur="500"/>
                                        <p:tgtEl>
                                          <p:spTgt spid="4506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5120"/>
                                        </p:tgtEl>
                                        <p:attrNameLst>
                                          <p:attrName>style.visibility</p:attrName>
                                        </p:attrNameLst>
                                      </p:cBhvr>
                                      <p:to>
                                        <p:strVal val="visible"/>
                                      </p:to>
                                    </p:set>
                                    <p:animEffect transition="in" filter="blinds(horizontal)">
                                      <p:cBhvr>
                                        <p:cTn id="24" dur="500"/>
                                        <p:tgtEl>
                                          <p:spTgt spid="45120"/>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5121"/>
                                        </p:tgtEl>
                                        <p:attrNameLst>
                                          <p:attrName>style.visibility</p:attrName>
                                        </p:attrNameLst>
                                      </p:cBhvr>
                                      <p:to>
                                        <p:strVal val="visible"/>
                                      </p:to>
                                    </p:set>
                                    <p:animEffect transition="in" filter="blinds(horizontal)">
                                      <p:cBhvr>
                                        <p:cTn id="33" dur="500"/>
                                        <p:tgtEl>
                                          <p:spTgt spid="4512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5062"/>
                                        </p:tgtEl>
                                        <p:attrNameLst>
                                          <p:attrName>style.visibility</p:attrName>
                                        </p:attrNameLst>
                                      </p:cBhvr>
                                      <p:to>
                                        <p:strVal val="visible"/>
                                      </p:to>
                                    </p:set>
                                    <p:animEffect transition="in" filter="blinds(horizontal)">
                                      <p:cBhvr>
                                        <p:cTn id="36" dur="500"/>
                                        <p:tgtEl>
                                          <p:spTgt spid="4506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strVal val="#ppt_w*0.70"/>
                                          </p:val>
                                        </p:tav>
                                        <p:tav tm="100000">
                                          <p:val>
                                            <p:strVal val="#ppt_w"/>
                                          </p:val>
                                        </p:tav>
                                      </p:tavLst>
                                    </p:anim>
                                    <p:anim calcmode="lin" valueType="num">
                                      <p:cBhvr>
                                        <p:cTn id="46" dur="1000" fill="hold"/>
                                        <p:tgtEl>
                                          <p:spTgt spid="14"/>
                                        </p:tgtEl>
                                        <p:attrNameLst>
                                          <p:attrName>ppt_h</p:attrName>
                                        </p:attrNameLst>
                                      </p:cBhvr>
                                      <p:tavLst>
                                        <p:tav tm="0">
                                          <p:val>
                                            <p:strVal val="#ppt_h"/>
                                          </p:val>
                                        </p:tav>
                                        <p:tav tm="100000">
                                          <p:val>
                                            <p:strVal val="#ppt_h"/>
                                          </p:val>
                                        </p:tav>
                                      </p:tavLst>
                                    </p:anim>
                                    <p:animEffect transition="in" filter="fade">
                                      <p:cBhvr>
                                        <p:cTn id="47" dur="10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1000" fill="hold"/>
                                        <p:tgtEl>
                                          <p:spTgt spid="22"/>
                                        </p:tgtEl>
                                        <p:attrNameLst>
                                          <p:attrName>ppt_w</p:attrName>
                                        </p:attrNameLst>
                                      </p:cBhvr>
                                      <p:tavLst>
                                        <p:tav tm="0">
                                          <p:val>
                                            <p:strVal val="#ppt_w*0.70"/>
                                          </p:val>
                                        </p:tav>
                                        <p:tav tm="100000">
                                          <p:val>
                                            <p:strVal val="#ppt_w"/>
                                          </p:val>
                                        </p:tav>
                                      </p:tavLst>
                                    </p:anim>
                                    <p:anim calcmode="lin" valueType="num">
                                      <p:cBhvr>
                                        <p:cTn id="57" dur="1000" fill="hold"/>
                                        <p:tgtEl>
                                          <p:spTgt spid="22"/>
                                        </p:tgtEl>
                                        <p:attrNameLst>
                                          <p:attrName>ppt_h</p:attrName>
                                        </p:attrNameLst>
                                      </p:cBhvr>
                                      <p:tavLst>
                                        <p:tav tm="0">
                                          <p:val>
                                            <p:strVal val="#ppt_h"/>
                                          </p:val>
                                        </p:tav>
                                        <p:tav tm="100000">
                                          <p:val>
                                            <p:strVal val="#ppt_h"/>
                                          </p:val>
                                        </p:tav>
                                      </p:tavLst>
                                    </p:anim>
                                    <p:animEffect transition="in" filter="fade">
                                      <p:cBhvr>
                                        <p:cTn id="58" dur="1000"/>
                                        <p:tgtEl>
                                          <p:spTgt spid="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2" grpId="0"/>
      <p:bldP spid="45092" grpId="0"/>
      <p:bldP spid="45120" grpId="0"/>
      <p:bldP spid="4512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710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7108"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RAL</a:t>
            </a:r>
          </a:p>
        </p:txBody>
      </p:sp>
      <p:sp>
        <p:nvSpPr>
          <p:cNvPr id="45061" name="Text Box 6"/>
          <p:cNvSpPr txBox="1">
            <a:spLocks noChangeArrowheads="1"/>
          </p:cNvSpPr>
          <p:nvPr/>
        </p:nvSpPr>
        <p:spPr bwMode="auto">
          <a:xfrm>
            <a:off x="2867025" y="1858963"/>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5062" name="Text Box 20"/>
          <p:cNvSpPr txBox="1">
            <a:spLocks noChangeArrowheads="1"/>
          </p:cNvSpPr>
          <p:nvPr/>
        </p:nvSpPr>
        <p:spPr bwMode="auto">
          <a:xfrm>
            <a:off x="2867025" y="3886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7111"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5093" name="Group 37"/>
          <p:cNvGraphicFramePr>
            <a:graphicFrameLocks noGrp="1"/>
          </p:cNvGraphicFramePr>
          <p:nvPr/>
        </p:nvGraphicFramePr>
        <p:xfrm>
          <a:off x="2209800" y="3095625"/>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45091" name="Group 35"/>
          <p:cNvGraphicFramePr>
            <a:graphicFrameLocks noGrp="1"/>
          </p:cNvGraphicFramePr>
          <p:nvPr/>
        </p:nvGraphicFramePr>
        <p:xfrm>
          <a:off x="914400" y="3095625"/>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 name="Text Box 9"/>
          <p:cNvSpPr txBox="1">
            <a:spLocks noChangeArrowheads="1"/>
          </p:cNvSpPr>
          <p:nvPr/>
        </p:nvSpPr>
        <p:spPr bwMode="auto">
          <a:xfrm>
            <a:off x="32766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5092" name="Text Box 9"/>
          <p:cNvSpPr txBox="1">
            <a:spLocks noChangeArrowheads="1"/>
          </p:cNvSpPr>
          <p:nvPr/>
        </p:nvSpPr>
        <p:spPr bwMode="auto">
          <a:xfrm>
            <a:off x="6858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graphicFrame>
        <p:nvGraphicFramePr>
          <p:cNvPr id="15"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16"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2"/>
                        </a:solidFill>
                        <a:effectLst/>
                        <a:latin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45120" name="Text Box 9"/>
          <p:cNvSpPr txBox="1">
            <a:spLocks noChangeArrowheads="1"/>
          </p:cNvSpPr>
          <p:nvPr/>
        </p:nvSpPr>
        <p:spPr bwMode="auto">
          <a:xfrm>
            <a:off x="8382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45121" name="Text Box 9"/>
          <p:cNvSpPr txBox="1">
            <a:spLocks noChangeArrowheads="1"/>
          </p:cNvSpPr>
          <p:nvPr/>
        </p:nvSpPr>
        <p:spPr bwMode="auto">
          <a:xfrm>
            <a:off x="35814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aphicFrame>
        <p:nvGraphicFramePr>
          <p:cNvPr id="19"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0"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1"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3" name="Left Arrow 22"/>
          <p:cNvSpPr>
            <a:spLocks noChangeArrowheads="1"/>
          </p:cNvSpPr>
          <p:nvPr/>
        </p:nvSpPr>
        <p:spPr bwMode="auto">
          <a:xfrm>
            <a:off x="1524000" y="3224213"/>
            <a:ext cx="685800" cy="257175"/>
          </a:xfrm>
          <a:prstGeom prst="lef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
        <p:nvSpPr>
          <p:cNvPr id="24" name="U-Turn Arrow 23"/>
          <p:cNvSpPr/>
          <p:nvPr/>
        </p:nvSpPr>
        <p:spPr bwMode="auto">
          <a:xfrm>
            <a:off x="1066800" y="2698750"/>
            <a:ext cx="4686300" cy="396875"/>
          </a:xfrm>
          <a:prstGeom prst="uturnArrow">
            <a:avLst/>
          </a:prstGeom>
          <a:solidFill>
            <a:schemeClr val="accent1">
              <a:alpha val="49000"/>
            </a:schemeClr>
          </a:solidFill>
          <a:ln w="9525"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1714037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1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strVal val="#ppt_w*0.70"/>
                                          </p:val>
                                        </p:tav>
                                        <p:tav tm="100000">
                                          <p:val>
                                            <p:strVal val="#ppt_w"/>
                                          </p:val>
                                        </p:tav>
                                      </p:tavLst>
                                    </p:anim>
                                    <p:anim calcmode="lin" valueType="num">
                                      <p:cBhvr>
                                        <p:cTn id="32" dur="1000" fill="hold"/>
                                        <p:tgtEl>
                                          <p:spTgt spid="23"/>
                                        </p:tgtEl>
                                        <p:attrNameLst>
                                          <p:attrName>ppt_h</p:attrName>
                                        </p:attrNameLst>
                                      </p:cBhvr>
                                      <p:tavLst>
                                        <p:tav tm="0">
                                          <p:val>
                                            <p:strVal val="#ppt_h"/>
                                          </p:val>
                                        </p:tav>
                                        <p:tav tm="100000">
                                          <p:val>
                                            <p:strVal val="#ppt_h"/>
                                          </p:val>
                                        </p:tav>
                                      </p:tavLst>
                                    </p:anim>
                                    <p:animEffect transition="in" filter="fade">
                                      <p:cBhvr>
                                        <p:cTn id="33" dur="1000"/>
                                        <p:tgtEl>
                                          <p:spTgt spid="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strVal val="#ppt_w*0.70"/>
                                          </p:val>
                                        </p:tav>
                                        <p:tav tm="100000">
                                          <p:val>
                                            <p:strVal val="#ppt_w"/>
                                          </p:val>
                                        </p:tav>
                                      </p:tavLst>
                                    </p:anim>
                                    <p:anim calcmode="lin" valueType="num">
                                      <p:cBhvr>
                                        <p:cTn id="43" dur="1000" fill="hold"/>
                                        <p:tgtEl>
                                          <p:spTgt spid="24"/>
                                        </p:tgtEl>
                                        <p:attrNameLst>
                                          <p:attrName>ppt_h</p:attrName>
                                        </p:attrNameLst>
                                      </p:cBhvr>
                                      <p:tavLst>
                                        <p:tav tm="0">
                                          <p:val>
                                            <p:strVal val="#ppt_h"/>
                                          </p:val>
                                        </p:tav>
                                        <p:tav tm="100000">
                                          <p:val>
                                            <p:strVal val="#ppt_h"/>
                                          </p:val>
                                        </p:tav>
                                      </p:tavLst>
                                    </p:anim>
                                    <p:animEffect transition="in" filter="fade">
                                      <p:cBhvr>
                                        <p:cTn id="44" dur="1000"/>
                                        <p:tgtEl>
                                          <p:spTgt spid="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2" grpId="0"/>
      <p:bldP spid="45092" grpId="0"/>
      <p:bldP spid="45120" grpId="0"/>
      <p:bldP spid="45121" grpId="0"/>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813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8132"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RAR</a:t>
            </a:r>
          </a:p>
        </p:txBody>
      </p:sp>
      <p:sp>
        <p:nvSpPr>
          <p:cNvPr id="45061" name="Text Box 6"/>
          <p:cNvSpPr txBox="1">
            <a:spLocks noChangeArrowheads="1"/>
          </p:cNvSpPr>
          <p:nvPr/>
        </p:nvSpPr>
        <p:spPr bwMode="auto">
          <a:xfrm>
            <a:off x="2867025" y="1858963"/>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5062" name="Text Box 20"/>
          <p:cNvSpPr txBox="1">
            <a:spLocks noChangeArrowheads="1"/>
          </p:cNvSpPr>
          <p:nvPr/>
        </p:nvSpPr>
        <p:spPr bwMode="auto">
          <a:xfrm>
            <a:off x="2867025" y="3886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8135"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5093" name="Group 37"/>
          <p:cNvGraphicFramePr>
            <a:graphicFrameLocks noGrp="1"/>
          </p:cNvGraphicFramePr>
          <p:nvPr/>
        </p:nvGraphicFramePr>
        <p:xfrm>
          <a:off x="2209800" y="3095625"/>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45091" name="Group 35"/>
          <p:cNvGraphicFramePr>
            <a:graphicFrameLocks noGrp="1"/>
          </p:cNvGraphicFramePr>
          <p:nvPr/>
        </p:nvGraphicFramePr>
        <p:xfrm>
          <a:off x="914400" y="3095625"/>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 name="Text Box 9"/>
          <p:cNvSpPr txBox="1">
            <a:spLocks noChangeArrowheads="1"/>
          </p:cNvSpPr>
          <p:nvPr/>
        </p:nvSpPr>
        <p:spPr bwMode="auto">
          <a:xfrm>
            <a:off x="32766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45092" name="Text Box 9"/>
          <p:cNvSpPr txBox="1">
            <a:spLocks noChangeArrowheads="1"/>
          </p:cNvSpPr>
          <p:nvPr/>
        </p:nvSpPr>
        <p:spPr bwMode="auto">
          <a:xfrm>
            <a:off x="685800" y="26987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graphicFrame>
        <p:nvGraphicFramePr>
          <p:cNvPr id="15"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16"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2"/>
                        </a:solidFill>
                        <a:effectLst/>
                        <a:latin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45120" name="Text Box 9"/>
          <p:cNvSpPr txBox="1">
            <a:spLocks noChangeArrowheads="1"/>
          </p:cNvSpPr>
          <p:nvPr/>
        </p:nvSpPr>
        <p:spPr bwMode="auto">
          <a:xfrm>
            <a:off x="8382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CY</a:t>
            </a:r>
          </a:p>
        </p:txBody>
      </p:sp>
      <p:sp>
        <p:nvSpPr>
          <p:cNvPr id="45121" name="Text Box 9"/>
          <p:cNvSpPr txBox="1">
            <a:spLocks noChangeArrowheads="1"/>
          </p:cNvSpPr>
          <p:nvPr/>
        </p:nvSpPr>
        <p:spPr bwMode="auto">
          <a:xfrm>
            <a:off x="3581400" y="46847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aphicFrame>
        <p:nvGraphicFramePr>
          <p:cNvPr id="19" name="Group 35"/>
          <p:cNvGraphicFramePr>
            <a:graphicFrameLocks noGrp="1"/>
          </p:cNvGraphicFramePr>
          <p:nvPr/>
        </p:nvGraphicFramePr>
        <p:xfrm>
          <a:off x="1066800" y="5081588"/>
          <a:ext cx="609600" cy="561975"/>
        </p:xfrm>
        <a:graphic>
          <a:graphicData uri="http://schemas.openxmlformats.org/drawingml/2006/table">
            <a:tbl>
              <a:tblPr/>
              <a:tblGrid>
                <a:gridCol w="609600">
                  <a:extLst>
                    <a:ext uri="{9D8B030D-6E8A-4147-A177-3AD203B41FA5}">
                      <a16:colId xmlns:a16="http://schemas.microsoft.com/office/drawing/2014/main" xmlns="" val="20000"/>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2"/>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0"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Times New Roman" pitchFamily="18"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graphicFrame>
        <p:nvGraphicFramePr>
          <p:cNvPr id="21" name="Group 37"/>
          <p:cNvGraphicFramePr>
            <a:graphicFrameLocks noGrp="1"/>
          </p:cNvGraphicFramePr>
          <p:nvPr/>
        </p:nvGraphicFramePr>
        <p:xfrm>
          <a:off x="2362200" y="5081588"/>
          <a:ext cx="3629024" cy="561975"/>
        </p:xfrm>
        <a:graphic>
          <a:graphicData uri="http://schemas.openxmlformats.org/drawingml/2006/table">
            <a:tbl>
              <a:tblPr/>
              <a:tblGrid>
                <a:gridCol w="453628">
                  <a:extLst>
                    <a:ext uri="{9D8B030D-6E8A-4147-A177-3AD203B41FA5}">
                      <a16:colId xmlns:a16="http://schemas.microsoft.com/office/drawing/2014/main" xmlns="" val="20000"/>
                    </a:ext>
                  </a:extLst>
                </a:gridCol>
                <a:gridCol w="453628">
                  <a:extLst>
                    <a:ext uri="{9D8B030D-6E8A-4147-A177-3AD203B41FA5}">
                      <a16:colId xmlns:a16="http://schemas.microsoft.com/office/drawing/2014/main" xmlns="" val="20001"/>
                    </a:ext>
                  </a:extLst>
                </a:gridCol>
                <a:gridCol w="453628">
                  <a:extLst>
                    <a:ext uri="{9D8B030D-6E8A-4147-A177-3AD203B41FA5}">
                      <a16:colId xmlns:a16="http://schemas.microsoft.com/office/drawing/2014/main" xmlns="" val="20002"/>
                    </a:ext>
                  </a:extLst>
                </a:gridCol>
                <a:gridCol w="453628">
                  <a:extLst>
                    <a:ext uri="{9D8B030D-6E8A-4147-A177-3AD203B41FA5}">
                      <a16:colId xmlns:a16="http://schemas.microsoft.com/office/drawing/2014/main" xmlns="" val="20003"/>
                    </a:ext>
                  </a:extLst>
                </a:gridCol>
                <a:gridCol w="453628">
                  <a:extLst>
                    <a:ext uri="{9D8B030D-6E8A-4147-A177-3AD203B41FA5}">
                      <a16:colId xmlns:a16="http://schemas.microsoft.com/office/drawing/2014/main" xmlns="" val="20004"/>
                    </a:ext>
                  </a:extLst>
                </a:gridCol>
                <a:gridCol w="453628">
                  <a:extLst>
                    <a:ext uri="{9D8B030D-6E8A-4147-A177-3AD203B41FA5}">
                      <a16:colId xmlns:a16="http://schemas.microsoft.com/office/drawing/2014/main" xmlns="" val="20005"/>
                    </a:ext>
                  </a:extLst>
                </a:gridCol>
                <a:gridCol w="453628">
                  <a:extLst>
                    <a:ext uri="{9D8B030D-6E8A-4147-A177-3AD203B41FA5}">
                      <a16:colId xmlns:a16="http://schemas.microsoft.com/office/drawing/2014/main" xmlns="" val="20006"/>
                    </a:ext>
                  </a:extLst>
                </a:gridCol>
                <a:gridCol w="453628">
                  <a:extLst>
                    <a:ext uri="{9D8B030D-6E8A-4147-A177-3AD203B41FA5}">
                      <a16:colId xmlns:a16="http://schemas.microsoft.com/office/drawing/2014/main" xmlns="" val="20007"/>
                    </a:ext>
                  </a:extLst>
                </a:gridCol>
              </a:tblGrid>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1</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0</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bl>
          </a:graphicData>
        </a:graphic>
      </p:graphicFrame>
      <p:sp>
        <p:nvSpPr>
          <p:cNvPr id="23" name="Left Arrow 22"/>
          <p:cNvSpPr>
            <a:spLocks noChangeArrowheads="1"/>
          </p:cNvSpPr>
          <p:nvPr/>
        </p:nvSpPr>
        <p:spPr bwMode="auto">
          <a:xfrm>
            <a:off x="1524000" y="3224213"/>
            <a:ext cx="685800" cy="257175"/>
          </a:xfrm>
          <a:prstGeom prst="leftArrow">
            <a:avLst>
              <a:gd name="adj1" fmla="val 50000"/>
              <a:gd name="adj2" fmla="val 50000"/>
            </a:avLst>
          </a:prstGeom>
          <a:solidFill>
            <a:schemeClr val="accent1"/>
          </a:solidFill>
          <a:ln w="9525" algn="ctr">
            <a:solidFill>
              <a:schemeClr val="tx1"/>
            </a:solidFill>
            <a:round/>
            <a:headEnd/>
            <a:tailEnd/>
          </a:ln>
          <a:scene3d>
            <a:camera prst="orthographicFront">
              <a:rot lat="0" lon="0" rev="10800000"/>
            </a:camera>
            <a:lightRig rig="threePt" dir="t"/>
          </a:scene3d>
        </p:spPr>
        <p:txBody>
          <a:bodyPr/>
          <a:lstStyle/>
          <a:p>
            <a:pPr>
              <a:defRPr/>
            </a:pPr>
            <a:endParaRPr lang="en-US">
              <a:latin typeface="Arial" charset="0"/>
            </a:endParaRPr>
          </a:p>
        </p:txBody>
      </p:sp>
      <p:sp>
        <p:nvSpPr>
          <p:cNvPr id="24" name="U-Turn Arrow 23"/>
          <p:cNvSpPr/>
          <p:nvPr/>
        </p:nvSpPr>
        <p:spPr bwMode="auto">
          <a:xfrm>
            <a:off x="1066800" y="2698750"/>
            <a:ext cx="4686300" cy="396875"/>
          </a:xfrm>
          <a:prstGeom prst="uturnArrow">
            <a:avLst/>
          </a:prstGeom>
          <a:solidFill>
            <a:schemeClr val="accent1">
              <a:alpha val="49000"/>
            </a:schemeClr>
          </a:solidFill>
          <a:ln w="9525" cap="flat" cmpd="sng" algn="ctr">
            <a:solidFill>
              <a:schemeClr val="tx1"/>
            </a:solidFill>
            <a:prstDash val="solid"/>
            <a:round/>
            <a:headEnd type="none" w="med" len="med"/>
            <a:tailEnd type="none" w="med" len="med"/>
          </a:ln>
          <a:effectLst/>
          <a:scene3d>
            <a:camera prst="orthographicFront">
              <a:rot lat="10800000" lon="0" rev="1080000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5708460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1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0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strVal val="#ppt_w*0.70"/>
                                          </p:val>
                                        </p:tav>
                                        <p:tav tm="100000">
                                          <p:val>
                                            <p:strVal val="#ppt_w"/>
                                          </p:val>
                                        </p:tav>
                                      </p:tavLst>
                                    </p:anim>
                                    <p:anim calcmode="lin" valueType="num">
                                      <p:cBhvr>
                                        <p:cTn id="32" dur="1000" fill="hold"/>
                                        <p:tgtEl>
                                          <p:spTgt spid="23"/>
                                        </p:tgtEl>
                                        <p:attrNameLst>
                                          <p:attrName>ppt_h</p:attrName>
                                        </p:attrNameLst>
                                      </p:cBhvr>
                                      <p:tavLst>
                                        <p:tav tm="0">
                                          <p:val>
                                            <p:strVal val="#ppt_h"/>
                                          </p:val>
                                        </p:tav>
                                        <p:tav tm="100000">
                                          <p:val>
                                            <p:strVal val="#ppt_h"/>
                                          </p:val>
                                        </p:tav>
                                      </p:tavLst>
                                    </p:anim>
                                    <p:animEffect transition="in" filter="fade">
                                      <p:cBhvr>
                                        <p:cTn id="33" dur="1000"/>
                                        <p:tgtEl>
                                          <p:spTgt spid="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strVal val="#ppt_w*0.70"/>
                                          </p:val>
                                        </p:tav>
                                        <p:tav tm="100000">
                                          <p:val>
                                            <p:strVal val="#ppt_w"/>
                                          </p:val>
                                        </p:tav>
                                      </p:tavLst>
                                    </p:anim>
                                    <p:anim calcmode="lin" valueType="num">
                                      <p:cBhvr>
                                        <p:cTn id="43" dur="1000" fill="hold"/>
                                        <p:tgtEl>
                                          <p:spTgt spid="24"/>
                                        </p:tgtEl>
                                        <p:attrNameLst>
                                          <p:attrName>ppt_h</p:attrName>
                                        </p:attrNameLst>
                                      </p:cBhvr>
                                      <p:tavLst>
                                        <p:tav tm="0">
                                          <p:val>
                                            <p:strVal val="#ppt_h"/>
                                          </p:val>
                                        </p:tav>
                                        <p:tav tm="100000">
                                          <p:val>
                                            <p:strVal val="#ppt_h"/>
                                          </p:val>
                                        </p:tav>
                                      </p:tavLst>
                                    </p:anim>
                                    <p:animEffect transition="in" filter="fade">
                                      <p:cBhvr>
                                        <p:cTn id="44" dur="1000"/>
                                        <p:tgtEl>
                                          <p:spTgt spid="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45062" grpId="0"/>
      <p:bldP spid="2" grpId="0"/>
      <p:bldP spid="45092" grpId="0"/>
      <p:bldP spid="45120" grpId="0"/>
      <p:bldP spid="4512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49155" name="Text Box 3"/>
          <p:cNvSpPr txBox="1">
            <a:spLocks noChangeArrowheads="1"/>
          </p:cNvSpPr>
          <p:nvPr/>
        </p:nvSpPr>
        <p:spPr bwMode="auto">
          <a:xfrm>
            <a:off x="2087563" y="193675"/>
            <a:ext cx="46243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Branching</a:t>
            </a:r>
            <a:r>
              <a:rPr lang="en-US" altLang="en-US" sz="3200">
                <a:solidFill>
                  <a:srgbClr val="FF99CC"/>
                </a:solidFill>
              </a:rPr>
              <a:t> </a:t>
            </a:r>
            <a:r>
              <a:rPr lang="en-US" altLang="en-US" sz="3200">
                <a:solidFill>
                  <a:srgbClr val="CC0066"/>
                </a:solidFill>
              </a:rPr>
              <a:t>Instructions</a:t>
            </a:r>
          </a:p>
        </p:txBody>
      </p:sp>
      <p:sp>
        <p:nvSpPr>
          <p:cNvPr id="49156" name="Rectangle 12"/>
          <p:cNvSpPr>
            <a:spLocks noChangeArrowheads="1"/>
          </p:cNvSpPr>
          <p:nvPr/>
        </p:nvSpPr>
        <p:spPr bwMode="auto">
          <a:xfrm>
            <a:off x="838200" y="777875"/>
            <a:ext cx="7261225" cy="5470525"/>
          </a:xfrm>
          <a:prstGeom prst="rect">
            <a:avLst/>
          </a:prstGeom>
          <a:noFill/>
          <a:ln w="508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panose="05000000000000000000" pitchFamily="2" charset="2"/>
              <a:buChar char="v"/>
            </a:pPr>
            <a:endParaRPr lang="en-US" altLang="en-US"/>
          </a:p>
          <a:p>
            <a:pPr eaLnBrk="1" hangingPunct="1">
              <a:buFont typeface="Wingdings" panose="05000000000000000000" pitchFamily="2" charset="2"/>
              <a:buChar char="v"/>
            </a:pPr>
            <a:r>
              <a:rPr lang="en-US" altLang="en-US"/>
              <a:t>Jump Unconditionally</a:t>
            </a:r>
          </a:p>
          <a:p>
            <a:pPr eaLnBrk="1" hangingPunct="1">
              <a:buFont typeface="Wingdings" panose="05000000000000000000" pitchFamily="2" charset="2"/>
              <a:buChar char="v"/>
            </a:pPr>
            <a:r>
              <a:rPr lang="en-US" altLang="en-US"/>
              <a:t>Jump Conditionally</a:t>
            </a:r>
          </a:p>
          <a:p>
            <a:pPr lvl="2" eaLnBrk="1" hangingPunct="1">
              <a:buFont typeface="Arial" panose="020B0604020202020204" pitchFamily="34" charset="0"/>
              <a:buChar char="•"/>
            </a:pPr>
            <a:r>
              <a:rPr lang="en-US" altLang="en-US" sz="2000"/>
              <a:t>JC, JNC</a:t>
            </a:r>
          </a:p>
          <a:p>
            <a:pPr lvl="2" eaLnBrk="1" hangingPunct="1">
              <a:buFont typeface="Arial" panose="020B0604020202020204" pitchFamily="34" charset="0"/>
              <a:buChar char="•"/>
            </a:pPr>
            <a:r>
              <a:rPr lang="en-US" altLang="en-US" sz="2000"/>
              <a:t>JP, JM</a:t>
            </a:r>
          </a:p>
          <a:p>
            <a:pPr lvl="2" eaLnBrk="1" hangingPunct="1">
              <a:buFont typeface="Arial" panose="020B0604020202020204" pitchFamily="34" charset="0"/>
              <a:buChar char="•"/>
            </a:pPr>
            <a:r>
              <a:rPr lang="en-US" altLang="en-US" sz="2000"/>
              <a:t>JPE, JPO</a:t>
            </a:r>
          </a:p>
          <a:p>
            <a:pPr lvl="2" eaLnBrk="1" hangingPunct="1">
              <a:buFont typeface="Arial" panose="020B0604020202020204" pitchFamily="34" charset="0"/>
              <a:buChar char="•"/>
            </a:pPr>
            <a:r>
              <a:rPr lang="en-US" altLang="en-US" sz="2000"/>
              <a:t>JZ, JNZ</a:t>
            </a:r>
          </a:p>
          <a:p>
            <a:pPr eaLnBrk="1" hangingPunct="1">
              <a:buFont typeface="Wingdings" panose="05000000000000000000" pitchFamily="2" charset="2"/>
              <a:buChar char="v"/>
            </a:pPr>
            <a:r>
              <a:rPr lang="en-US" altLang="en-US"/>
              <a:t>Call Unconditionally</a:t>
            </a:r>
          </a:p>
          <a:p>
            <a:pPr eaLnBrk="1" hangingPunct="1">
              <a:buFont typeface="Wingdings" panose="05000000000000000000" pitchFamily="2" charset="2"/>
              <a:buChar char="v"/>
            </a:pPr>
            <a:r>
              <a:rPr lang="en-US" altLang="en-US"/>
              <a:t>Call Conditionally</a:t>
            </a:r>
          </a:p>
          <a:p>
            <a:pPr lvl="2" eaLnBrk="1" hangingPunct="1">
              <a:buFontTx/>
              <a:buChar char="•"/>
            </a:pPr>
            <a:r>
              <a:rPr lang="en-US" altLang="en-US" sz="2000"/>
              <a:t>CC, CNC</a:t>
            </a:r>
          </a:p>
          <a:p>
            <a:pPr lvl="2" eaLnBrk="1" hangingPunct="1">
              <a:buFontTx/>
              <a:buChar char="•"/>
            </a:pPr>
            <a:r>
              <a:rPr lang="en-US" altLang="en-US" sz="2000"/>
              <a:t>CP, CM</a:t>
            </a:r>
          </a:p>
          <a:p>
            <a:pPr lvl="2" eaLnBrk="1" hangingPunct="1">
              <a:buFontTx/>
              <a:buChar char="•"/>
            </a:pPr>
            <a:r>
              <a:rPr lang="en-US" altLang="en-US" sz="2000"/>
              <a:t>CPE, CPO</a:t>
            </a:r>
          </a:p>
          <a:p>
            <a:pPr lvl="2" eaLnBrk="1" hangingPunct="1">
              <a:buFontTx/>
              <a:buChar char="•"/>
            </a:pPr>
            <a:r>
              <a:rPr lang="en-US" altLang="en-US" sz="2000"/>
              <a:t>CZ, CNZ</a:t>
            </a:r>
          </a:p>
          <a:p>
            <a:pPr eaLnBrk="1" hangingPunct="1">
              <a:buFont typeface="Wingdings" panose="05000000000000000000" pitchFamily="2" charset="2"/>
              <a:buChar char="v"/>
            </a:pPr>
            <a:r>
              <a:rPr lang="en-US" altLang="en-US"/>
              <a:t>Return Unconditionally</a:t>
            </a:r>
          </a:p>
          <a:p>
            <a:pPr eaLnBrk="1" hangingPunct="1">
              <a:buFont typeface="Wingdings" panose="05000000000000000000" pitchFamily="2" charset="2"/>
              <a:buChar char="v"/>
            </a:pPr>
            <a:r>
              <a:rPr lang="en-US" altLang="en-US"/>
              <a:t>Return Conditionally</a:t>
            </a:r>
          </a:p>
          <a:p>
            <a:pPr eaLnBrk="1" hangingPunct="1">
              <a:buFont typeface="Wingdings" panose="05000000000000000000" pitchFamily="2" charset="2"/>
              <a:buChar char="v"/>
            </a:pPr>
            <a:r>
              <a:rPr lang="en-US" altLang="en-US"/>
              <a:t>RST</a:t>
            </a:r>
          </a:p>
          <a:p>
            <a:pPr eaLnBrk="1" hangingPunct="1">
              <a:buFont typeface="Wingdings" panose="05000000000000000000" pitchFamily="2" charset="2"/>
              <a:buChar char="v"/>
            </a:pPr>
            <a:r>
              <a:rPr lang="en-US" altLang="en-US"/>
              <a:t>PCHL</a:t>
            </a:r>
            <a:endParaRPr lang="en-US" altLang="en-US" sz="2000"/>
          </a:p>
          <a:p>
            <a:pPr eaLnBrk="1" hangingPunct="1"/>
            <a:endParaRPr lang="en-US" altLang="en-US"/>
          </a:p>
        </p:txBody>
      </p:sp>
    </p:spTree>
    <p:extLst>
      <p:ext uri="{BB962C8B-B14F-4D97-AF65-F5344CB8AC3E}">
        <p14:creationId xmlns:p14="http://schemas.microsoft.com/office/powerpoint/2010/main" val="28287649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76200"/>
            <a:ext cx="7772400" cy="1143000"/>
          </a:xfrm>
        </p:spPr>
        <p:txBody>
          <a:bodyPr/>
          <a:lstStyle/>
          <a:p>
            <a:pPr eaLnBrk="1" hangingPunct="1"/>
            <a:r>
              <a:rPr lang="en-GB" altLang="en-US" smtClean="0"/>
              <a:t>Example</a:t>
            </a:r>
            <a:endParaRPr lang="en-US" altLang="en-US" smtClean="0"/>
          </a:p>
        </p:txBody>
      </p:sp>
      <p:sp>
        <p:nvSpPr>
          <p:cNvPr id="5017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50180" name="Text Box 5"/>
          <p:cNvSpPr txBox="1">
            <a:spLocks noChangeArrowheads="1"/>
          </p:cNvSpPr>
          <p:nvPr/>
        </p:nvSpPr>
        <p:spPr bwMode="auto">
          <a:xfrm>
            <a:off x="2667000" y="10922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JMP 8500</a:t>
            </a:r>
            <a:r>
              <a:rPr lang="en-US" altLang="en-US" sz="2000">
                <a:solidFill>
                  <a:srgbClr val="FF3399"/>
                </a:solidFill>
              </a:rPr>
              <a:t>h</a:t>
            </a: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5018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77925"/>
            <a:chOff x="381000" y="2917765"/>
            <a:chExt cx="2971800" cy="1177986"/>
          </a:xfrm>
        </p:grpSpPr>
        <p:sp>
          <p:nvSpPr>
            <p:cNvPr id="50189"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50190" name="Text Box 7"/>
            <p:cNvSpPr txBox="1">
              <a:spLocks noChangeArrowheads="1"/>
            </p:cNvSpPr>
            <p:nvPr/>
          </p:nvSpPr>
          <p:spPr bwMode="auto">
            <a:xfrm>
              <a:off x="1295400" y="3679804"/>
              <a:ext cx="1219200" cy="415947"/>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8000</a:t>
              </a:r>
              <a:r>
                <a:rPr lang="en-US" altLang="en-US" sz="2000" baseline="-25000">
                  <a:solidFill>
                    <a:schemeClr val="accent2"/>
                  </a:solidFill>
                </a:rPr>
                <a:t>h</a:t>
              </a:r>
            </a:p>
          </p:txBody>
        </p:sp>
        <p:sp>
          <p:nvSpPr>
            <p:cNvPr id="50191"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grpSp>
      <p:grpSp>
        <p:nvGrpSpPr>
          <p:cNvPr id="3" name="Group 51"/>
          <p:cNvGrpSpPr>
            <a:grpSpLocks/>
          </p:cNvGrpSpPr>
          <p:nvPr/>
        </p:nvGrpSpPr>
        <p:grpSpPr bwMode="auto">
          <a:xfrm>
            <a:off x="4876800" y="2917825"/>
            <a:ext cx="2971800" cy="1117600"/>
            <a:chOff x="4876800" y="2917765"/>
            <a:chExt cx="2971800" cy="1117600"/>
          </a:xfrm>
        </p:grpSpPr>
        <p:sp>
          <p:nvSpPr>
            <p:cNvPr id="50186"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50187" name="Text Box 7"/>
            <p:cNvSpPr txBox="1">
              <a:spLocks noChangeArrowheads="1"/>
            </p:cNvSpPr>
            <p:nvPr/>
          </p:nvSpPr>
          <p:spPr bwMode="auto">
            <a:xfrm>
              <a:off x="5791200" y="361944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 </a:t>
              </a:r>
              <a:r>
                <a:rPr lang="en-US" altLang="en-US" sz="2000" baseline="-25000">
                  <a:solidFill>
                    <a:schemeClr val="accent2"/>
                  </a:solidFill>
                </a:rPr>
                <a:t>h</a:t>
              </a:r>
            </a:p>
          </p:txBody>
        </p:sp>
        <p:sp>
          <p:nvSpPr>
            <p:cNvPr id="50188"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grpSp>
      <p:sp>
        <p:nvSpPr>
          <p:cNvPr id="50185" name="Text Box 34"/>
          <p:cNvSpPr txBox="1">
            <a:spLocks noChangeArrowheads="1"/>
          </p:cNvSpPr>
          <p:nvPr/>
        </p:nvSpPr>
        <p:spPr bwMode="auto">
          <a:xfrm>
            <a:off x="2667000" y="5540375"/>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spTree>
    <p:extLst>
      <p:ext uri="{BB962C8B-B14F-4D97-AF65-F5344CB8AC3E}">
        <p14:creationId xmlns:p14="http://schemas.microsoft.com/office/powerpoint/2010/main" val="2314027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76200"/>
            <a:ext cx="7772400" cy="1143000"/>
          </a:xfrm>
        </p:spPr>
        <p:txBody>
          <a:bodyPr/>
          <a:lstStyle/>
          <a:p>
            <a:pPr eaLnBrk="1" hangingPunct="1"/>
            <a:r>
              <a:rPr lang="en-GB" altLang="en-US" smtClean="0"/>
              <a:t>Example</a:t>
            </a:r>
            <a:endParaRPr lang="en-US" altLang="en-US" smtClean="0"/>
          </a:p>
        </p:txBody>
      </p:sp>
      <p:sp>
        <p:nvSpPr>
          <p:cNvPr id="5120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51204" name="Text Box 5"/>
          <p:cNvSpPr txBox="1">
            <a:spLocks noChangeArrowheads="1"/>
          </p:cNvSpPr>
          <p:nvPr/>
        </p:nvSpPr>
        <p:spPr bwMode="auto">
          <a:xfrm>
            <a:off x="2667000" y="10922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CALL 8500</a:t>
            </a:r>
            <a:r>
              <a:rPr lang="en-US" altLang="en-US" sz="2000">
                <a:solidFill>
                  <a:srgbClr val="FF3399"/>
                </a:solidFill>
              </a:rPr>
              <a:t>h</a:t>
            </a:r>
          </a:p>
        </p:txBody>
      </p:sp>
      <p:sp>
        <p:nvSpPr>
          <p:cNvPr id="51205" name="AutoShape 27"/>
          <p:cNvSpPr>
            <a:spLocks noChangeArrowheads="1"/>
          </p:cNvSpPr>
          <p:nvPr/>
        </p:nvSpPr>
        <p:spPr bwMode="auto">
          <a:xfrm>
            <a:off x="3543300" y="2667000"/>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51206"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07" name="Text Box 34"/>
          <p:cNvSpPr txBox="1">
            <a:spLocks noChangeArrowheads="1"/>
          </p:cNvSpPr>
          <p:nvPr/>
        </p:nvSpPr>
        <p:spPr bwMode="auto">
          <a:xfrm>
            <a:off x="2667000" y="6248400"/>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grpSp>
        <p:nvGrpSpPr>
          <p:cNvPr id="2" name="Group 35"/>
          <p:cNvGrpSpPr>
            <a:grpSpLocks/>
          </p:cNvGrpSpPr>
          <p:nvPr/>
        </p:nvGrpSpPr>
        <p:grpSpPr bwMode="auto">
          <a:xfrm>
            <a:off x="381000" y="2203450"/>
            <a:ext cx="2971800" cy="3702050"/>
            <a:chOff x="381000" y="2203450"/>
            <a:chExt cx="2971800" cy="3702050"/>
          </a:xfrm>
        </p:grpSpPr>
        <p:sp>
          <p:nvSpPr>
            <p:cNvPr id="51228" name="Text Box 6"/>
            <p:cNvSpPr txBox="1">
              <a:spLocks noChangeArrowheads="1"/>
            </p:cNvSpPr>
            <p:nvPr/>
          </p:nvSpPr>
          <p:spPr bwMode="auto">
            <a:xfrm>
              <a:off x="381000" y="220345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51229" name="Text Box 7"/>
            <p:cNvSpPr txBox="1">
              <a:spLocks noChangeArrowheads="1"/>
            </p:cNvSpPr>
            <p:nvPr/>
          </p:nvSpPr>
          <p:spPr bwMode="auto">
            <a:xfrm>
              <a:off x="1295400" y="2965450"/>
              <a:ext cx="12192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8000</a:t>
              </a:r>
              <a:r>
                <a:rPr lang="en-US" altLang="en-US" sz="2000" baseline="-25000">
                  <a:solidFill>
                    <a:schemeClr val="accent2"/>
                  </a:solidFill>
                </a:rPr>
                <a:t>h</a:t>
              </a:r>
            </a:p>
          </p:txBody>
        </p:sp>
        <p:sp>
          <p:nvSpPr>
            <p:cNvPr id="51230" name="Text Box 9"/>
            <p:cNvSpPr txBox="1">
              <a:spLocks noChangeArrowheads="1"/>
            </p:cNvSpPr>
            <p:nvPr/>
          </p:nvSpPr>
          <p:spPr bwMode="auto">
            <a:xfrm>
              <a:off x="381000" y="2965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sp>
          <p:nvSpPr>
            <p:cNvPr id="51231" name="Text Box 10"/>
            <p:cNvSpPr txBox="1">
              <a:spLocks noChangeArrowheads="1"/>
            </p:cNvSpPr>
            <p:nvPr/>
          </p:nvSpPr>
          <p:spPr bwMode="auto">
            <a:xfrm>
              <a:off x="781050" y="42513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1000</a:t>
              </a:r>
            </a:p>
          </p:txBody>
        </p:sp>
        <p:sp>
          <p:nvSpPr>
            <p:cNvPr id="51232" name="Text Box 8"/>
            <p:cNvSpPr txBox="1">
              <a:spLocks noChangeArrowheads="1"/>
            </p:cNvSpPr>
            <p:nvPr/>
          </p:nvSpPr>
          <p:spPr bwMode="auto">
            <a:xfrm>
              <a:off x="1619250" y="42449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1233" name="Text Box 10"/>
            <p:cNvSpPr txBox="1">
              <a:spLocks noChangeArrowheads="1"/>
            </p:cNvSpPr>
            <p:nvPr/>
          </p:nvSpPr>
          <p:spPr bwMode="auto">
            <a:xfrm>
              <a:off x="781050" y="46513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1001</a:t>
              </a:r>
            </a:p>
          </p:txBody>
        </p:sp>
        <p:sp>
          <p:nvSpPr>
            <p:cNvPr id="51234" name="Text Box 8"/>
            <p:cNvSpPr txBox="1">
              <a:spLocks noChangeArrowheads="1"/>
            </p:cNvSpPr>
            <p:nvPr/>
          </p:nvSpPr>
          <p:spPr bwMode="auto">
            <a:xfrm>
              <a:off x="1619250" y="46513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1235" name="Text Box 10"/>
            <p:cNvSpPr txBox="1">
              <a:spLocks noChangeArrowheads="1"/>
            </p:cNvSpPr>
            <p:nvPr/>
          </p:nvSpPr>
          <p:spPr bwMode="auto">
            <a:xfrm>
              <a:off x="742950" y="50673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1002</a:t>
              </a:r>
            </a:p>
          </p:txBody>
        </p:sp>
        <p:sp>
          <p:nvSpPr>
            <p:cNvPr id="51236" name="Text Box 10"/>
            <p:cNvSpPr txBox="1">
              <a:spLocks noChangeArrowheads="1"/>
            </p:cNvSpPr>
            <p:nvPr/>
          </p:nvSpPr>
          <p:spPr bwMode="auto">
            <a:xfrm>
              <a:off x="742950" y="55086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1003</a:t>
              </a:r>
            </a:p>
          </p:txBody>
        </p:sp>
        <p:sp>
          <p:nvSpPr>
            <p:cNvPr id="51237" name="Text Box 8"/>
            <p:cNvSpPr txBox="1">
              <a:spLocks noChangeArrowheads="1"/>
            </p:cNvSpPr>
            <p:nvPr/>
          </p:nvSpPr>
          <p:spPr bwMode="auto">
            <a:xfrm>
              <a:off x="1619250" y="50577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1238" name="Text Box 8"/>
            <p:cNvSpPr txBox="1">
              <a:spLocks noChangeArrowheads="1"/>
            </p:cNvSpPr>
            <p:nvPr/>
          </p:nvSpPr>
          <p:spPr bwMode="auto">
            <a:xfrm>
              <a:off x="1619250" y="54641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9Ch</a:t>
              </a:r>
            </a:p>
          </p:txBody>
        </p:sp>
        <p:sp>
          <p:nvSpPr>
            <p:cNvPr id="51239" name="Text Box 10"/>
            <p:cNvSpPr txBox="1">
              <a:spLocks noChangeArrowheads="1"/>
            </p:cNvSpPr>
            <p:nvPr/>
          </p:nvSpPr>
          <p:spPr bwMode="auto">
            <a:xfrm>
              <a:off x="1314450" y="3822700"/>
              <a:ext cx="148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STACK</a:t>
              </a:r>
            </a:p>
          </p:txBody>
        </p:sp>
      </p:grpSp>
      <p:grpSp>
        <p:nvGrpSpPr>
          <p:cNvPr id="3" name="Group 36"/>
          <p:cNvGrpSpPr>
            <a:grpSpLocks/>
          </p:cNvGrpSpPr>
          <p:nvPr/>
        </p:nvGrpSpPr>
        <p:grpSpPr bwMode="auto">
          <a:xfrm>
            <a:off x="19050" y="5508625"/>
            <a:ext cx="914400" cy="396875"/>
            <a:chOff x="19050" y="5508625"/>
            <a:chExt cx="914400" cy="396875"/>
          </a:xfrm>
        </p:grpSpPr>
        <p:sp>
          <p:nvSpPr>
            <p:cNvPr id="51226" name="Text Box 9"/>
            <p:cNvSpPr txBox="1">
              <a:spLocks noChangeArrowheads="1"/>
            </p:cNvSpPr>
            <p:nvPr/>
          </p:nvSpPr>
          <p:spPr bwMode="auto">
            <a:xfrm>
              <a:off x="95250" y="55086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sp>
          <p:nvSpPr>
            <p:cNvPr id="51227" name="AutoShape 35"/>
            <p:cNvSpPr>
              <a:spLocks noChangeArrowheads="1"/>
            </p:cNvSpPr>
            <p:nvPr/>
          </p:nvSpPr>
          <p:spPr bwMode="auto">
            <a:xfrm>
              <a:off x="19050" y="5603875"/>
              <a:ext cx="457200" cy="301625"/>
            </a:xfrm>
            <a:prstGeom prst="rightArrow">
              <a:avLst>
                <a:gd name="adj1" fmla="val 50000"/>
                <a:gd name="adj2" fmla="val 37895"/>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grpSp>
      <p:grpSp>
        <p:nvGrpSpPr>
          <p:cNvPr id="4" name="Group 37"/>
          <p:cNvGrpSpPr>
            <a:grpSpLocks/>
          </p:cNvGrpSpPr>
          <p:nvPr/>
        </p:nvGrpSpPr>
        <p:grpSpPr bwMode="auto">
          <a:xfrm>
            <a:off x="19050" y="5067300"/>
            <a:ext cx="914400" cy="396875"/>
            <a:chOff x="19050" y="5067300"/>
            <a:chExt cx="914400" cy="396875"/>
          </a:xfrm>
        </p:grpSpPr>
        <p:sp>
          <p:nvSpPr>
            <p:cNvPr id="51224" name="Text Box 9"/>
            <p:cNvSpPr txBox="1">
              <a:spLocks noChangeArrowheads="1"/>
            </p:cNvSpPr>
            <p:nvPr/>
          </p:nvSpPr>
          <p:spPr bwMode="auto">
            <a:xfrm>
              <a:off x="95250" y="50673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sp>
          <p:nvSpPr>
            <p:cNvPr id="51225" name="AutoShape 37"/>
            <p:cNvSpPr>
              <a:spLocks noChangeArrowheads="1"/>
            </p:cNvSpPr>
            <p:nvPr/>
          </p:nvSpPr>
          <p:spPr bwMode="auto">
            <a:xfrm>
              <a:off x="19050" y="5162550"/>
              <a:ext cx="457200" cy="301625"/>
            </a:xfrm>
            <a:prstGeom prst="rightArrow">
              <a:avLst>
                <a:gd name="adj1" fmla="val 50000"/>
                <a:gd name="adj2" fmla="val 37895"/>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grpSp>
      <p:grpSp>
        <p:nvGrpSpPr>
          <p:cNvPr id="5" name="Group 38"/>
          <p:cNvGrpSpPr>
            <a:grpSpLocks/>
          </p:cNvGrpSpPr>
          <p:nvPr/>
        </p:nvGrpSpPr>
        <p:grpSpPr bwMode="auto">
          <a:xfrm>
            <a:off x="19050" y="4648200"/>
            <a:ext cx="914400" cy="396875"/>
            <a:chOff x="19050" y="4648200"/>
            <a:chExt cx="914400" cy="396875"/>
          </a:xfrm>
        </p:grpSpPr>
        <p:sp>
          <p:nvSpPr>
            <p:cNvPr id="51222" name="Text Box 9"/>
            <p:cNvSpPr txBox="1">
              <a:spLocks noChangeArrowheads="1"/>
            </p:cNvSpPr>
            <p:nvPr/>
          </p:nvSpPr>
          <p:spPr bwMode="auto">
            <a:xfrm>
              <a:off x="95250" y="4648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sp>
          <p:nvSpPr>
            <p:cNvPr id="51223" name="AutoShape 39"/>
            <p:cNvSpPr>
              <a:spLocks noChangeArrowheads="1"/>
            </p:cNvSpPr>
            <p:nvPr/>
          </p:nvSpPr>
          <p:spPr bwMode="auto">
            <a:xfrm>
              <a:off x="19050" y="4743450"/>
              <a:ext cx="457200" cy="301625"/>
            </a:xfrm>
            <a:prstGeom prst="rightArrow">
              <a:avLst>
                <a:gd name="adj1" fmla="val 50000"/>
                <a:gd name="adj2" fmla="val 37895"/>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grpSp>
      <p:sp>
        <p:nvSpPr>
          <p:cNvPr id="51216" name="Text Box 8"/>
          <p:cNvSpPr txBox="1">
            <a:spLocks noChangeArrowheads="1"/>
          </p:cNvSpPr>
          <p:nvPr/>
        </p:nvSpPr>
        <p:spPr bwMode="auto">
          <a:xfrm>
            <a:off x="1619250" y="50673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80h</a:t>
            </a:r>
          </a:p>
        </p:txBody>
      </p:sp>
      <p:sp>
        <p:nvSpPr>
          <p:cNvPr id="51217" name="Curved Left Arrow 30"/>
          <p:cNvSpPr>
            <a:spLocks noChangeArrowheads="1"/>
          </p:cNvSpPr>
          <p:nvPr/>
        </p:nvSpPr>
        <p:spPr bwMode="auto">
          <a:xfrm>
            <a:off x="2514600" y="3124200"/>
            <a:ext cx="1028700" cy="1924050"/>
          </a:xfrm>
          <a:prstGeom prst="curvedLeftArrow">
            <a:avLst>
              <a:gd name="adj1" fmla="val 20167"/>
              <a:gd name="adj2" fmla="val 40343"/>
              <a:gd name="adj3" fmla="val 25000"/>
            </a:avLst>
          </a:prstGeom>
          <a:solidFill>
            <a:schemeClr val="accent1">
              <a:alpha val="20000"/>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
        <p:nvSpPr>
          <p:cNvPr id="51218" name="Curved Right Arrow 31"/>
          <p:cNvSpPr>
            <a:spLocks noChangeArrowheads="1"/>
          </p:cNvSpPr>
          <p:nvPr/>
        </p:nvSpPr>
        <p:spPr bwMode="auto">
          <a:xfrm>
            <a:off x="933450" y="3124200"/>
            <a:ext cx="647700" cy="2279650"/>
          </a:xfrm>
          <a:prstGeom prst="curvedRightArrow">
            <a:avLst>
              <a:gd name="adj1" fmla="val 30438"/>
              <a:gd name="adj2" fmla="val 60844"/>
              <a:gd name="adj3" fmla="val 25000"/>
            </a:avLst>
          </a:prstGeom>
          <a:solidFill>
            <a:schemeClr val="accent1">
              <a:alpha val="16862"/>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grpSp>
        <p:nvGrpSpPr>
          <p:cNvPr id="6" name="Group 39"/>
          <p:cNvGrpSpPr>
            <a:grpSpLocks/>
          </p:cNvGrpSpPr>
          <p:nvPr/>
        </p:nvGrpSpPr>
        <p:grpSpPr bwMode="auto">
          <a:xfrm>
            <a:off x="5486400" y="2263775"/>
            <a:ext cx="2971800" cy="1776413"/>
            <a:chOff x="5486400" y="2263775"/>
            <a:chExt cx="2971800" cy="1776413"/>
          </a:xfrm>
        </p:grpSpPr>
        <p:sp>
          <p:nvSpPr>
            <p:cNvPr id="7" name="Text Box 20"/>
            <p:cNvSpPr txBox="1">
              <a:spLocks noChangeArrowheads="1"/>
            </p:cNvSpPr>
            <p:nvPr/>
          </p:nvSpPr>
          <p:spPr bwMode="auto">
            <a:xfrm>
              <a:off x="5486400" y="22637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8" name="Text Box 7"/>
            <p:cNvSpPr txBox="1">
              <a:spLocks noChangeArrowheads="1"/>
            </p:cNvSpPr>
            <p:nvPr/>
          </p:nvSpPr>
          <p:spPr bwMode="auto">
            <a:xfrm>
              <a:off x="6400800" y="296545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 </a:t>
              </a:r>
              <a:r>
                <a:rPr lang="en-US" altLang="en-US" sz="2000" baseline="-25000">
                  <a:solidFill>
                    <a:schemeClr val="accent2"/>
                  </a:solidFill>
                </a:rPr>
                <a:t>h</a:t>
              </a:r>
            </a:p>
          </p:txBody>
        </p:sp>
        <p:sp>
          <p:nvSpPr>
            <p:cNvPr id="51219" name="Text Box 9"/>
            <p:cNvSpPr txBox="1">
              <a:spLocks noChangeArrowheads="1"/>
            </p:cNvSpPr>
            <p:nvPr/>
          </p:nvSpPr>
          <p:spPr bwMode="auto">
            <a:xfrm>
              <a:off x="5486400" y="2965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sp>
          <p:nvSpPr>
            <p:cNvPr id="51220" name="Text Box 7"/>
            <p:cNvSpPr txBox="1">
              <a:spLocks noChangeArrowheads="1"/>
            </p:cNvSpPr>
            <p:nvPr/>
          </p:nvSpPr>
          <p:spPr bwMode="auto">
            <a:xfrm>
              <a:off x="6400800" y="3624263"/>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1001 </a:t>
              </a:r>
              <a:r>
                <a:rPr lang="en-US" altLang="en-US" sz="2000" baseline="-25000">
                  <a:solidFill>
                    <a:schemeClr val="accent2"/>
                  </a:solidFill>
                </a:rPr>
                <a:t>h</a:t>
              </a:r>
            </a:p>
          </p:txBody>
        </p:sp>
        <p:sp>
          <p:nvSpPr>
            <p:cNvPr id="9" name="Text Box 9"/>
            <p:cNvSpPr txBox="1">
              <a:spLocks noChangeArrowheads="1"/>
            </p:cNvSpPr>
            <p:nvPr/>
          </p:nvSpPr>
          <p:spPr bwMode="auto">
            <a:xfrm>
              <a:off x="5486400" y="362426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grpSp>
      <p:sp>
        <p:nvSpPr>
          <p:cNvPr id="51221" name="Text Box 8"/>
          <p:cNvSpPr txBox="1">
            <a:spLocks noChangeArrowheads="1"/>
          </p:cNvSpPr>
          <p:nvPr/>
        </p:nvSpPr>
        <p:spPr bwMode="auto">
          <a:xfrm>
            <a:off x="1619250" y="46482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00h</a:t>
            </a:r>
          </a:p>
        </p:txBody>
      </p:sp>
    </p:spTree>
    <p:extLst>
      <p:ext uri="{BB962C8B-B14F-4D97-AF65-F5344CB8AC3E}">
        <p14:creationId xmlns:p14="http://schemas.microsoft.com/office/powerpoint/2010/main" val="38678543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1" presetClass="entr" presetSubtype="0" fill="hold" nodeType="clickEffect">
                                  <p:stCondLst>
                                    <p:cond delay="0"/>
                                  </p:stCondLst>
                                  <p:childTnLst>
                                    <p:set>
                                      <p:cBhvr>
                                        <p:cTn id="10" dur="1000">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1" presetClass="entr" presetSubtype="0" fill="hold" nodeType="clickEffect">
                                  <p:stCondLst>
                                    <p:cond delay="0"/>
                                  </p:stCondLst>
                                  <p:childTnLst>
                                    <p:set>
                                      <p:cBhvr>
                                        <p:cTn id="14" dur="1000">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1" presetClass="entr" presetSubtype="0" fill="hold" grpId="0" nodeType="clickEffect">
                                  <p:stCondLst>
                                    <p:cond delay="0"/>
                                  </p:stCondLst>
                                  <p:childTnLst>
                                    <p:set>
                                      <p:cBhvr>
                                        <p:cTn id="18" dur="1000">
                                          <p:stCondLst>
                                            <p:cond delay="0"/>
                                          </p:stCondLst>
                                        </p:cTn>
                                        <p:tgtEl>
                                          <p:spTgt spid="512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1" presetClass="entr" presetSubtype="0" fill="hold" nodeType="clickEffect">
                                  <p:stCondLst>
                                    <p:cond delay="0"/>
                                  </p:stCondLst>
                                  <p:childTnLst>
                                    <p:set>
                                      <p:cBhvr>
                                        <p:cTn id="26" dur="1000">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1" presetClass="entr" presetSubtype="0" fill="hold" grpId="0" nodeType="clickEffect">
                                  <p:stCondLst>
                                    <p:cond delay="0"/>
                                  </p:stCondLst>
                                  <p:childTnLst>
                                    <p:set>
                                      <p:cBhvr>
                                        <p:cTn id="30" dur="1000">
                                          <p:stCondLst>
                                            <p:cond delay="0"/>
                                          </p:stCondLst>
                                        </p:cTn>
                                        <p:tgtEl>
                                          <p:spTgt spid="512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2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120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6" grpId="0" animBg="1"/>
      <p:bldP spid="51217" grpId="0" animBg="1"/>
      <p:bldP spid="51218" grpId="0" animBg="1"/>
      <p:bldP spid="512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8229600" cy="2697163"/>
          </a:xfrm>
        </p:spPr>
        <p:txBody>
          <a:bodyPr>
            <a:normAutofit fontScale="85000" lnSpcReduction="10000"/>
          </a:bodyPr>
          <a:lstStyle/>
          <a:p>
            <a:r>
              <a:rPr lang="en-US" dirty="0" smtClean="0"/>
              <a:t>The temporary register is not accessible by the user.</a:t>
            </a:r>
          </a:p>
          <a:p>
            <a:r>
              <a:rPr lang="en-US" dirty="0" smtClean="0"/>
              <a:t>So, it cannot read by the user.</a:t>
            </a:r>
          </a:p>
          <a:p>
            <a:r>
              <a:rPr lang="en-US" dirty="0" smtClean="0"/>
              <a:t>The ALU always operate with one or two operand.</a:t>
            </a:r>
          </a:p>
          <a:p>
            <a:r>
              <a:rPr lang="en-US" dirty="0" smtClean="0"/>
              <a:t>Operands are available in general purpose register or memory.</a:t>
            </a:r>
          </a:p>
          <a:p>
            <a:r>
              <a:rPr lang="en-US" dirty="0" smtClean="0"/>
              <a:t>Final results will stored in the accumulator.   </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a:t>
            </a:fld>
            <a:endParaRPr lang="en-US"/>
          </a:p>
        </p:txBody>
      </p:sp>
      <p:sp>
        <p:nvSpPr>
          <p:cNvPr id="5" name="Title 1"/>
          <p:cNvSpPr>
            <a:spLocks noGrp="1"/>
          </p:cNvSpPr>
          <p:nvPr>
            <p:ph type="title"/>
          </p:nvPr>
        </p:nvSpPr>
        <p:spPr>
          <a:xfrm>
            <a:off x="457200" y="-228600"/>
            <a:ext cx="8229600" cy="1143000"/>
          </a:xfrm>
        </p:spPr>
        <p:txBody>
          <a:bodyPr/>
          <a:lstStyle/>
          <a:p>
            <a:r>
              <a:rPr lang="en-US" dirty="0" smtClean="0"/>
              <a:t>TEMPORARY REGISTER</a:t>
            </a:r>
            <a:endParaRPr lang="en-US" dirty="0"/>
          </a:p>
        </p:txBody>
      </p:sp>
    </p:spTree>
    <p:extLst>
      <p:ext uri="{BB962C8B-B14F-4D97-AF65-F5344CB8AC3E}">
        <p14:creationId xmlns:p14="http://schemas.microsoft.com/office/powerpoint/2010/main" val="16651931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0" y="76200"/>
            <a:ext cx="7772400" cy="1143000"/>
          </a:xfrm>
        </p:spPr>
        <p:txBody>
          <a:bodyPr/>
          <a:lstStyle/>
          <a:p>
            <a:pPr eaLnBrk="1" hangingPunct="1"/>
            <a:r>
              <a:rPr lang="en-GB" altLang="en-US" smtClean="0"/>
              <a:t>Example</a:t>
            </a:r>
            <a:endParaRPr lang="en-US" altLang="en-US" smtClean="0"/>
          </a:p>
        </p:txBody>
      </p:sp>
      <p:sp>
        <p:nvSpPr>
          <p:cNvPr id="5222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52228" name="Text Box 5"/>
          <p:cNvSpPr txBox="1">
            <a:spLocks noChangeArrowheads="1"/>
          </p:cNvSpPr>
          <p:nvPr/>
        </p:nvSpPr>
        <p:spPr bwMode="auto">
          <a:xfrm>
            <a:off x="2667000" y="10922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RET</a:t>
            </a:r>
            <a:endParaRPr lang="en-US" altLang="en-US" sz="2000">
              <a:solidFill>
                <a:srgbClr val="FF3399"/>
              </a:solidFill>
            </a:endParaRPr>
          </a:p>
        </p:txBody>
      </p:sp>
      <p:sp>
        <p:nvSpPr>
          <p:cNvPr id="51205" name="AutoShape 27"/>
          <p:cNvSpPr>
            <a:spLocks noChangeArrowheads="1"/>
          </p:cNvSpPr>
          <p:nvPr/>
        </p:nvSpPr>
        <p:spPr bwMode="auto">
          <a:xfrm>
            <a:off x="3543300" y="2667000"/>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5223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1" name="Text Box 34"/>
          <p:cNvSpPr txBox="1">
            <a:spLocks noChangeArrowheads="1"/>
          </p:cNvSpPr>
          <p:nvPr/>
        </p:nvSpPr>
        <p:spPr bwMode="auto">
          <a:xfrm>
            <a:off x="2667000" y="6248400"/>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grpSp>
        <p:nvGrpSpPr>
          <p:cNvPr id="2" name="Group 53"/>
          <p:cNvGrpSpPr>
            <a:grpSpLocks/>
          </p:cNvGrpSpPr>
          <p:nvPr/>
        </p:nvGrpSpPr>
        <p:grpSpPr bwMode="auto">
          <a:xfrm>
            <a:off x="5486400" y="2263775"/>
            <a:ext cx="2971800" cy="4073525"/>
            <a:chOff x="5486400" y="2263775"/>
            <a:chExt cx="2971800" cy="4073525"/>
          </a:xfrm>
        </p:grpSpPr>
        <p:grpSp>
          <p:nvGrpSpPr>
            <p:cNvPr id="52248" name="Group 39"/>
            <p:cNvGrpSpPr>
              <a:grpSpLocks/>
            </p:cNvGrpSpPr>
            <p:nvPr/>
          </p:nvGrpSpPr>
          <p:grpSpPr bwMode="auto">
            <a:xfrm>
              <a:off x="5486400" y="2263775"/>
              <a:ext cx="2971800" cy="1776413"/>
              <a:chOff x="5486400" y="2263775"/>
              <a:chExt cx="2971800" cy="1776413"/>
            </a:xfrm>
          </p:grpSpPr>
          <p:sp>
            <p:nvSpPr>
              <p:cNvPr id="52258" name="Text Box 20"/>
              <p:cNvSpPr txBox="1">
                <a:spLocks noChangeArrowheads="1"/>
              </p:cNvSpPr>
              <p:nvPr/>
            </p:nvSpPr>
            <p:spPr bwMode="auto">
              <a:xfrm>
                <a:off x="5486400" y="22637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52259" name="Text Box 7"/>
              <p:cNvSpPr txBox="1">
                <a:spLocks noChangeArrowheads="1"/>
              </p:cNvSpPr>
              <p:nvPr/>
            </p:nvSpPr>
            <p:spPr bwMode="auto">
              <a:xfrm>
                <a:off x="6400800" y="296545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9000 </a:t>
                </a:r>
                <a:r>
                  <a:rPr lang="en-US" altLang="en-US" sz="2000" baseline="-25000">
                    <a:solidFill>
                      <a:schemeClr val="accent2"/>
                    </a:solidFill>
                  </a:rPr>
                  <a:t>h</a:t>
                </a:r>
              </a:p>
            </p:txBody>
          </p:sp>
          <p:sp>
            <p:nvSpPr>
              <p:cNvPr id="52260" name="Text Box 9"/>
              <p:cNvSpPr txBox="1">
                <a:spLocks noChangeArrowheads="1"/>
              </p:cNvSpPr>
              <p:nvPr/>
            </p:nvSpPr>
            <p:spPr bwMode="auto">
              <a:xfrm>
                <a:off x="5486400" y="2965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sp>
            <p:nvSpPr>
              <p:cNvPr id="52261" name="Text Box 7"/>
              <p:cNvSpPr txBox="1">
                <a:spLocks noChangeArrowheads="1"/>
              </p:cNvSpPr>
              <p:nvPr/>
            </p:nvSpPr>
            <p:spPr bwMode="auto">
              <a:xfrm>
                <a:off x="6400800" y="3624263"/>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1003 </a:t>
                </a:r>
                <a:r>
                  <a:rPr lang="en-US" altLang="en-US" sz="2000" baseline="-25000">
                    <a:solidFill>
                      <a:schemeClr val="accent2"/>
                    </a:solidFill>
                  </a:rPr>
                  <a:t>h</a:t>
                </a:r>
              </a:p>
            </p:txBody>
          </p:sp>
          <p:sp>
            <p:nvSpPr>
              <p:cNvPr id="52262" name="Text Box 9"/>
              <p:cNvSpPr txBox="1">
                <a:spLocks noChangeArrowheads="1"/>
              </p:cNvSpPr>
              <p:nvPr/>
            </p:nvSpPr>
            <p:spPr bwMode="auto">
              <a:xfrm>
                <a:off x="5486400" y="362426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grpSp>
        <p:sp>
          <p:nvSpPr>
            <p:cNvPr id="52249" name="Text Box 10"/>
            <p:cNvSpPr txBox="1">
              <a:spLocks noChangeArrowheads="1"/>
            </p:cNvSpPr>
            <p:nvPr/>
          </p:nvSpPr>
          <p:spPr bwMode="auto">
            <a:xfrm>
              <a:off x="5524500" y="4683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1000</a:t>
              </a:r>
            </a:p>
          </p:txBody>
        </p:sp>
        <p:sp>
          <p:nvSpPr>
            <p:cNvPr id="52250" name="Text Box 8"/>
            <p:cNvSpPr txBox="1">
              <a:spLocks noChangeArrowheads="1"/>
            </p:cNvSpPr>
            <p:nvPr/>
          </p:nvSpPr>
          <p:spPr bwMode="auto">
            <a:xfrm>
              <a:off x="6362700" y="46767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2251" name="Text Box 10"/>
            <p:cNvSpPr txBox="1">
              <a:spLocks noChangeArrowheads="1"/>
            </p:cNvSpPr>
            <p:nvPr/>
          </p:nvSpPr>
          <p:spPr bwMode="auto">
            <a:xfrm>
              <a:off x="5524500" y="50831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1001</a:t>
              </a:r>
            </a:p>
          </p:txBody>
        </p:sp>
        <p:sp>
          <p:nvSpPr>
            <p:cNvPr id="52252" name="Text Box 10"/>
            <p:cNvSpPr txBox="1">
              <a:spLocks noChangeArrowheads="1"/>
            </p:cNvSpPr>
            <p:nvPr/>
          </p:nvSpPr>
          <p:spPr bwMode="auto">
            <a:xfrm>
              <a:off x="5486400" y="54991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1002</a:t>
              </a:r>
            </a:p>
          </p:txBody>
        </p:sp>
        <p:sp>
          <p:nvSpPr>
            <p:cNvPr id="52253" name="Text Box 10"/>
            <p:cNvSpPr txBox="1">
              <a:spLocks noChangeArrowheads="1"/>
            </p:cNvSpPr>
            <p:nvPr/>
          </p:nvSpPr>
          <p:spPr bwMode="auto">
            <a:xfrm>
              <a:off x="5486400" y="59404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1003</a:t>
              </a:r>
            </a:p>
          </p:txBody>
        </p:sp>
        <p:sp>
          <p:nvSpPr>
            <p:cNvPr id="52254" name="Text Box 8"/>
            <p:cNvSpPr txBox="1">
              <a:spLocks noChangeArrowheads="1"/>
            </p:cNvSpPr>
            <p:nvPr/>
          </p:nvSpPr>
          <p:spPr bwMode="auto">
            <a:xfrm>
              <a:off x="6362700" y="58959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9Ch</a:t>
              </a:r>
            </a:p>
          </p:txBody>
        </p:sp>
        <p:sp>
          <p:nvSpPr>
            <p:cNvPr id="52255" name="Text Box 10"/>
            <p:cNvSpPr txBox="1">
              <a:spLocks noChangeArrowheads="1"/>
            </p:cNvSpPr>
            <p:nvPr/>
          </p:nvSpPr>
          <p:spPr bwMode="auto">
            <a:xfrm>
              <a:off x="6057900" y="4254500"/>
              <a:ext cx="148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STACK</a:t>
              </a:r>
            </a:p>
          </p:txBody>
        </p:sp>
        <p:sp>
          <p:nvSpPr>
            <p:cNvPr id="52256" name="Text Box 8"/>
            <p:cNvSpPr txBox="1">
              <a:spLocks noChangeArrowheads="1"/>
            </p:cNvSpPr>
            <p:nvPr/>
          </p:nvSpPr>
          <p:spPr bwMode="auto">
            <a:xfrm>
              <a:off x="6362700" y="54991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2257" name="Text Box 8"/>
            <p:cNvSpPr txBox="1">
              <a:spLocks noChangeArrowheads="1"/>
            </p:cNvSpPr>
            <p:nvPr/>
          </p:nvSpPr>
          <p:spPr bwMode="auto">
            <a:xfrm>
              <a:off x="6362700" y="508317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     </a:t>
              </a:r>
            </a:p>
          </p:txBody>
        </p:sp>
      </p:grpSp>
      <p:grpSp>
        <p:nvGrpSpPr>
          <p:cNvPr id="4" name="Group 54"/>
          <p:cNvGrpSpPr>
            <a:grpSpLocks/>
          </p:cNvGrpSpPr>
          <p:nvPr/>
        </p:nvGrpSpPr>
        <p:grpSpPr bwMode="auto">
          <a:xfrm>
            <a:off x="187325" y="2203450"/>
            <a:ext cx="3165475" cy="3851275"/>
            <a:chOff x="187569" y="2203450"/>
            <a:chExt cx="3165231" cy="3851275"/>
          </a:xfrm>
        </p:grpSpPr>
        <p:sp>
          <p:nvSpPr>
            <p:cNvPr id="52234" name="Text Box 6"/>
            <p:cNvSpPr txBox="1">
              <a:spLocks noChangeArrowheads="1"/>
            </p:cNvSpPr>
            <p:nvPr/>
          </p:nvSpPr>
          <p:spPr bwMode="auto">
            <a:xfrm>
              <a:off x="381000" y="220345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52235" name="Text Box 7"/>
            <p:cNvSpPr txBox="1">
              <a:spLocks noChangeArrowheads="1"/>
            </p:cNvSpPr>
            <p:nvPr/>
          </p:nvSpPr>
          <p:spPr bwMode="auto">
            <a:xfrm>
              <a:off x="1295400" y="2965450"/>
              <a:ext cx="12192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8000</a:t>
              </a:r>
              <a:r>
                <a:rPr lang="en-US" altLang="en-US" sz="2000" baseline="-25000">
                  <a:solidFill>
                    <a:schemeClr val="accent2"/>
                  </a:solidFill>
                </a:rPr>
                <a:t>h</a:t>
              </a:r>
            </a:p>
          </p:txBody>
        </p:sp>
        <p:sp>
          <p:nvSpPr>
            <p:cNvPr id="52236" name="Text Box 9"/>
            <p:cNvSpPr txBox="1">
              <a:spLocks noChangeArrowheads="1"/>
            </p:cNvSpPr>
            <p:nvPr/>
          </p:nvSpPr>
          <p:spPr bwMode="auto">
            <a:xfrm>
              <a:off x="381000" y="2965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PC</a:t>
              </a:r>
            </a:p>
          </p:txBody>
        </p:sp>
        <p:sp>
          <p:nvSpPr>
            <p:cNvPr id="52237" name="Text Box 10"/>
            <p:cNvSpPr txBox="1">
              <a:spLocks noChangeArrowheads="1"/>
            </p:cNvSpPr>
            <p:nvPr/>
          </p:nvSpPr>
          <p:spPr bwMode="auto">
            <a:xfrm>
              <a:off x="533400" y="44005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1000</a:t>
              </a:r>
            </a:p>
          </p:txBody>
        </p:sp>
        <p:sp>
          <p:nvSpPr>
            <p:cNvPr id="52238" name="Text Box 8"/>
            <p:cNvSpPr txBox="1">
              <a:spLocks noChangeArrowheads="1"/>
            </p:cNvSpPr>
            <p:nvPr/>
          </p:nvSpPr>
          <p:spPr bwMode="auto">
            <a:xfrm>
              <a:off x="1371600" y="43942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endParaRPr lang="en-US" altLang="en-US" baseline="-25000">
                <a:solidFill>
                  <a:schemeClr val="accent2"/>
                </a:solidFill>
              </a:endParaRPr>
            </a:p>
          </p:txBody>
        </p:sp>
        <p:sp>
          <p:nvSpPr>
            <p:cNvPr id="52239" name="Text Box 10"/>
            <p:cNvSpPr txBox="1">
              <a:spLocks noChangeArrowheads="1"/>
            </p:cNvSpPr>
            <p:nvPr/>
          </p:nvSpPr>
          <p:spPr bwMode="auto">
            <a:xfrm>
              <a:off x="533400" y="4800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1001</a:t>
              </a:r>
            </a:p>
          </p:txBody>
        </p:sp>
        <p:sp>
          <p:nvSpPr>
            <p:cNvPr id="52240" name="Text Box 10"/>
            <p:cNvSpPr txBox="1">
              <a:spLocks noChangeArrowheads="1"/>
            </p:cNvSpPr>
            <p:nvPr/>
          </p:nvSpPr>
          <p:spPr bwMode="auto">
            <a:xfrm>
              <a:off x="495300" y="52165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1002</a:t>
              </a:r>
            </a:p>
          </p:txBody>
        </p:sp>
        <p:sp>
          <p:nvSpPr>
            <p:cNvPr id="52241" name="Text Box 10"/>
            <p:cNvSpPr txBox="1">
              <a:spLocks noChangeArrowheads="1"/>
            </p:cNvSpPr>
            <p:nvPr/>
          </p:nvSpPr>
          <p:spPr bwMode="auto">
            <a:xfrm>
              <a:off x="495300" y="56578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1003</a:t>
              </a:r>
            </a:p>
          </p:txBody>
        </p:sp>
        <p:sp>
          <p:nvSpPr>
            <p:cNvPr id="52242" name="Text Box 8"/>
            <p:cNvSpPr txBox="1">
              <a:spLocks noChangeArrowheads="1"/>
            </p:cNvSpPr>
            <p:nvPr/>
          </p:nvSpPr>
          <p:spPr bwMode="auto">
            <a:xfrm>
              <a:off x="1371600" y="56134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9Ch</a:t>
              </a:r>
            </a:p>
          </p:txBody>
        </p:sp>
        <p:sp>
          <p:nvSpPr>
            <p:cNvPr id="52243" name="Text Box 10"/>
            <p:cNvSpPr txBox="1">
              <a:spLocks noChangeArrowheads="1"/>
            </p:cNvSpPr>
            <p:nvPr/>
          </p:nvSpPr>
          <p:spPr bwMode="auto">
            <a:xfrm>
              <a:off x="1066800" y="3971925"/>
              <a:ext cx="1485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STACK</a:t>
              </a:r>
            </a:p>
          </p:txBody>
        </p:sp>
        <p:sp>
          <p:nvSpPr>
            <p:cNvPr id="52244" name="Text Box 8"/>
            <p:cNvSpPr txBox="1">
              <a:spLocks noChangeArrowheads="1"/>
            </p:cNvSpPr>
            <p:nvPr/>
          </p:nvSpPr>
          <p:spPr bwMode="auto">
            <a:xfrm>
              <a:off x="1371600" y="5216525"/>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90h</a:t>
              </a:r>
            </a:p>
          </p:txBody>
        </p:sp>
        <p:sp>
          <p:nvSpPr>
            <p:cNvPr id="52245" name="Text Box 8"/>
            <p:cNvSpPr txBox="1">
              <a:spLocks noChangeArrowheads="1"/>
            </p:cNvSpPr>
            <p:nvPr/>
          </p:nvSpPr>
          <p:spPr bwMode="auto">
            <a:xfrm>
              <a:off x="1371600" y="4800600"/>
              <a:ext cx="1181100" cy="34607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baseline="-25000">
                  <a:solidFill>
                    <a:schemeClr val="accent2"/>
                  </a:solidFill>
                </a:rPr>
                <a:t>00</a:t>
              </a:r>
            </a:p>
          </p:txBody>
        </p:sp>
        <p:sp>
          <p:nvSpPr>
            <p:cNvPr id="52246" name="Text Box 7"/>
            <p:cNvSpPr txBox="1">
              <a:spLocks noChangeArrowheads="1"/>
            </p:cNvSpPr>
            <p:nvPr/>
          </p:nvSpPr>
          <p:spPr bwMode="auto">
            <a:xfrm>
              <a:off x="1295400" y="3505200"/>
              <a:ext cx="12192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1001 </a:t>
              </a:r>
              <a:r>
                <a:rPr lang="en-US" altLang="en-US" sz="2000" baseline="-25000">
                  <a:solidFill>
                    <a:schemeClr val="accent2"/>
                  </a:solidFill>
                </a:rPr>
                <a:t>h</a:t>
              </a:r>
            </a:p>
          </p:txBody>
        </p:sp>
        <p:sp>
          <p:nvSpPr>
            <p:cNvPr id="52247" name="Text Box 9"/>
            <p:cNvSpPr txBox="1">
              <a:spLocks noChangeArrowheads="1"/>
            </p:cNvSpPr>
            <p:nvPr/>
          </p:nvSpPr>
          <p:spPr bwMode="auto">
            <a:xfrm>
              <a:off x="187569" y="3505200"/>
              <a:ext cx="103163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SP</a:t>
              </a:r>
            </a:p>
          </p:txBody>
        </p:sp>
      </p:grpSp>
    </p:spTree>
    <p:extLst>
      <p:ext uri="{BB962C8B-B14F-4D97-AF65-F5344CB8AC3E}">
        <p14:creationId xmlns:p14="http://schemas.microsoft.com/office/powerpoint/2010/main" val="16867937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Title 1"/>
          <p:cNvSpPr txBox="1">
            <a:spLocks/>
          </p:cNvSpPr>
          <p:nvPr/>
        </p:nvSpPr>
        <p:spPr>
          <a:xfrm>
            <a:off x="457200" y="2209800"/>
            <a:ext cx="8229600" cy="1905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6</a:t>
            </a:r>
            <a:r>
              <a:rPr lang="en-US" dirty="0" smtClean="0"/>
              <a:t>.Flags/ status register</a:t>
            </a:r>
            <a:endParaRPr lang="en-US" dirty="0"/>
          </a:p>
        </p:txBody>
      </p:sp>
    </p:spTree>
    <p:extLst>
      <p:ext uri="{BB962C8B-B14F-4D97-AF65-F5344CB8AC3E}">
        <p14:creationId xmlns:p14="http://schemas.microsoft.com/office/powerpoint/2010/main" val="1782799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2.Flags/ status register</a:t>
            </a:r>
            <a:endParaRPr lang="en-US" dirty="0"/>
          </a:p>
        </p:txBody>
      </p:sp>
      <p:sp>
        <p:nvSpPr>
          <p:cNvPr id="3" name="Content Placeholder 2"/>
          <p:cNvSpPr>
            <a:spLocks noGrp="1"/>
          </p:cNvSpPr>
          <p:nvPr>
            <p:ph idx="1"/>
          </p:nvPr>
        </p:nvSpPr>
        <p:spPr>
          <a:xfrm>
            <a:off x="457200" y="1066800"/>
            <a:ext cx="8229600" cy="4525963"/>
          </a:xfrm>
        </p:spPr>
        <p:txBody>
          <a:bodyPr/>
          <a:lstStyle/>
          <a:p>
            <a:r>
              <a:rPr lang="en-US" dirty="0" smtClean="0"/>
              <a:t>ALU includes five flips, which are set or reset after an ALU operation according to content of accumulator and other general purpose register.</a:t>
            </a:r>
          </a:p>
          <a:p>
            <a:r>
              <a:rPr lang="en-US" dirty="0" smtClean="0"/>
              <a:t>Status of each flip flops known as flag</a:t>
            </a:r>
          </a:p>
          <a:p>
            <a:r>
              <a:rPr lang="en-US" dirty="0" smtClean="0"/>
              <a:t>Five flags</a:t>
            </a:r>
          </a:p>
          <a:p>
            <a:pPr lvl="1"/>
            <a:r>
              <a:rPr lang="en-US" dirty="0" smtClean="0"/>
              <a:t>Carry flag (CY), Parity flag (PY), Auxiliary Carry flag (AC), Zero flag (Z) and Sign flag (S)</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112</a:t>
            </a:fld>
            <a:endParaRPr lang="en-US"/>
          </a:p>
        </p:txBody>
      </p:sp>
    </p:spTree>
    <p:extLst>
      <p:ext uri="{BB962C8B-B14F-4D97-AF65-F5344CB8AC3E}">
        <p14:creationId xmlns:p14="http://schemas.microsoft.com/office/powerpoint/2010/main" val="12929956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62415" y="304800"/>
            <a:ext cx="8752985" cy="28956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05C43322-B4EA-4902-8FEA-165A9F7C78E6}" type="slidenum">
              <a:rPr lang="en-US" smtClean="0"/>
              <a:pPr/>
              <a:t>113</a:t>
            </a:fld>
            <a:endParaRPr lang="en-US"/>
          </a:p>
        </p:txBody>
      </p:sp>
    </p:spTree>
    <p:extLst>
      <p:ext uri="{BB962C8B-B14F-4D97-AF65-F5344CB8AC3E}">
        <p14:creationId xmlns:p14="http://schemas.microsoft.com/office/powerpoint/2010/main" val="208268743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t>Carry flag</a:t>
            </a:r>
            <a:endParaRPr lang="en-US" dirty="0"/>
          </a:p>
        </p:txBody>
      </p:sp>
      <p:sp>
        <p:nvSpPr>
          <p:cNvPr id="3" name="Content Placeholder 2"/>
          <p:cNvSpPr>
            <a:spLocks noGrp="1"/>
          </p:cNvSpPr>
          <p:nvPr>
            <p:ph idx="1"/>
          </p:nvPr>
        </p:nvSpPr>
        <p:spPr>
          <a:xfrm>
            <a:off x="457200" y="762000"/>
            <a:ext cx="8229600" cy="4525963"/>
          </a:xfrm>
        </p:spPr>
        <p:txBody>
          <a:bodyPr/>
          <a:lstStyle/>
          <a:p>
            <a:r>
              <a:rPr lang="en-US" dirty="0" smtClean="0"/>
              <a:t>Arithmetic operation generates carry in case of addition or a borrow in case of subtraction.</a:t>
            </a:r>
          </a:p>
          <a:p>
            <a:endParaRPr lang="en-US" dirty="0" smtClean="0"/>
          </a:p>
          <a:p>
            <a:r>
              <a:rPr lang="en-US" dirty="0" smtClean="0"/>
              <a:t>After execution, carry flag is set to 1.</a:t>
            </a:r>
          </a:p>
          <a:p>
            <a:endParaRPr lang="en-US" dirty="0" smtClean="0"/>
          </a:p>
          <a:p>
            <a:r>
              <a:rPr lang="en-US" dirty="0" smtClean="0"/>
              <a:t> position of the carry flag is D</a:t>
            </a:r>
            <a:r>
              <a:rPr lang="en-US" baseline="-25000" dirty="0" smtClean="0"/>
              <a:t>0</a:t>
            </a:r>
            <a:endParaRPr lang="en-US" baseline="-25000"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114</a:t>
            </a:fld>
            <a:endParaRPr lang="en-US"/>
          </a:p>
        </p:txBody>
      </p:sp>
    </p:spTree>
    <p:extLst>
      <p:ext uri="{BB962C8B-B14F-4D97-AF65-F5344CB8AC3E}">
        <p14:creationId xmlns:p14="http://schemas.microsoft.com/office/powerpoint/2010/main" val="14653189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Parity flag</a:t>
            </a:r>
            <a:endParaRPr lang="en-US" dirty="0"/>
          </a:p>
        </p:txBody>
      </p:sp>
      <p:sp>
        <p:nvSpPr>
          <p:cNvPr id="3" name="Content Placeholder 2"/>
          <p:cNvSpPr>
            <a:spLocks noGrp="1"/>
          </p:cNvSpPr>
          <p:nvPr>
            <p:ph idx="1"/>
          </p:nvPr>
        </p:nvSpPr>
        <p:spPr>
          <a:xfrm>
            <a:off x="457200" y="685800"/>
            <a:ext cx="8229600" cy="4525963"/>
          </a:xfrm>
        </p:spPr>
        <p:txBody>
          <a:bodyPr/>
          <a:lstStyle/>
          <a:p>
            <a:r>
              <a:rPr lang="en-US" dirty="0" smtClean="0"/>
              <a:t>After arithmetic or logical operation,</a:t>
            </a:r>
          </a:p>
          <a:p>
            <a:pPr lvl="1"/>
            <a:r>
              <a:rPr lang="en-US" dirty="0" smtClean="0"/>
              <a:t>If number of 1s in the results is even then it is even parity, then parity flag set to 1.</a:t>
            </a:r>
          </a:p>
          <a:p>
            <a:pPr lvl="1"/>
            <a:r>
              <a:rPr lang="en-US" dirty="0" smtClean="0"/>
              <a:t>If number of 1s in the results is odd then it is odd parity, then parity flag set to 0.</a:t>
            </a:r>
          </a:p>
          <a:p>
            <a:pPr lvl="1"/>
            <a:endParaRPr lang="en-US" dirty="0" smtClean="0"/>
          </a:p>
          <a:p>
            <a:r>
              <a:rPr lang="en-US" dirty="0" smtClean="0"/>
              <a:t>Position of the parity flag is D</a:t>
            </a:r>
            <a:r>
              <a:rPr lang="en-US" baseline="-25000" dirty="0" smtClean="0"/>
              <a:t>2</a:t>
            </a:r>
            <a:endParaRPr lang="en-US" baseline="-25000"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115</a:t>
            </a:fld>
            <a:endParaRPr lang="en-US"/>
          </a:p>
        </p:txBody>
      </p:sp>
    </p:spTree>
    <p:extLst>
      <p:ext uri="{BB962C8B-B14F-4D97-AF65-F5344CB8AC3E}">
        <p14:creationId xmlns:p14="http://schemas.microsoft.com/office/powerpoint/2010/main" val="25970547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Auxiliary carry flag</a:t>
            </a:r>
            <a:endParaRPr lang="en-US" dirty="0"/>
          </a:p>
        </p:txBody>
      </p:sp>
      <p:sp>
        <p:nvSpPr>
          <p:cNvPr id="3" name="Content Placeholder 2"/>
          <p:cNvSpPr>
            <a:spLocks noGrp="1"/>
          </p:cNvSpPr>
          <p:nvPr>
            <p:ph idx="1"/>
          </p:nvPr>
        </p:nvSpPr>
        <p:spPr>
          <a:xfrm>
            <a:off x="457200" y="762000"/>
            <a:ext cx="8229600" cy="4525963"/>
          </a:xfrm>
        </p:spPr>
        <p:txBody>
          <a:bodyPr/>
          <a:lstStyle/>
          <a:p>
            <a:r>
              <a:rPr lang="en-US" dirty="0" smtClean="0"/>
              <a:t>In arithmetic operation, if carry generated by bit D</a:t>
            </a:r>
            <a:r>
              <a:rPr lang="en-US" baseline="-25000" dirty="0" smtClean="0"/>
              <a:t>3</a:t>
            </a:r>
            <a:r>
              <a:rPr lang="en-US" dirty="0" smtClean="0"/>
              <a:t> and passed on D</a:t>
            </a:r>
            <a:r>
              <a:rPr lang="en-US" baseline="-25000" dirty="0" smtClean="0"/>
              <a:t>4</a:t>
            </a:r>
            <a:r>
              <a:rPr lang="en-US" dirty="0" smtClean="0"/>
              <a:t>, then auxiliary carry flag is set.</a:t>
            </a:r>
          </a:p>
          <a:p>
            <a:endParaRPr lang="en-US" dirty="0" smtClean="0"/>
          </a:p>
          <a:p>
            <a:r>
              <a:rPr lang="en-US" dirty="0" smtClean="0"/>
              <a:t>This flag is used to internal binary coded decimal operations (BCD).</a:t>
            </a:r>
          </a:p>
          <a:p>
            <a:endParaRPr lang="en-US" dirty="0" smtClean="0"/>
          </a:p>
          <a:p>
            <a:r>
              <a:rPr lang="en-US" dirty="0" smtClean="0"/>
              <a:t>The position of this flag is D</a:t>
            </a:r>
            <a:r>
              <a:rPr lang="en-US" baseline="-25000" dirty="0" smtClean="0"/>
              <a:t>4</a:t>
            </a:r>
            <a:endParaRPr lang="en-US" baseline="-25000" dirty="0"/>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116</a:t>
            </a:fld>
            <a:endParaRPr lang="en-US"/>
          </a:p>
        </p:txBody>
      </p:sp>
    </p:spTree>
    <p:extLst>
      <p:ext uri="{BB962C8B-B14F-4D97-AF65-F5344CB8AC3E}">
        <p14:creationId xmlns:p14="http://schemas.microsoft.com/office/powerpoint/2010/main" val="11338315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Zero flag</a:t>
            </a:r>
            <a:endParaRPr lang="en-US" dirty="0"/>
          </a:p>
        </p:txBody>
      </p:sp>
      <p:sp>
        <p:nvSpPr>
          <p:cNvPr id="3" name="Content Placeholder 2"/>
          <p:cNvSpPr>
            <a:spLocks noGrp="1"/>
          </p:cNvSpPr>
          <p:nvPr>
            <p:ph idx="1"/>
          </p:nvPr>
        </p:nvSpPr>
        <p:spPr>
          <a:xfrm>
            <a:off x="457200" y="533400"/>
            <a:ext cx="8229600" cy="4525963"/>
          </a:xfrm>
        </p:spPr>
        <p:txBody>
          <a:bodyPr/>
          <a:lstStyle/>
          <a:p>
            <a:r>
              <a:rPr lang="en-US" dirty="0" smtClean="0"/>
              <a:t>When 8 bit ALU operation results is zero, then zero flag is set.</a:t>
            </a:r>
          </a:p>
          <a:p>
            <a:endParaRPr lang="en-US" dirty="0" smtClean="0"/>
          </a:p>
          <a:p>
            <a:r>
              <a:rPr lang="en-US" dirty="0" smtClean="0"/>
              <a:t>This flag affected by accumulator and general purpose register</a:t>
            </a:r>
          </a:p>
          <a:p>
            <a:endParaRPr lang="en-US" dirty="0" smtClean="0"/>
          </a:p>
          <a:p>
            <a:r>
              <a:rPr lang="en-US" dirty="0" smtClean="0"/>
              <a:t>Position of the flag is D</a:t>
            </a:r>
            <a:r>
              <a:rPr lang="en-US" baseline="-25000" dirty="0" smtClean="0"/>
              <a:t>6</a:t>
            </a:r>
            <a:endParaRPr lang="en-US" baseline="-25000" dirty="0"/>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117</a:t>
            </a:fld>
            <a:endParaRPr lang="en-US"/>
          </a:p>
        </p:txBody>
      </p:sp>
    </p:spTree>
    <p:extLst>
      <p:ext uri="{BB962C8B-B14F-4D97-AF65-F5344CB8AC3E}">
        <p14:creationId xmlns:p14="http://schemas.microsoft.com/office/powerpoint/2010/main" val="31051265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Sign flag</a:t>
            </a:r>
            <a:endParaRPr lang="en-US" dirty="0"/>
          </a:p>
        </p:txBody>
      </p:sp>
      <p:sp>
        <p:nvSpPr>
          <p:cNvPr id="3" name="Content Placeholder 2"/>
          <p:cNvSpPr>
            <a:spLocks noGrp="1"/>
          </p:cNvSpPr>
          <p:nvPr>
            <p:ph idx="1"/>
          </p:nvPr>
        </p:nvSpPr>
        <p:spPr>
          <a:xfrm>
            <a:off x="457200" y="579437"/>
            <a:ext cx="8229600" cy="4525963"/>
          </a:xfrm>
        </p:spPr>
        <p:txBody>
          <a:bodyPr>
            <a:normAutofit fontScale="92500" lnSpcReduction="20000"/>
          </a:bodyPr>
          <a:lstStyle/>
          <a:p>
            <a:r>
              <a:rPr lang="en-US" dirty="0" smtClean="0"/>
              <a:t>Sign flag has importance only on signed arithmetic operation</a:t>
            </a:r>
          </a:p>
          <a:p>
            <a:r>
              <a:rPr lang="en-US" dirty="0" smtClean="0"/>
              <a:t>MSB of the 8 bit data is the sign bit.</a:t>
            </a:r>
          </a:p>
          <a:p>
            <a:pPr lvl="1"/>
            <a:r>
              <a:rPr lang="en-US" dirty="0" smtClean="0"/>
              <a:t>When a number is negative, it is 1</a:t>
            </a:r>
          </a:p>
          <a:p>
            <a:pPr lvl="1"/>
            <a:r>
              <a:rPr lang="en-US" dirty="0" smtClean="0"/>
              <a:t>When a number is positive, it is 0</a:t>
            </a:r>
          </a:p>
          <a:p>
            <a:r>
              <a:rPr lang="en-US" dirty="0" smtClean="0"/>
              <a:t>For signed operation, remaining 7 bits are used for represent the magnitude of a number</a:t>
            </a:r>
          </a:p>
          <a:p>
            <a:r>
              <a:rPr lang="en-US" dirty="0" smtClean="0"/>
              <a:t>After execution of signed arithmetic, MSB of the results also used represents the sign.</a:t>
            </a:r>
          </a:p>
          <a:p>
            <a:r>
              <a:rPr lang="en-US" dirty="0" smtClean="0"/>
              <a:t>Position of sign flag is D</a:t>
            </a:r>
            <a:r>
              <a:rPr lang="en-US" baseline="-25000" dirty="0" smtClean="0"/>
              <a:t>7</a:t>
            </a:r>
            <a:endParaRPr lang="en-US" baseline="-25000"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118</a:t>
            </a:fld>
            <a:endParaRPr lang="en-US"/>
          </a:p>
        </p:txBody>
      </p:sp>
    </p:spTree>
    <p:extLst>
      <p:ext uri="{BB962C8B-B14F-4D97-AF65-F5344CB8AC3E}">
        <p14:creationId xmlns:p14="http://schemas.microsoft.com/office/powerpoint/2010/main" val="405775482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7</a:t>
            </a:r>
            <a:r>
              <a:rPr lang="en-US" dirty="0" smtClean="0"/>
              <a:t>.Sequence of operations of ALU</a:t>
            </a:r>
            <a:endParaRPr lang="en-US" dirty="0"/>
          </a:p>
        </p:txBody>
      </p:sp>
      <p:sp>
        <p:nvSpPr>
          <p:cNvPr id="3" name="Content Placeholder 2"/>
          <p:cNvSpPr>
            <a:spLocks noGrp="1"/>
          </p:cNvSpPr>
          <p:nvPr>
            <p:ph idx="1"/>
          </p:nvPr>
        </p:nvSpPr>
        <p:spPr>
          <a:xfrm>
            <a:off x="457200" y="990600"/>
            <a:ext cx="8229600" cy="5029200"/>
          </a:xfrm>
        </p:spPr>
        <p:txBody>
          <a:bodyPr>
            <a:normAutofit lnSpcReduction="10000"/>
          </a:bodyPr>
          <a:lstStyle/>
          <a:p>
            <a:r>
              <a:rPr lang="en-US" dirty="0" smtClean="0"/>
              <a:t>One operand is in the A register</a:t>
            </a:r>
          </a:p>
          <a:p>
            <a:r>
              <a:rPr lang="en-US" dirty="0" smtClean="0"/>
              <a:t>The other operand may be in general purpose register or memory location, which will be transferred to the temporary register.</a:t>
            </a:r>
          </a:p>
          <a:p>
            <a:r>
              <a:rPr lang="en-US" dirty="0" smtClean="0"/>
              <a:t>Contents of the accumulator and temporary registers are considered as inputs of ALU.</a:t>
            </a:r>
          </a:p>
          <a:p>
            <a:r>
              <a:rPr lang="en-US" dirty="0" smtClean="0"/>
              <a:t>The results of ALU operation is transferred in the A register through internal data bus.</a:t>
            </a:r>
          </a:p>
          <a:p>
            <a:r>
              <a:rPr lang="en-US" dirty="0" smtClean="0"/>
              <a:t>The content of the FLAG registers change depending on the result.</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119</a:t>
            </a:fld>
            <a:endParaRPr lang="en-US"/>
          </a:p>
        </p:txBody>
      </p:sp>
    </p:spTree>
    <p:extLst>
      <p:ext uri="{BB962C8B-B14F-4D97-AF65-F5344CB8AC3E}">
        <p14:creationId xmlns:p14="http://schemas.microsoft.com/office/powerpoint/2010/main" val="3026204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General purpose registers</a:t>
            </a:r>
            <a:endParaRPr lang="en-US" dirty="0"/>
          </a:p>
        </p:txBody>
      </p:sp>
      <p:sp>
        <p:nvSpPr>
          <p:cNvPr id="3" name="Content Placeholder 2"/>
          <p:cNvSpPr>
            <a:spLocks noGrp="1"/>
          </p:cNvSpPr>
          <p:nvPr>
            <p:ph idx="1"/>
          </p:nvPr>
        </p:nvSpPr>
        <p:spPr>
          <a:xfrm>
            <a:off x="457200" y="838200"/>
            <a:ext cx="8229600" cy="5029200"/>
          </a:xfrm>
        </p:spPr>
        <p:txBody>
          <a:bodyPr>
            <a:normAutofit lnSpcReduction="10000"/>
          </a:bodyPr>
          <a:lstStyle/>
          <a:p>
            <a:r>
              <a:rPr lang="en-US" dirty="0" smtClean="0"/>
              <a:t>B, C, D, E, H and L</a:t>
            </a:r>
          </a:p>
          <a:p>
            <a:r>
              <a:rPr lang="en-US" dirty="0" smtClean="0"/>
              <a:t>Register used to store 8 bit operand</a:t>
            </a:r>
          </a:p>
          <a:p>
            <a:r>
              <a:rPr lang="en-US" dirty="0" smtClean="0"/>
              <a:t>To hold 16 bit data or 16 bit memory address, two 8 bit registers can be combined. It is known as register pair (BC, DE and HL).</a:t>
            </a:r>
          </a:p>
          <a:p>
            <a:r>
              <a:rPr lang="en-US" dirty="0" smtClean="0"/>
              <a:t> HL pair is used as the address of memory location</a:t>
            </a:r>
          </a:p>
          <a:p>
            <a:r>
              <a:rPr lang="en-US" dirty="0" smtClean="0"/>
              <a:t>BC and DE are used to store the 16 bit data.</a:t>
            </a:r>
          </a:p>
          <a:p>
            <a:r>
              <a:rPr lang="en-US" dirty="0" smtClean="0"/>
              <a:t>It can be accessed by programmer during execution</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12</a:t>
            </a:fld>
            <a:endParaRPr lang="en-US"/>
          </a:p>
        </p:txBody>
      </p:sp>
    </p:spTree>
    <p:extLst>
      <p:ext uri="{BB962C8B-B14F-4D97-AF65-F5344CB8AC3E}">
        <p14:creationId xmlns:p14="http://schemas.microsoft.com/office/powerpoint/2010/main" val="144271731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solidFill>
                  <a:srgbClr val="FF0000"/>
                </a:solidFill>
              </a:rPr>
              <a:t>   </a:t>
            </a:r>
            <a:r>
              <a:rPr lang="en-US" sz="6600" dirty="0" smtClean="0">
                <a:solidFill>
                  <a:srgbClr val="FF0000"/>
                </a:solidFill>
              </a:rPr>
              <a:t>8. INTERRUPT</a:t>
            </a:r>
            <a:endParaRPr lang="en-US" dirty="0">
              <a:solidFill>
                <a:srgbClr val="FF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148918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object 3"/>
          <p:cNvSpPr>
            <a:spLocks noChangeArrowheads="1"/>
          </p:cNvSpPr>
          <p:nvPr/>
        </p:nvSpPr>
        <p:spPr bwMode="auto">
          <a:xfrm>
            <a:off x="1027113" y="3387725"/>
            <a:ext cx="82550" cy="82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7"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BB15132D-FB36-4458-8971-98405B365681}"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121</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304800" y="1419225"/>
            <a:ext cx="8315325" cy="3670236"/>
          </a:xfrm>
          <a:prstGeom prst="rect">
            <a:avLst/>
          </a:prstGeom>
        </p:spPr>
        <p:txBody>
          <a:bodyPr wrap="square" lIns="0" tIns="0" rIns="0" bIns="0">
            <a:spAutoFit/>
          </a:bodyPr>
          <a:lstStyle>
            <a:lvl1pPr marL="295275" indent="-282575">
              <a:tabLst>
                <a:tab pos="295275" algn="l"/>
              </a:tabLst>
              <a:defRPr>
                <a:solidFill>
                  <a:schemeClr val="tx1"/>
                </a:solidFill>
                <a:latin typeface="Calibri" panose="020F0502020204030204" pitchFamily="34" charset="0"/>
              </a:defRPr>
            </a:lvl1pPr>
            <a:lvl2pPr marL="569913" indent="-282575">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1"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Interrupt:</a:t>
            </a:r>
            <a:endPar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endParaRPr>
          </a:p>
          <a:p>
            <a:pPr marL="295275" marR="0" lvl="0" indent="-282575"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tab pos="295275" algn="l"/>
              </a:tabLst>
              <a:defRPr/>
            </a:pPr>
            <a:endParaRPr kumimoji="0" lang="en-US" altLang="en-US" sz="2000" b="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569913" marR="0" lvl="1" indent="-282575" algn="l" defTabSz="914400" rtl="0" eaLnBrk="1" fontAlgn="base" latinLnBrk="0" hangingPunct="1">
              <a:lnSpc>
                <a:spcPts val="2163"/>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It means interrupting the normal execution of the microprocessor.</a:t>
            </a:r>
          </a:p>
          <a:p>
            <a:pPr marL="295275" marR="0" lvl="0" indent="-282575" algn="l" defTabSz="914400" rtl="0" eaLnBrk="1" fontAlgn="base" latinLnBrk="0" hangingPunct="1">
              <a:lnSpc>
                <a:spcPct val="100000"/>
              </a:lnSpc>
              <a:spcBef>
                <a:spcPts val="50"/>
              </a:spcBef>
              <a:spcAft>
                <a:spcPct val="0"/>
              </a:spcAft>
              <a:buClrTx/>
              <a:buSzTx/>
              <a:buFontTx/>
              <a:buNone/>
              <a:tabLst>
                <a:tab pos="295275" algn="l"/>
              </a:tabLst>
              <a:defRPr/>
            </a:pPr>
            <a:endParaRPr kumimoji="0" lang="en-US" altLang="en-US" sz="2000" b="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569913" marR="0" lvl="1" indent="-282575" algn="l" defTabSz="914400" rtl="0" eaLnBrk="1" fontAlgn="base" latinLnBrk="0" hangingPunct="1">
              <a:lnSpc>
                <a:spcPts val="1925"/>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When microprocessor receives interrupt signal, it  discontinues whatever it was executing.</a:t>
            </a:r>
          </a:p>
          <a:p>
            <a:pPr marL="569913" marR="0" lvl="1" indent="-282575" algn="l" defTabSz="914400" rtl="0" eaLnBrk="1" fontAlgn="base" latinLnBrk="0" hangingPunct="1">
              <a:lnSpc>
                <a:spcPct val="100000"/>
              </a:lnSpc>
              <a:spcBef>
                <a:spcPts val="38"/>
              </a:spcBef>
              <a:spcAft>
                <a:spcPct val="0"/>
              </a:spcAft>
              <a:buClr>
                <a:srgbClr val="3891A7"/>
              </a:buClr>
              <a:buSzTx/>
              <a:buFont typeface="Arial" panose="020B0604020202020204" pitchFamily="34" charset="0"/>
              <a:buChar char="•"/>
              <a:tabLst>
                <a:tab pos="295275" algn="l"/>
              </a:tabLst>
              <a:defRPr/>
            </a:pPr>
            <a:endParaRPr kumimoji="0" lang="en-US" altLang="en-US" sz="2000" b="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It starts executing new program indicated by the interrupt  signal.</a:t>
            </a:r>
          </a:p>
          <a:p>
            <a:pPr marL="569913" marR="0" lvl="1" indent="-282575" algn="l" defTabSz="914400" rtl="0" eaLnBrk="1" fontAlgn="base" latinLnBrk="0" hangingPunct="1">
              <a:lnSpc>
                <a:spcPct val="100000"/>
              </a:lnSpc>
              <a:spcBef>
                <a:spcPts val="50"/>
              </a:spcBef>
              <a:spcAft>
                <a:spcPct val="0"/>
              </a:spcAft>
              <a:buClr>
                <a:srgbClr val="3891A7"/>
              </a:buClr>
              <a:buSzTx/>
              <a:buFont typeface="Arial" panose="020B0604020202020204" pitchFamily="34" charset="0"/>
              <a:buChar char="•"/>
              <a:tabLst>
                <a:tab pos="295275" algn="l"/>
              </a:tabLst>
              <a:defRPr/>
            </a:pPr>
            <a:endParaRPr kumimoji="0" lang="en-US" altLang="en-US" sz="2000" b="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569913" marR="0" lvl="1" indent="-282575" algn="l" defTabSz="914400" rtl="0" eaLnBrk="1" fontAlgn="base" latinLnBrk="0" hangingPunct="1">
              <a:lnSpc>
                <a:spcPts val="2163"/>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Interrupt signals are generated by external peripheral devices.</a:t>
            </a:r>
          </a:p>
          <a:p>
            <a:pPr marL="295275" marR="0" lvl="0" indent="-282575" algn="l" defTabSz="914400" rtl="0" eaLnBrk="1" fontAlgn="base" latinLnBrk="0" hangingPunct="1">
              <a:lnSpc>
                <a:spcPct val="100000"/>
              </a:lnSpc>
              <a:spcBef>
                <a:spcPts val="50"/>
              </a:spcBef>
              <a:spcAft>
                <a:spcPct val="0"/>
              </a:spcAft>
              <a:buClrTx/>
              <a:buSzTx/>
              <a:buFontTx/>
              <a:buNone/>
              <a:tabLst>
                <a:tab pos="295275" algn="l"/>
              </a:tabLst>
              <a:defRPr/>
            </a:pPr>
            <a:endParaRPr kumimoji="0" lang="en-US" altLang="en-US" sz="2000" b="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569913" marR="0" lvl="1" indent="-282575" algn="l" defTabSz="914400" rtl="0" eaLnBrk="1" fontAlgn="base" latinLnBrk="0" hangingPunct="1">
              <a:lnSpc>
                <a:spcPts val="1925"/>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After execution of the new program, microprocessor goes  back to the previous program.</a:t>
            </a:r>
          </a:p>
        </p:txBody>
      </p:sp>
      <p:sp>
        <p:nvSpPr>
          <p:cNvPr id="2" name="Rectangle 1"/>
          <p:cNvSpPr/>
          <p:nvPr/>
        </p:nvSpPr>
        <p:spPr>
          <a:xfrm>
            <a:off x="76200" y="152400"/>
            <a:ext cx="8763000" cy="400110"/>
          </a:xfrm>
          <a:prstGeom prst="rect">
            <a:avLst/>
          </a:prstGeom>
        </p:spPr>
        <p:txBody>
          <a:bodyPr wrap="square">
            <a:spAutoFit/>
          </a:bodyPr>
          <a:lstStyle/>
          <a:p>
            <a:pPr algn="ctr"/>
            <a:r>
              <a:rPr lang="en-US" altLang="en-US" sz="2000" b="1" dirty="0" smtClean="0">
                <a:solidFill>
                  <a:prstClr val="black"/>
                </a:solidFill>
                <a:latin typeface="Time New Roman"/>
                <a:cs typeface="Arial" panose="020B0604020202020204" pitchFamily="34" charset="0"/>
              </a:rPr>
              <a:t>8. Interrupt</a:t>
            </a:r>
            <a:r>
              <a:rPr lang="en-US" altLang="en-US" sz="2000" b="1" dirty="0">
                <a:solidFill>
                  <a:prstClr val="black"/>
                </a:solidFill>
                <a:latin typeface="Time New Roman"/>
                <a:cs typeface="Arial" panose="020B0604020202020204" pitchFamily="34" charset="0"/>
              </a:rPr>
              <a:t>:</a:t>
            </a:r>
            <a:endParaRPr lang="en-US" sz="2000" dirty="0">
              <a:latin typeface="Time New Roman"/>
            </a:endParaRPr>
          </a:p>
        </p:txBody>
      </p:sp>
    </p:spTree>
    <p:extLst>
      <p:ext uri="{BB962C8B-B14F-4D97-AF65-F5344CB8AC3E}">
        <p14:creationId xmlns:p14="http://schemas.microsoft.com/office/powerpoint/2010/main" val="29616302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bject 3"/>
          <p:cNvSpPr>
            <a:spLocks noChangeArrowheads="1"/>
          </p:cNvSpPr>
          <p:nvPr/>
        </p:nvSpPr>
        <p:spPr bwMode="auto">
          <a:xfrm>
            <a:off x="1027113" y="3387725"/>
            <a:ext cx="82550" cy="82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126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1272" name="object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326D8B76-7378-4B86-9547-A735323BE29A}"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122</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457200" y="1485900"/>
            <a:ext cx="8534400" cy="3077766"/>
          </a:xfrm>
          <a:prstGeom prst="rect">
            <a:avLst/>
          </a:prstGeom>
        </p:spPr>
        <p:txBody>
          <a:bodyPr wrap="square" lIns="0" tIns="0" rIns="0" bIns="0">
            <a:spAutoFit/>
          </a:bodyPr>
          <a:lstStyle>
            <a:lvl1pPr marL="295275" indent="-282575">
              <a:tabLst>
                <a:tab pos="295275" algn="l"/>
              </a:tabLst>
              <a:defRPr>
                <a:solidFill>
                  <a:schemeClr val="tx1"/>
                </a:solidFill>
                <a:latin typeface="Calibri" panose="020F0502020204030204" pitchFamily="34" charset="0"/>
              </a:defRPr>
            </a:lvl1pPr>
            <a:lvl2pPr marL="742950" indent="-2857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Microprocessor completes execution of current  instruction of the program.</a:t>
            </a:r>
          </a:p>
          <a:p>
            <a:pPr marL="295275" marR="0" lvl="0" indent="-282575" algn="l" defTabSz="914400" rtl="0" eaLnBrk="1" fontAlgn="base" latinLnBrk="0" hangingPunct="1">
              <a:lnSpc>
                <a:spcPct val="100000"/>
              </a:lnSpc>
              <a:spcBef>
                <a:spcPts val="13"/>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PC contents are stored in stack.</a:t>
            </a:r>
          </a:p>
          <a:p>
            <a:pPr marL="295275" marR="0" lvl="0" indent="-282575" algn="l" defTabSz="914400" rtl="0" eaLnBrk="1" fontAlgn="base" latinLnBrk="0" hangingPunct="1">
              <a:lnSpc>
                <a:spcPct val="100000"/>
              </a:lnSpc>
              <a:spcBef>
                <a:spcPts val="13"/>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PC is loaded with address of the new program.</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After executing the new program, the  microprocessor returns back to the previous  program.</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It goes to the previous program by reading the  top value of stack.</a:t>
            </a:r>
          </a:p>
        </p:txBody>
      </p:sp>
      <p:sp>
        <p:nvSpPr>
          <p:cNvPr id="3" name="Rectangle 2"/>
          <p:cNvSpPr/>
          <p:nvPr/>
        </p:nvSpPr>
        <p:spPr>
          <a:xfrm>
            <a:off x="1014413" y="152401"/>
            <a:ext cx="7215187" cy="461665"/>
          </a:xfrm>
          <a:prstGeom prst="rect">
            <a:avLst/>
          </a:prstGeom>
        </p:spPr>
        <p:txBody>
          <a:bodyPr wrap="square">
            <a:spAutoFit/>
          </a:bodyPr>
          <a:lstStyle/>
          <a:p>
            <a:r>
              <a:rPr lang="en-US" sz="2400" spc="-5" dirty="0">
                <a:solidFill>
                  <a:srgbClr val="FF0000"/>
                </a:solidFill>
                <a:latin typeface="Time New Roman"/>
              </a:rPr>
              <a:t>Sequence </a:t>
            </a:r>
            <a:r>
              <a:rPr lang="en-US" sz="2400" dirty="0">
                <a:solidFill>
                  <a:srgbClr val="FF0000"/>
                </a:solidFill>
                <a:latin typeface="Time New Roman"/>
              </a:rPr>
              <a:t>of Steps </a:t>
            </a:r>
            <a:r>
              <a:rPr lang="en-US" sz="2400" spc="-5" dirty="0">
                <a:solidFill>
                  <a:srgbClr val="FF0000"/>
                </a:solidFill>
                <a:latin typeface="Time New Roman"/>
              </a:rPr>
              <a:t>Whenever</a:t>
            </a:r>
            <a:r>
              <a:rPr lang="en-US" sz="2400" spc="-130" dirty="0">
                <a:solidFill>
                  <a:srgbClr val="FF0000"/>
                </a:solidFill>
                <a:latin typeface="Time New Roman"/>
              </a:rPr>
              <a:t> </a:t>
            </a:r>
            <a:r>
              <a:rPr lang="en-US" sz="2400" dirty="0" smtClean="0">
                <a:solidFill>
                  <a:srgbClr val="FF0000"/>
                </a:solidFill>
                <a:latin typeface="Time New Roman"/>
              </a:rPr>
              <a:t>There is </a:t>
            </a:r>
            <a:r>
              <a:rPr lang="en-US" sz="2400" dirty="0">
                <a:solidFill>
                  <a:srgbClr val="FF0000"/>
                </a:solidFill>
                <a:latin typeface="Time New Roman"/>
              </a:rPr>
              <a:t>an</a:t>
            </a:r>
            <a:r>
              <a:rPr lang="en-US" sz="2400" spc="-130" dirty="0">
                <a:solidFill>
                  <a:srgbClr val="FF0000"/>
                </a:solidFill>
                <a:latin typeface="Time New Roman"/>
              </a:rPr>
              <a:t> </a:t>
            </a:r>
            <a:r>
              <a:rPr lang="en-US" sz="2400" dirty="0">
                <a:solidFill>
                  <a:srgbClr val="FF0000"/>
                </a:solidFill>
                <a:latin typeface="Time New Roman"/>
              </a:rPr>
              <a:t>Interrupt</a:t>
            </a:r>
            <a:endParaRPr lang="en-US" sz="2400" dirty="0">
              <a:latin typeface="Time New Roman"/>
            </a:endParaRPr>
          </a:p>
        </p:txBody>
      </p:sp>
    </p:spTree>
    <p:extLst>
      <p:ext uri="{BB962C8B-B14F-4D97-AF65-F5344CB8AC3E}">
        <p14:creationId xmlns:p14="http://schemas.microsoft.com/office/powerpoint/2010/main" val="40286416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p:cNvCxnSpPr/>
          <p:nvPr/>
        </p:nvCxnSpPr>
        <p:spPr>
          <a:xfrm flipH="1">
            <a:off x="4191000" y="5334000"/>
            <a:ext cx="3981" cy="452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Rounded Rectangle 1"/>
          <p:cNvSpPr/>
          <p:nvPr/>
        </p:nvSpPr>
        <p:spPr>
          <a:xfrm>
            <a:off x="3124200" y="79340"/>
            <a:ext cx="2895600" cy="78319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nchor="ctr">
            <a:spAutoFit/>
          </a:bodyPr>
          <a:lstStyle/>
          <a:p>
            <a:pPr marL="514350" indent="-514350" algn="ctr">
              <a:spcBef>
                <a:spcPct val="20000"/>
              </a:spcBef>
              <a:buClr>
                <a:schemeClr val="accent3"/>
              </a:buClr>
              <a:buSzPct val="95000"/>
            </a:pPr>
            <a:r>
              <a:rPr lang="en-US" sz="4000" dirty="0" smtClean="0">
                <a:solidFill>
                  <a:schemeClr val="bg1"/>
                </a:solidFill>
                <a:latin typeface="Cambria Math" pitchFamily="18" charset="0"/>
                <a:ea typeface="Cambria Math" pitchFamily="18" charset="0"/>
              </a:rPr>
              <a:t>Interrupts</a:t>
            </a:r>
          </a:p>
        </p:txBody>
      </p:sp>
      <p:sp>
        <p:nvSpPr>
          <p:cNvPr id="3" name="Rounded Rectangle 2"/>
          <p:cNvSpPr/>
          <p:nvPr/>
        </p:nvSpPr>
        <p:spPr>
          <a:xfrm>
            <a:off x="5867400" y="1371600"/>
            <a:ext cx="3124200" cy="1001125"/>
          </a:xfrm>
          <a:prstGeom prst="roundRect">
            <a:avLst/>
          </a:prstGeom>
        </p:spPr>
        <p:style>
          <a:lnRef idx="3">
            <a:schemeClr val="lt1"/>
          </a:lnRef>
          <a:fillRef idx="1">
            <a:schemeClr val="accent5"/>
          </a:fillRef>
          <a:effectRef idx="1">
            <a:schemeClr val="accent5"/>
          </a:effectRef>
          <a:fontRef idx="minor">
            <a:schemeClr val="lt1"/>
          </a:fontRef>
        </p:style>
        <p:txBody>
          <a:bodyPr wrap="square" rtlCol="0" anchor="ctr">
            <a:spAutoFit/>
          </a:bodyPr>
          <a:lstStyle/>
          <a:p>
            <a:pPr marL="514350" indent="-514350" algn="ctr">
              <a:spcBef>
                <a:spcPct val="20000"/>
              </a:spcBef>
              <a:buClr>
                <a:schemeClr val="accent3"/>
              </a:buClr>
              <a:buSzPct val="95000"/>
            </a:pPr>
            <a:r>
              <a:rPr lang="en-US" sz="2400" dirty="0" smtClean="0">
                <a:latin typeface="Cambria Math" pitchFamily="18" charset="0"/>
                <a:ea typeface="Cambria Math" pitchFamily="18" charset="0"/>
              </a:rPr>
              <a:t>Software Interrupts</a:t>
            </a:r>
          </a:p>
          <a:p>
            <a:pPr marL="514350" indent="-514350" algn="ctr">
              <a:spcBef>
                <a:spcPct val="20000"/>
              </a:spcBef>
              <a:buClr>
                <a:schemeClr val="accent3"/>
              </a:buClr>
              <a:buSzPct val="95000"/>
            </a:pPr>
            <a:endParaRPr lang="en-US" sz="2400" dirty="0" smtClean="0">
              <a:latin typeface="Cambria Math" pitchFamily="18" charset="0"/>
              <a:ea typeface="Cambria Math" pitchFamily="18" charset="0"/>
            </a:endParaRPr>
          </a:p>
        </p:txBody>
      </p:sp>
      <p:sp>
        <p:nvSpPr>
          <p:cNvPr id="4" name="Rounded Rectangle 3"/>
          <p:cNvSpPr/>
          <p:nvPr/>
        </p:nvSpPr>
        <p:spPr>
          <a:xfrm>
            <a:off x="1066800" y="1323928"/>
            <a:ext cx="2895600" cy="115095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marL="514350" indent="-514350" algn="ctr">
              <a:spcBef>
                <a:spcPct val="20000"/>
              </a:spcBef>
              <a:buClr>
                <a:schemeClr val="accent3"/>
              </a:buClr>
              <a:buSzPct val="95000"/>
            </a:pPr>
            <a:r>
              <a:rPr lang="en-US" sz="2800" dirty="0" smtClean="0">
                <a:latin typeface="Cambria Math" pitchFamily="18" charset="0"/>
                <a:ea typeface="Cambria Math" pitchFamily="18" charset="0"/>
              </a:rPr>
              <a:t>Hardware </a:t>
            </a:r>
          </a:p>
          <a:p>
            <a:pPr marL="514350" indent="-514350" algn="ctr">
              <a:spcBef>
                <a:spcPct val="20000"/>
              </a:spcBef>
              <a:buClr>
                <a:schemeClr val="accent3"/>
              </a:buClr>
              <a:buSzPct val="95000"/>
            </a:pPr>
            <a:r>
              <a:rPr lang="en-US" sz="2800" dirty="0">
                <a:latin typeface="Cambria Math" pitchFamily="18" charset="0"/>
                <a:ea typeface="Cambria Math" pitchFamily="18" charset="0"/>
              </a:rPr>
              <a:t>I</a:t>
            </a:r>
            <a:r>
              <a:rPr lang="en-US" sz="2800" dirty="0" smtClean="0">
                <a:latin typeface="Cambria Math" pitchFamily="18" charset="0"/>
                <a:ea typeface="Cambria Math" pitchFamily="18" charset="0"/>
              </a:rPr>
              <a:t>nterrupts</a:t>
            </a:r>
          </a:p>
        </p:txBody>
      </p:sp>
      <p:sp>
        <p:nvSpPr>
          <p:cNvPr id="5" name="Rounded Rectangle 4"/>
          <p:cNvSpPr/>
          <p:nvPr/>
        </p:nvSpPr>
        <p:spPr>
          <a:xfrm>
            <a:off x="98946" y="3048001"/>
            <a:ext cx="1958454" cy="91940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spcBef>
                <a:spcPct val="20000"/>
              </a:spcBef>
              <a:buClr>
                <a:schemeClr val="accent3"/>
              </a:buClr>
              <a:buSzPct val="95000"/>
            </a:pPr>
            <a:r>
              <a:rPr lang="en-US" sz="2400" dirty="0" err="1" smtClean="0">
                <a:latin typeface="Cambria Math" pitchFamily="18" charset="0"/>
                <a:ea typeface="Cambria Math" pitchFamily="18" charset="0"/>
              </a:rPr>
              <a:t>Maskable</a:t>
            </a:r>
            <a:r>
              <a:rPr lang="en-US" sz="2400" dirty="0" smtClean="0">
                <a:latin typeface="Cambria Math" pitchFamily="18" charset="0"/>
                <a:ea typeface="Cambria Math" pitchFamily="18" charset="0"/>
              </a:rPr>
              <a:t> Interrupts</a:t>
            </a:r>
          </a:p>
        </p:txBody>
      </p:sp>
      <p:sp>
        <p:nvSpPr>
          <p:cNvPr id="6" name="Rounded Rectangle 5"/>
          <p:cNvSpPr/>
          <p:nvPr/>
        </p:nvSpPr>
        <p:spPr>
          <a:xfrm>
            <a:off x="3048000" y="3048000"/>
            <a:ext cx="2057400" cy="91940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spcBef>
                <a:spcPct val="20000"/>
              </a:spcBef>
              <a:buClr>
                <a:schemeClr val="accent3"/>
              </a:buClr>
              <a:buSzPct val="95000"/>
            </a:pPr>
            <a:r>
              <a:rPr lang="en-US" sz="2400" dirty="0" err="1" smtClean="0">
                <a:latin typeface="Cambria Math" pitchFamily="18" charset="0"/>
                <a:ea typeface="Cambria Math" pitchFamily="18" charset="0"/>
              </a:rPr>
              <a:t>Nonmaskable</a:t>
            </a:r>
            <a:r>
              <a:rPr lang="en-US" sz="2400" dirty="0" smtClean="0">
                <a:latin typeface="Cambria Math" pitchFamily="18" charset="0"/>
                <a:ea typeface="Cambria Math" pitchFamily="18" charset="0"/>
              </a:rPr>
              <a:t> Interrupts</a:t>
            </a:r>
          </a:p>
        </p:txBody>
      </p:sp>
      <p:sp>
        <p:nvSpPr>
          <p:cNvPr id="8" name="Rounded Rectangle 7"/>
          <p:cNvSpPr/>
          <p:nvPr/>
        </p:nvSpPr>
        <p:spPr>
          <a:xfrm>
            <a:off x="76200" y="4419600"/>
            <a:ext cx="2438400" cy="1732359"/>
          </a:xfrm>
          <a:prstGeom prst="roundRect">
            <a:avLst>
              <a:gd name="adj" fmla="val 19450"/>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spAutoFit/>
          </a:bodyPr>
          <a:lstStyle/>
          <a:p>
            <a:pPr algn="just">
              <a:spcBef>
                <a:spcPct val="20000"/>
              </a:spcBef>
              <a:buClr>
                <a:schemeClr val="accent3"/>
              </a:buClr>
              <a:buSzPct val="95000"/>
            </a:pPr>
            <a:r>
              <a:rPr lang="en-US" sz="2000" dirty="0" smtClean="0">
                <a:latin typeface="Cambria Math" pitchFamily="18" charset="0"/>
                <a:ea typeface="Cambria Math" pitchFamily="18" charset="0"/>
              </a:rPr>
              <a:t>      The programmer can choose to mask specific interrupts and re-enable them later</a:t>
            </a:r>
          </a:p>
        </p:txBody>
      </p:sp>
      <p:sp>
        <p:nvSpPr>
          <p:cNvPr id="9" name="Rounded Rectangle 8"/>
          <p:cNvSpPr/>
          <p:nvPr/>
        </p:nvSpPr>
        <p:spPr>
          <a:xfrm>
            <a:off x="2871716" y="4419600"/>
            <a:ext cx="3300484" cy="1039416"/>
          </a:xfrm>
          <a:prstGeom prst="roundRect">
            <a:avLst>
              <a:gd name="adj" fmla="val 19450"/>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spAutoFit/>
          </a:bodyPr>
          <a:lstStyle/>
          <a:p>
            <a:pPr algn="just">
              <a:spcBef>
                <a:spcPct val="20000"/>
              </a:spcBef>
              <a:buClr>
                <a:schemeClr val="accent3"/>
              </a:buClr>
              <a:buSzPct val="95000"/>
            </a:pPr>
            <a:r>
              <a:rPr lang="en-US" sz="2000" dirty="0" smtClean="0">
                <a:latin typeface="Cambria Math" pitchFamily="18" charset="0"/>
                <a:ea typeface="Cambria Math" pitchFamily="18" charset="0"/>
              </a:rPr>
              <a:t>     The programmer cannot control when a non </a:t>
            </a:r>
            <a:r>
              <a:rPr lang="en-US" sz="2000" dirty="0" err="1" smtClean="0">
                <a:latin typeface="Cambria Math" pitchFamily="18" charset="0"/>
                <a:ea typeface="Cambria Math" pitchFamily="18" charset="0"/>
              </a:rPr>
              <a:t>maskable</a:t>
            </a:r>
            <a:r>
              <a:rPr lang="en-US" sz="2000" dirty="0">
                <a:latin typeface="Cambria Math" pitchFamily="18" charset="0"/>
                <a:ea typeface="Cambria Math" pitchFamily="18" charset="0"/>
              </a:rPr>
              <a:t> </a:t>
            </a:r>
            <a:r>
              <a:rPr lang="en-US" sz="2000" dirty="0" smtClean="0">
                <a:latin typeface="Cambria Math" pitchFamily="18" charset="0"/>
                <a:ea typeface="Cambria Math" pitchFamily="18" charset="0"/>
              </a:rPr>
              <a:t>interrupt is served </a:t>
            </a:r>
          </a:p>
        </p:txBody>
      </p:sp>
      <p:sp>
        <p:nvSpPr>
          <p:cNvPr id="10" name="Rounded Rectangle 9"/>
          <p:cNvSpPr/>
          <p:nvPr/>
        </p:nvSpPr>
        <p:spPr>
          <a:xfrm>
            <a:off x="2871716" y="5791200"/>
            <a:ext cx="3376684" cy="1039416"/>
          </a:xfrm>
          <a:prstGeom prst="roundRect">
            <a:avLst>
              <a:gd name="adj" fmla="val 19450"/>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spAutoFit/>
          </a:bodyPr>
          <a:lstStyle/>
          <a:p>
            <a:pPr algn="just">
              <a:spcBef>
                <a:spcPct val="20000"/>
              </a:spcBef>
              <a:buClr>
                <a:schemeClr val="accent3"/>
              </a:buClr>
              <a:buSzPct val="95000"/>
            </a:pPr>
            <a:r>
              <a:rPr lang="en-US" sz="2000" dirty="0" smtClean="0">
                <a:latin typeface="Cambria Math" pitchFamily="18" charset="0"/>
                <a:ea typeface="Cambria Math" pitchFamily="18" charset="0"/>
              </a:rPr>
              <a:t>     The processor has to stop the main program to execute the  Service Routine.</a:t>
            </a:r>
          </a:p>
        </p:txBody>
      </p:sp>
      <p:cxnSp>
        <p:nvCxnSpPr>
          <p:cNvPr id="13" name="Straight Arrow Connector 12"/>
          <p:cNvCxnSpPr>
            <a:stCxn id="2" idx="2"/>
          </p:cNvCxnSpPr>
          <p:nvPr/>
        </p:nvCxnSpPr>
        <p:spPr>
          <a:xfrm>
            <a:off x="4572000" y="862533"/>
            <a:ext cx="0" cy="204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2362200" y="1066800"/>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7239000" y="1066800"/>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3962400" y="2743200"/>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endCxn id="5" idx="0"/>
          </p:cNvCxnSpPr>
          <p:nvPr/>
        </p:nvCxnSpPr>
        <p:spPr>
          <a:xfrm>
            <a:off x="1066800" y="2743200"/>
            <a:ext cx="11373" cy="304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5" idx="2"/>
          </p:cNvCxnSpPr>
          <p:nvPr/>
        </p:nvCxnSpPr>
        <p:spPr>
          <a:xfrm flipH="1">
            <a:off x="1074192" y="3967402"/>
            <a:ext cx="3981" cy="452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H="1">
            <a:off x="4038600" y="3962400"/>
            <a:ext cx="3981" cy="452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2362200" y="1066800"/>
            <a:ext cx="4876800"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1066800" y="2743200"/>
            <a:ext cx="2880815"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a:off x="2362200" y="2474881"/>
            <a:ext cx="0" cy="268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082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16" presetClass="entr" presetSubtype="21"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par>
                                <p:cTn id="18" presetID="16" presetClass="entr" presetSubtype="21"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circle(in)">
                                      <p:cBhvr>
                                        <p:cTn id="34" dur="2000"/>
                                        <p:tgtEl>
                                          <p:spTgt spid="51"/>
                                        </p:tgtEl>
                                      </p:cBhvr>
                                    </p:animEffect>
                                  </p:childTnLst>
                                </p:cTn>
                              </p:par>
                              <p:par>
                                <p:cTn id="35" presetID="6" presetClass="entr" presetSubtype="16"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circle(in)">
                                      <p:cBhvr>
                                        <p:cTn id="37" dur="2000"/>
                                        <p:tgtEl>
                                          <p:spTgt spid="47"/>
                                        </p:tgtEl>
                                      </p:cBhvr>
                                    </p:animEffect>
                                  </p:childTnLst>
                                </p:cTn>
                              </p:par>
                              <p:par>
                                <p:cTn id="38" presetID="6" presetClass="entr" presetSubtype="16"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circle(in)">
                                      <p:cBhvr>
                                        <p:cTn id="40" dur="2000"/>
                                        <p:tgtEl>
                                          <p:spTgt spid="34"/>
                                        </p:tgtEl>
                                      </p:cBhvr>
                                    </p:animEffect>
                                  </p:childTnLst>
                                </p:cTn>
                              </p:par>
                              <p:par>
                                <p:cTn id="41" presetID="6" presetClass="entr" presetSubtype="16"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circle(in)">
                                      <p:cBhvr>
                                        <p:cTn id="43" dur="2000"/>
                                        <p:tgtEl>
                                          <p:spTgt spid="31"/>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circle(in)">
                                      <p:cBhvr>
                                        <p:cTn id="46" dur="2000"/>
                                        <p:tgtEl>
                                          <p:spTgt spid="5"/>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circle(in)">
                                      <p:cBhvr>
                                        <p:cTn id="49" dur="20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p:cTn id="60" dur="1000" fill="hold"/>
                                        <p:tgtEl>
                                          <p:spTgt spid="8"/>
                                        </p:tgtEl>
                                        <p:attrNameLst>
                                          <p:attrName>ppt_w</p:attrName>
                                        </p:attrNameLst>
                                      </p:cBhvr>
                                      <p:tavLst>
                                        <p:tav tm="0">
                                          <p:val>
                                            <p:fltVal val="0"/>
                                          </p:val>
                                        </p:tav>
                                        <p:tav tm="100000">
                                          <p:val>
                                            <p:strVal val="#ppt_w"/>
                                          </p:val>
                                        </p:tav>
                                      </p:tavLst>
                                    </p:anim>
                                    <p:anim calcmode="lin" valueType="num">
                                      <p:cBhvr>
                                        <p:cTn id="61" dur="1000" fill="hold"/>
                                        <p:tgtEl>
                                          <p:spTgt spid="8"/>
                                        </p:tgtEl>
                                        <p:attrNameLst>
                                          <p:attrName>ppt_h</p:attrName>
                                        </p:attrNameLst>
                                      </p:cBhvr>
                                      <p:tavLst>
                                        <p:tav tm="0">
                                          <p:val>
                                            <p:fltVal val="0"/>
                                          </p:val>
                                        </p:tav>
                                        <p:tav tm="100000">
                                          <p:val>
                                            <p:strVal val="#ppt_h"/>
                                          </p:val>
                                        </p:tav>
                                      </p:tavLst>
                                    </p:anim>
                                    <p:anim calcmode="lin" valueType="num">
                                      <p:cBhvr>
                                        <p:cTn id="62" dur="1000" fill="hold"/>
                                        <p:tgtEl>
                                          <p:spTgt spid="8"/>
                                        </p:tgtEl>
                                        <p:attrNameLst>
                                          <p:attrName>style.rotation</p:attrName>
                                        </p:attrNameLst>
                                      </p:cBhvr>
                                      <p:tavLst>
                                        <p:tav tm="0">
                                          <p:val>
                                            <p:fltVal val="90"/>
                                          </p:val>
                                        </p:tav>
                                        <p:tav tm="100000">
                                          <p:val>
                                            <p:fltVal val="0"/>
                                          </p:val>
                                        </p:tav>
                                      </p:tavLst>
                                    </p:anim>
                                    <p:animEffect transition="in" filter="fade">
                                      <p:cBhvr>
                                        <p:cTn id="63" dur="10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80">
                                          <p:stCondLst>
                                            <p:cond delay="0"/>
                                          </p:stCondLst>
                                        </p:cTn>
                                        <p:tgtEl>
                                          <p:spTgt spid="40"/>
                                        </p:tgtEl>
                                      </p:cBhvr>
                                    </p:animEffect>
                                    <p:anim calcmode="lin" valueType="num">
                                      <p:cBhvr>
                                        <p:cTn id="69"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74" dur="26">
                                          <p:stCondLst>
                                            <p:cond delay="650"/>
                                          </p:stCondLst>
                                        </p:cTn>
                                        <p:tgtEl>
                                          <p:spTgt spid="40"/>
                                        </p:tgtEl>
                                      </p:cBhvr>
                                      <p:to x="100000" y="60000"/>
                                    </p:animScale>
                                    <p:animScale>
                                      <p:cBhvr>
                                        <p:cTn id="75" dur="166" decel="50000">
                                          <p:stCondLst>
                                            <p:cond delay="676"/>
                                          </p:stCondLst>
                                        </p:cTn>
                                        <p:tgtEl>
                                          <p:spTgt spid="40"/>
                                        </p:tgtEl>
                                      </p:cBhvr>
                                      <p:to x="100000" y="100000"/>
                                    </p:animScale>
                                    <p:animScale>
                                      <p:cBhvr>
                                        <p:cTn id="76" dur="26">
                                          <p:stCondLst>
                                            <p:cond delay="1312"/>
                                          </p:stCondLst>
                                        </p:cTn>
                                        <p:tgtEl>
                                          <p:spTgt spid="40"/>
                                        </p:tgtEl>
                                      </p:cBhvr>
                                      <p:to x="100000" y="80000"/>
                                    </p:animScale>
                                    <p:animScale>
                                      <p:cBhvr>
                                        <p:cTn id="77" dur="166" decel="50000">
                                          <p:stCondLst>
                                            <p:cond delay="1338"/>
                                          </p:stCondLst>
                                        </p:cTn>
                                        <p:tgtEl>
                                          <p:spTgt spid="40"/>
                                        </p:tgtEl>
                                      </p:cBhvr>
                                      <p:to x="100000" y="100000"/>
                                    </p:animScale>
                                    <p:animScale>
                                      <p:cBhvr>
                                        <p:cTn id="78" dur="26">
                                          <p:stCondLst>
                                            <p:cond delay="1642"/>
                                          </p:stCondLst>
                                        </p:cTn>
                                        <p:tgtEl>
                                          <p:spTgt spid="40"/>
                                        </p:tgtEl>
                                      </p:cBhvr>
                                      <p:to x="100000" y="90000"/>
                                    </p:animScale>
                                    <p:animScale>
                                      <p:cBhvr>
                                        <p:cTn id="79" dur="166" decel="50000">
                                          <p:stCondLst>
                                            <p:cond delay="1668"/>
                                          </p:stCondLst>
                                        </p:cTn>
                                        <p:tgtEl>
                                          <p:spTgt spid="40"/>
                                        </p:tgtEl>
                                      </p:cBhvr>
                                      <p:to x="100000" y="100000"/>
                                    </p:animScale>
                                    <p:animScale>
                                      <p:cBhvr>
                                        <p:cTn id="80" dur="26">
                                          <p:stCondLst>
                                            <p:cond delay="1808"/>
                                          </p:stCondLst>
                                        </p:cTn>
                                        <p:tgtEl>
                                          <p:spTgt spid="40"/>
                                        </p:tgtEl>
                                      </p:cBhvr>
                                      <p:to x="100000" y="95000"/>
                                    </p:animScale>
                                    <p:animScale>
                                      <p:cBhvr>
                                        <p:cTn id="81" dur="166" decel="50000">
                                          <p:stCondLst>
                                            <p:cond delay="1834"/>
                                          </p:stCondLst>
                                        </p:cTn>
                                        <p:tgtEl>
                                          <p:spTgt spid="40"/>
                                        </p:tgtEl>
                                      </p:cBhvr>
                                      <p:to x="100000" y="100000"/>
                                    </p:animScale>
                                  </p:childTnLst>
                                </p:cTn>
                              </p:par>
                              <p:par>
                                <p:cTn id="82" presetID="26"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ipe(down)">
                                      <p:cBhvr>
                                        <p:cTn id="84" dur="580">
                                          <p:stCondLst>
                                            <p:cond delay="0"/>
                                          </p:stCondLst>
                                        </p:cTn>
                                        <p:tgtEl>
                                          <p:spTgt spid="9"/>
                                        </p:tgtEl>
                                      </p:cBhvr>
                                    </p:animEffect>
                                    <p:anim calcmode="lin" valueType="num">
                                      <p:cBhvr>
                                        <p:cTn id="8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0" dur="26">
                                          <p:stCondLst>
                                            <p:cond delay="650"/>
                                          </p:stCondLst>
                                        </p:cTn>
                                        <p:tgtEl>
                                          <p:spTgt spid="9"/>
                                        </p:tgtEl>
                                      </p:cBhvr>
                                      <p:to x="100000" y="60000"/>
                                    </p:animScale>
                                    <p:animScale>
                                      <p:cBhvr>
                                        <p:cTn id="91" dur="166" decel="50000">
                                          <p:stCondLst>
                                            <p:cond delay="676"/>
                                          </p:stCondLst>
                                        </p:cTn>
                                        <p:tgtEl>
                                          <p:spTgt spid="9"/>
                                        </p:tgtEl>
                                      </p:cBhvr>
                                      <p:to x="100000" y="100000"/>
                                    </p:animScale>
                                    <p:animScale>
                                      <p:cBhvr>
                                        <p:cTn id="92" dur="26">
                                          <p:stCondLst>
                                            <p:cond delay="1312"/>
                                          </p:stCondLst>
                                        </p:cTn>
                                        <p:tgtEl>
                                          <p:spTgt spid="9"/>
                                        </p:tgtEl>
                                      </p:cBhvr>
                                      <p:to x="100000" y="80000"/>
                                    </p:animScale>
                                    <p:animScale>
                                      <p:cBhvr>
                                        <p:cTn id="93" dur="166" decel="50000">
                                          <p:stCondLst>
                                            <p:cond delay="1338"/>
                                          </p:stCondLst>
                                        </p:cTn>
                                        <p:tgtEl>
                                          <p:spTgt spid="9"/>
                                        </p:tgtEl>
                                      </p:cBhvr>
                                      <p:to x="100000" y="100000"/>
                                    </p:animScale>
                                    <p:animScale>
                                      <p:cBhvr>
                                        <p:cTn id="94" dur="26">
                                          <p:stCondLst>
                                            <p:cond delay="1642"/>
                                          </p:stCondLst>
                                        </p:cTn>
                                        <p:tgtEl>
                                          <p:spTgt spid="9"/>
                                        </p:tgtEl>
                                      </p:cBhvr>
                                      <p:to x="100000" y="90000"/>
                                    </p:animScale>
                                    <p:animScale>
                                      <p:cBhvr>
                                        <p:cTn id="95" dur="166" decel="50000">
                                          <p:stCondLst>
                                            <p:cond delay="1668"/>
                                          </p:stCondLst>
                                        </p:cTn>
                                        <p:tgtEl>
                                          <p:spTgt spid="9"/>
                                        </p:tgtEl>
                                      </p:cBhvr>
                                      <p:to x="100000" y="100000"/>
                                    </p:animScale>
                                    <p:animScale>
                                      <p:cBhvr>
                                        <p:cTn id="96" dur="26">
                                          <p:stCondLst>
                                            <p:cond delay="1808"/>
                                          </p:stCondLst>
                                        </p:cTn>
                                        <p:tgtEl>
                                          <p:spTgt spid="9"/>
                                        </p:tgtEl>
                                      </p:cBhvr>
                                      <p:to x="100000" y="95000"/>
                                    </p:animScale>
                                    <p:animScale>
                                      <p:cBhvr>
                                        <p:cTn id="97" dur="166" decel="50000">
                                          <p:stCondLst>
                                            <p:cond delay="1834"/>
                                          </p:stCondLst>
                                        </p:cTn>
                                        <p:tgtEl>
                                          <p:spTgt spid="9"/>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down)">
                                      <p:cBhvr>
                                        <p:cTn id="100" dur="580">
                                          <p:stCondLst>
                                            <p:cond delay="0"/>
                                          </p:stCondLst>
                                        </p:cTn>
                                        <p:tgtEl>
                                          <p:spTgt spid="41"/>
                                        </p:tgtEl>
                                      </p:cBhvr>
                                    </p:animEffect>
                                    <p:anim calcmode="lin" valueType="num">
                                      <p:cBhvr>
                                        <p:cTn id="101"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06" dur="26">
                                          <p:stCondLst>
                                            <p:cond delay="650"/>
                                          </p:stCondLst>
                                        </p:cTn>
                                        <p:tgtEl>
                                          <p:spTgt spid="41"/>
                                        </p:tgtEl>
                                      </p:cBhvr>
                                      <p:to x="100000" y="60000"/>
                                    </p:animScale>
                                    <p:animScale>
                                      <p:cBhvr>
                                        <p:cTn id="107" dur="166" decel="50000">
                                          <p:stCondLst>
                                            <p:cond delay="676"/>
                                          </p:stCondLst>
                                        </p:cTn>
                                        <p:tgtEl>
                                          <p:spTgt spid="41"/>
                                        </p:tgtEl>
                                      </p:cBhvr>
                                      <p:to x="100000" y="100000"/>
                                    </p:animScale>
                                    <p:animScale>
                                      <p:cBhvr>
                                        <p:cTn id="108" dur="26">
                                          <p:stCondLst>
                                            <p:cond delay="1312"/>
                                          </p:stCondLst>
                                        </p:cTn>
                                        <p:tgtEl>
                                          <p:spTgt spid="41"/>
                                        </p:tgtEl>
                                      </p:cBhvr>
                                      <p:to x="100000" y="80000"/>
                                    </p:animScale>
                                    <p:animScale>
                                      <p:cBhvr>
                                        <p:cTn id="109" dur="166" decel="50000">
                                          <p:stCondLst>
                                            <p:cond delay="1338"/>
                                          </p:stCondLst>
                                        </p:cTn>
                                        <p:tgtEl>
                                          <p:spTgt spid="41"/>
                                        </p:tgtEl>
                                      </p:cBhvr>
                                      <p:to x="100000" y="100000"/>
                                    </p:animScale>
                                    <p:animScale>
                                      <p:cBhvr>
                                        <p:cTn id="110" dur="26">
                                          <p:stCondLst>
                                            <p:cond delay="1642"/>
                                          </p:stCondLst>
                                        </p:cTn>
                                        <p:tgtEl>
                                          <p:spTgt spid="41"/>
                                        </p:tgtEl>
                                      </p:cBhvr>
                                      <p:to x="100000" y="90000"/>
                                    </p:animScale>
                                    <p:animScale>
                                      <p:cBhvr>
                                        <p:cTn id="111" dur="166" decel="50000">
                                          <p:stCondLst>
                                            <p:cond delay="1668"/>
                                          </p:stCondLst>
                                        </p:cTn>
                                        <p:tgtEl>
                                          <p:spTgt spid="41"/>
                                        </p:tgtEl>
                                      </p:cBhvr>
                                      <p:to x="100000" y="100000"/>
                                    </p:animScale>
                                    <p:animScale>
                                      <p:cBhvr>
                                        <p:cTn id="112" dur="26">
                                          <p:stCondLst>
                                            <p:cond delay="1808"/>
                                          </p:stCondLst>
                                        </p:cTn>
                                        <p:tgtEl>
                                          <p:spTgt spid="41"/>
                                        </p:tgtEl>
                                      </p:cBhvr>
                                      <p:to x="100000" y="95000"/>
                                    </p:animScale>
                                    <p:animScale>
                                      <p:cBhvr>
                                        <p:cTn id="113" dur="166" decel="50000">
                                          <p:stCondLst>
                                            <p:cond delay="1834"/>
                                          </p:stCondLst>
                                        </p:cTn>
                                        <p:tgtEl>
                                          <p:spTgt spid="41"/>
                                        </p:tgtEl>
                                      </p:cBhvr>
                                      <p:to x="100000" y="100000"/>
                                    </p:animScale>
                                  </p:childTnLst>
                                </p:cTn>
                              </p:par>
                              <p:par>
                                <p:cTn id="114" presetID="26"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wipe(down)">
                                      <p:cBhvr>
                                        <p:cTn id="116" dur="580">
                                          <p:stCondLst>
                                            <p:cond delay="0"/>
                                          </p:stCondLst>
                                        </p:cTn>
                                        <p:tgtEl>
                                          <p:spTgt spid="10"/>
                                        </p:tgtEl>
                                      </p:cBhvr>
                                    </p:animEffect>
                                    <p:anim calcmode="lin" valueType="num">
                                      <p:cBhvr>
                                        <p:cTn id="117"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18"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19"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20"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1"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22" dur="26">
                                          <p:stCondLst>
                                            <p:cond delay="650"/>
                                          </p:stCondLst>
                                        </p:cTn>
                                        <p:tgtEl>
                                          <p:spTgt spid="10"/>
                                        </p:tgtEl>
                                      </p:cBhvr>
                                      <p:to x="100000" y="60000"/>
                                    </p:animScale>
                                    <p:animScale>
                                      <p:cBhvr>
                                        <p:cTn id="123" dur="166" decel="50000">
                                          <p:stCondLst>
                                            <p:cond delay="676"/>
                                          </p:stCondLst>
                                        </p:cTn>
                                        <p:tgtEl>
                                          <p:spTgt spid="10"/>
                                        </p:tgtEl>
                                      </p:cBhvr>
                                      <p:to x="100000" y="100000"/>
                                    </p:animScale>
                                    <p:animScale>
                                      <p:cBhvr>
                                        <p:cTn id="124" dur="26">
                                          <p:stCondLst>
                                            <p:cond delay="1312"/>
                                          </p:stCondLst>
                                        </p:cTn>
                                        <p:tgtEl>
                                          <p:spTgt spid="10"/>
                                        </p:tgtEl>
                                      </p:cBhvr>
                                      <p:to x="100000" y="80000"/>
                                    </p:animScale>
                                    <p:animScale>
                                      <p:cBhvr>
                                        <p:cTn id="125" dur="166" decel="50000">
                                          <p:stCondLst>
                                            <p:cond delay="1338"/>
                                          </p:stCondLst>
                                        </p:cTn>
                                        <p:tgtEl>
                                          <p:spTgt spid="10"/>
                                        </p:tgtEl>
                                      </p:cBhvr>
                                      <p:to x="100000" y="100000"/>
                                    </p:animScale>
                                    <p:animScale>
                                      <p:cBhvr>
                                        <p:cTn id="126" dur="26">
                                          <p:stCondLst>
                                            <p:cond delay="1642"/>
                                          </p:stCondLst>
                                        </p:cTn>
                                        <p:tgtEl>
                                          <p:spTgt spid="10"/>
                                        </p:tgtEl>
                                      </p:cBhvr>
                                      <p:to x="100000" y="90000"/>
                                    </p:animScale>
                                    <p:animScale>
                                      <p:cBhvr>
                                        <p:cTn id="127" dur="166" decel="50000">
                                          <p:stCondLst>
                                            <p:cond delay="1668"/>
                                          </p:stCondLst>
                                        </p:cTn>
                                        <p:tgtEl>
                                          <p:spTgt spid="10"/>
                                        </p:tgtEl>
                                      </p:cBhvr>
                                      <p:to x="100000" y="100000"/>
                                    </p:animScale>
                                    <p:animScale>
                                      <p:cBhvr>
                                        <p:cTn id="128" dur="26">
                                          <p:stCondLst>
                                            <p:cond delay="1808"/>
                                          </p:stCondLst>
                                        </p:cTn>
                                        <p:tgtEl>
                                          <p:spTgt spid="10"/>
                                        </p:tgtEl>
                                      </p:cBhvr>
                                      <p:to x="100000" y="95000"/>
                                    </p:animScale>
                                    <p:animScale>
                                      <p:cBhvr>
                                        <p:cTn id="129"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object 3"/>
          <p:cNvSpPr>
            <a:spLocks noChangeArrowheads="1"/>
          </p:cNvSpPr>
          <p:nvPr/>
        </p:nvSpPr>
        <p:spPr bwMode="auto">
          <a:xfrm>
            <a:off x="1027113" y="3387725"/>
            <a:ext cx="82550" cy="82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434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4343"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74003D4E-83F4-4AF5-B0DB-03EB7A4E6541}"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124</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228600" y="1482725"/>
            <a:ext cx="8763000" cy="2769989"/>
          </a:xfrm>
          <a:prstGeom prst="rect">
            <a:avLst/>
          </a:prstGeom>
        </p:spPr>
        <p:txBody>
          <a:bodyPr wrap="square" lIns="0" tIns="0" rIns="0" bIns="0">
            <a:spAutoFit/>
          </a:bodyPr>
          <a:lstStyle>
            <a:lvl1pPr marL="295275" indent="-282575">
              <a:tabLst>
                <a:tab pos="295275" algn="l"/>
              </a:tabLst>
              <a:defRPr>
                <a:solidFill>
                  <a:schemeClr val="tx1"/>
                </a:solidFill>
                <a:latin typeface="Calibri" panose="020F0502020204030204" pitchFamily="34" charset="0"/>
              </a:defRPr>
            </a:lvl1pPr>
            <a:lvl2pPr marL="742950" indent="-2857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355600" marR="0" lvl="0" indent="-34290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q"/>
              <a:tabLst>
                <a:tab pos="295275" algn="l"/>
              </a:tabLst>
              <a:defRPr/>
            </a:pPr>
            <a:r>
              <a:rPr kumimoji="0" lang="en-US" altLang="en-US" sz="2000" b="0" i="0" u="none" strike="noStrike" kern="1200" cap="none" spc="0" normalizeH="0" baseline="0" noProof="0" dirty="0" err="1" smtClean="0">
                <a:ln>
                  <a:noFill/>
                </a:ln>
                <a:solidFill>
                  <a:prstClr val="black"/>
                </a:solidFill>
                <a:effectLst/>
                <a:uLnTx/>
                <a:uFillTx/>
                <a:latin typeface="Time New Roman"/>
                <a:cs typeface="Arial" panose="020B0604020202020204" pitchFamily="34" charset="0"/>
              </a:rPr>
              <a:t>Maskable</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 interrupts are those  interrupts which can be </a:t>
            </a:r>
            <a:r>
              <a:rPr kumimoji="0" lang="en-US" altLang="en-US" sz="2000" b="0" i="1"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enabled </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or  </a:t>
            </a:r>
            <a:r>
              <a:rPr kumimoji="0" lang="en-US" altLang="en-US" sz="2000" b="0" i="1"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disabled</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a:t>
            </a:r>
          </a:p>
          <a:p>
            <a:pPr marL="355600" marR="0" lvl="0" indent="-34290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q"/>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355600" marR="0" lvl="0" indent="-34290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q"/>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Enabling and Disabling is done by software instructions.</a:t>
            </a:r>
          </a:p>
          <a:p>
            <a:pPr marL="12700" lvl="0" indent="0">
              <a:buClr>
                <a:srgbClr val="3891A7"/>
              </a:buClr>
              <a:buSzPct val="79687"/>
              <a:tabLst>
                <a:tab pos="296545" algn="l"/>
              </a:tabLst>
              <a:defRPr/>
            </a:pPr>
            <a:r>
              <a:rPr lang="en-US" sz="2000" dirty="0" smtClean="0">
                <a:solidFill>
                  <a:prstClr val="black"/>
                </a:solidFill>
                <a:latin typeface="Time New Roman"/>
                <a:cs typeface="Arial"/>
              </a:rPr>
              <a:t>       </a:t>
            </a:r>
          </a:p>
          <a:p>
            <a:pPr marL="12700" lvl="0" indent="0">
              <a:buClr>
                <a:srgbClr val="3891A7"/>
              </a:buClr>
              <a:buSzPct val="79687"/>
              <a:tabLst>
                <a:tab pos="296545" algn="l"/>
              </a:tabLst>
              <a:defRPr/>
            </a:pPr>
            <a:r>
              <a:rPr lang="en-US" sz="2000" dirty="0">
                <a:solidFill>
                  <a:prstClr val="black"/>
                </a:solidFill>
                <a:latin typeface="Time New Roman"/>
                <a:cs typeface="Arial"/>
              </a:rPr>
              <a:t> </a:t>
            </a:r>
            <a:r>
              <a:rPr lang="en-US" sz="2000" dirty="0" smtClean="0">
                <a:solidFill>
                  <a:prstClr val="black"/>
                </a:solidFill>
                <a:latin typeface="Time New Roman"/>
                <a:cs typeface="Arial"/>
              </a:rPr>
              <a:t>         List </a:t>
            </a:r>
            <a:r>
              <a:rPr lang="en-US" sz="2000" dirty="0">
                <a:solidFill>
                  <a:prstClr val="black"/>
                </a:solidFill>
                <a:latin typeface="Time New Roman"/>
                <a:cs typeface="Arial"/>
              </a:rPr>
              <a:t>of </a:t>
            </a:r>
            <a:r>
              <a:rPr lang="en-US" sz="2000" dirty="0" err="1">
                <a:solidFill>
                  <a:prstClr val="black"/>
                </a:solidFill>
                <a:latin typeface="Time New Roman"/>
                <a:cs typeface="Arial"/>
              </a:rPr>
              <a:t>Maskable</a:t>
            </a:r>
            <a:r>
              <a:rPr lang="en-US" sz="2000" spc="-114" dirty="0">
                <a:solidFill>
                  <a:prstClr val="black"/>
                </a:solidFill>
                <a:latin typeface="Time New Roman"/>
                <a:cs typeface="Arial"/>
              </a:rPr>
              <a:t> </a:t>
            </a:r>
            <a:r>
              <a:rPr lang="en-US" sz="2000" spc="-5" dirty="0">
                <a:solidFill>
                  <a:prstClr val="black"/>
                </a:solidFill>
                <a:latin typeface="Time New Roman"/>
                <a:cs typeface="Arial"/>
              </a:rPr>
              <a:t>Interrupts:</a:t>
            </a:r>
            <a:endParaRPr lang="en-US" sz="2000" dirty="0">
              <a:solidFill>
                <a:prstClr val="black"/>
              </a:solidFill>
              <a:latin typeface="Time New Roman"/>
              <a:cs typeface="Arial"/>
            </a:endParaRPr>
          </a:p>
          <a:p>
            <a:pPr marL="0" lvl="0" indent="0">
              <a:spcBef>
                <a:spcPts val="36"/>
              </a:spcBef>
              <a:buClr>
                <a:srgbClr val="3891A7"/>
              </a:buClr>
              <a:buFont typeface="Wingdings"/>
              <a:buChar char=""/>
              <a:tabLst/>
              <a:defRPr/>
            </a:pPr>
            <a:endParaRPr lang="en-US" sz="2000" dirty="0">
              <a:solidFill>
                <a:prstClr val="black"/>
              </a:solidFill>
              <a:latin typeface="Time New Roman"/>
              <a:cs typeface="Times New Roman"/>
            </a:endParaRPr>
          </a:p>
          <a:p>
            <a:pPr marL="288290" lvl="1" indent="0">
              <a:buClr>
                <a:srgbClr val="3891A7"/>
              </a:buClr>
              <a:tabLst>
                <a:tab pos="570865" algn="l"/>
              </a:tabLst>
              <a:defRPr/>
            </a:pPr>
            <a:r>
              <a:rPr lang="en-US" sz="2000" spc="-5" dirty="0" smtClean="0">
                <a:solidFill>
                  <a:prstClr val="black"/>
                </a:solidFill>
                <a:latin typeface="Time New Roman"/>
                <a:cs typeface="Arial"/>
              </a:rPr>
              <a:t>           RST</a:t>
            </a:r>
            <a:r>
              <a:rPr lang="en-US" sz="2000" spc="-140" dirty="0" smtClean="0">
                <a:solidFill>
                  <a:prstClr val="black"/>
                </a:solidFill>
                <a:latin typeface="Time New Roman"/>
                <a:cs typeface="Arial"/>
              </a:rPr>
              <a:t> </a:t>
            </a:r>
            <a:r>
              <a:rPr lang="en-US" sz="2000" spc="-5" dirty="0" smtClean="0">
                <a:solidFill>
                  <a:prstClr val="black"/>
                </a:solidFill>
                <a:latin typeface="Time New Roman"/>
                <a:cs typeface="Arial"/>
              </a:rPr>
              <a:t>7.5, </a:t>
            </a:r>
            <a:r>
              <a:rPr lang="en-US" sz="2000" spc="-10" dirty="0" smtClean="0">
                <a:solidFill>
                  <a:prstClr val="black"/>
                </a:solidFill>
                <a:latin typeface="Time New Roman"/>
                <a:cs typeface="Arial"/>
              </a:rPr>
              <a:t>RST</a:t>
            </a:r>
            <a:r>
              <a:rPr lang="en-US" sz="2000" spc="-135" dirty="0" smtClean="0">
                <a:solidFill>
                  <a:prstClr val="black"/>
                </a:solidFill>
                <a:latin typeface="Time New Roman"/>
                <a:cs typeface="Arial"/>
              </a:rPr>
              <a:t> </a:t>
            </a:r>
            <a:r>
              <a:rPr lang="en-US" sz="2000" spc="-5" dirty="0" smtClean="0">
                <a:solidFill>
                  <a:prstClr val="black"/>
                </a:solidFill>
                <a:latin typeface="Time New Roman"/>
                <a:cs typeface="Arial"/>
              </a:rPr>
              <a:t>6.5, RST</a:t>
            </a:r>
            <a:r>
              <a:rPr lang="en-US" sz="2000" spc="-140" dirty="0" smtClean="0">
                <a:solidFill>
                  <a:prstClr val="black"/>
                </a:solidFill>
                <a:latin typeface="Time New Roman"/>
                <a:cs typeface="Arial"/>
              </a:rPr>
              <a:t> </a:t>
            </a:r>
            <a:r>
              <a:rPr lang="en-US" sz="2000" spc="-5" dirty="0" smtClean="0">
                <a:solidFill>
                  <a:prstClr val="black"/>
                </a:solidFill>
                <a:latin typeface="Time New Roman"/>
                <a:cs typeface="Arial"/>
              </a:rPr>
              <a:t>5.5, INTR</a:t>
            </a:r>
            <a:endParaRPr lang="en-US" sz="2000" dirty="0">
              <a:solidFill>
                <a:prstClr val="black"/>
              </a:solidFill>
              <a:latin typeface="Time New Roman"/>
              <a:cs typeface="Arial"/>
            </a:endParaRPr>
          </a:p>
          <a:p>
            <a:pPr marL="355600" marR="0" lvl="0" indent="-34290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q"/>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endParaRPr>
          </a:p>
        </p:txBody>
      </p:sp>
      <p:sp>
        <p:nvSpPr>
          <p:cNvPr id="2" name="Rectangle 1"/>
          <p:cNvSpPr/>
          <p:nvPr/>
        </p:nvSpPr>
        <p:spPr>
          <a:xfrm>
            <a:off x="762000" y="228600"/>
            <a:ext cx="7391400" cy="461665"/>
          </a:xfrm>
          <a:prstGeom prst="rect">
            <a:avLst/>
          </a:prstGeom>
        </p:spPr>
        <p:txBody>
          <a:bodyPr wrap="square">
            <a:spAutoFit/>
          </a:bodyPr>
          <a:lstStyle/>
          <a:p>
            <a:r>
              <a:rPr lang="en-US" sz="2400" dirty="0" err="1">
                <a:solidFill>
                  <a:srgbClr val="0070C0"/>
                </a:solidFill>
                <a:latin typeface="Time New Roman"/>
              </a:rPr>
              <a:t>Maskable</a:t>
            </a:r>
            <a:r>
              <a:rPr lang="en-US" sz="2400" spc="-85" dirty="0">
                <a:solidFill>
                  <a:srgbClr val="0070C0"/>
                </a:solidFill>
                <a:latin typeface="Time New Roman"/>
              </a:rPr>
              <a:t> </a:t>
            </a:r>
            <a:r>
              <a:rPr lang="en-US" sz="2400" spc="-5" dirty="0">
                <a:solidFill>
                  <a:srgbClr val="0070C0"/>
                </a:solidFill>
                <a:latin typeface="Time New Roman"/>
              </a:rPr>
              <a:t>Interrupts</a:t>
            </a:r>
            <a:endParaRPr lang="en-US" sz="2400" dirty="0">
              <a:latin typeface="Time New Roman"/>
            </a:endParaRPr>
          </a:p>
        </p:txBody>
      </p:sp>
    </p:spTree>
    <p:extLst>
      <p:ext uri="{BB962C8B-B14F-4D97-AF65-F5344CB8AC3E}">
        <p14:creationId xmlns:p14="http://schemas.microsoft.com/office/powerpoint/2010/main" val="317405332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object 3"/>
          <p:cNvSpPr>
            <a:spLocks noChangeArrowheads="1"/>
          </p:cNvSpPr>
          <p:nvPr/>
        </p:nvSpPr>
        <p:spPr bwMode="auto">
          <a:xfrm>
            <a:off x="1027113" y="3387725"/>
            <a:ext cx="82550" cy="82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38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393" name="object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5435653E-093C-4AEF-BF80-4CC120221576}"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125</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304800" y="1524000"/>
            <a:ext cx="8382000" cy="1846659"/>
          </a:xfrm>
          <a:prstGeom prst="rect">
            <a:avLst/>
          </a:prstGeom>
        </p:spPr>
        <p:txBody>
          <a:bodyPr wrap="square" lIns="0" tIns="0" rIns="0" bIns="0">
            <a:spAutoFit/>
          </a:bodyPr>
          <a:lstStyle>
            <a:lvl1pPr marL="295275" indent="-282575">
              <a:tabLst>
                <a:tab pos="295275" algn="l"/>
              </a:tabLst>
              <a:defRPr>
                <a:solidFill>
                  <a:schemeClr val="tx1"/>
                </a:solidFill>
                <a:latin typeface="Calibri" panose="020F0502020204030204" pitchFamily="34" charset="0"/>
              </a:defRPr>
            </a:lvl1pPr>
            <a:lvl2pPr marL="742950" indent="-2857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The interrupts which are always in  </a:t>
            </a:r>
            <a:r>
              <a:rPr kumimoji="0" lang="en-US" altLang="en-US" sz="2000" b="0" i="1"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enabled </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mode are called non-  </a:t>
            </a:r>
            <a:r>
              <a:rPr kumimoji="0" lang="en-US" altLang="en-US" sz="2000" b="0" i="0" u="none" strike="noStrike" kern="1200" cap="none" spc="0" normalizeH="0" baseline="0" noProof="0" dirty="0" err="1" smtClean="0">
                <a:ln>
                  <a:noFill/>
                </a:ln>
                <a:solidFill>
                  <a:prstClr val="black"/>
                </a:solidFill>
                <a:effectLst/>
                <a:uLnTx/>
                <a:uFillTx/>
                <a:latin typeface="Time New Roman"/>
                <a:cs typeface="Arial" panose="020B0604020202020204" pitchFamily="34" charset="0"/>
              </a:rPr>
              <a:t>maskable</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 interrupts.</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These interrupts can never be disabled by any software instruction.</a:t>
            </a:r>
          </a:p>
          <a:p>
            <a:pPr marL="295275" marR="0" lvl="0" indent="-282575" algn="l" defTabSz="914400" rtl="0" eaLnBrk="1" fontAlgn="base" latinLnBrk="0" hangingPunct="1">
              <a:lnSpc>
                <a:spcPct val="100000"/>
              </a:lnSpc>
              <a:spcBef>
                <a:spcPts val="38"/>
              </a:spcBef>
              <a:spcAft>
                <a:spcPct val="0"/>
              </a:spcAft>
              <a:buClrTx/>
              <a:buSzTx/>
              <a:buFontTx/>
              <a:buNone/>
              <a:tabLst>
                <a:tab pos="295275" algn="l"/>
              </a:tabLst>
              <a:defRPr/>
            </a:pPr>
            <a:endParaRPr kumimoji="0" lang="en-US" altLang="en-US" sz="2000" b="0" i="0" u="none" strike="noStrike" kern="1200" cap="none" spc="0" normalizeH="0" baseline="0" noProof="0" dirty="0" smtClean="0">
              <a:ln>
                <a:noFill/>
              </a:ln>
              <a:solidFill>
                <a:prstClr val="black"/>
              </a:solidFill>
              <a:effectLst/>
              <a:uLnTx/>
              <a:uFillTx/>
              <a:latin typeface="Time New Roman"/>
              <a:cs typeface="Times New Roman" panose="02020603050405020304" pitchFamily="18" charset="0"/>
            </a:endParaRPr>
          </a:p>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TRAP is a non-</a:t>
            </a:r>
            <a:r>
              <a:rPr kumimoji="0" lang="en-US" altLang="en-US" sz="2000" b="0" i="0" u="none" strike="noStrike" kern="1200" cap="none" spc="0" normalizeH="0" baseline="0" noProof="0" dirty="0" err="1" smtClean="0">
                <a:ln>
                  <a:noFill/>
                </a:ln>
                <a:solidFill>
                  <a:prstClr val="black"/>
                </a:solidFill>
                <a:effectLst/>
                <a:uLnTx/>
                <a:uFillTx/>
                <a:latin typeface="Time New Roman"/>
                <a:cs typeface="Arial" panose="020B0604020202020204" pitchFamily="34" charset="0"/>
              </a:rPr>
              <a:t>maskable</a:t>
            </a:r>
            <a:r>
              <a:rPr kumimoji="0" lang="en-US" altLang="en-US" sz="2000" b="0" i="0" u="none" strike="noStrike" kern="1200" cap="none" spc="0" normalizeH="0" baseline="0" noProof="0" dirty="0" smtClean="0">
                <a:ln>
                  <a:noFill/>
                </a:ln>
                <a:solidFill>
                  <a:prstClr val="black"/>
                </a:solidFill>
                <a:effectLst/>
                <a:uLnTx/>
                <a:uFillTx/>
                <a:latin typeface="Time New Roman"/>
                <a:cs typeface="Arial" panose="020B0604020202020204" pitchFamily="34" charset="0"/>
              </a:rPr>
              <a:t> interrupt.</a:t>
            </a:r>
          </a:p>
        </p:txBody>
      </p:sp>
      <p:sp>
        <p:nvSpPr>
          <p:cNvPr id="2" name="Rectangle 1"/>
          <p:cNvSpPr/>
          <p:nvPr/>
        </p:nvSpPr>
        <p:spPr>
          <a:xfrm>
            <a:off x="762000" y="228600"/>
            <a:ext cx="7924799" cy="461665"/>
          </a:xfrm>
          <a:prstGeom prst="rect">
            <a:avLst/>
          </a:prstGeom>
        </p:spPr>
        <p:txBody>
          <a:bodyPr wrap="square">
            <a:spAutoFit/>
          </a:bodyPr>
          <a:lstStyle/>
          <a:p>
            <a:pPr algn="ctr"/>
            <a:r>
              <a:rPr lang="en-US" sz="2400" dirty="0">
                <a:latin typeface="Time New Roman"/>
              </a:rPr>
              <a:t>Non-</a:t>
            </a:r>
            <a:r>
              <a:rPr lang="en-US" sz="2400" dirty="0" err="1">
                <a:latin typeface="Time New Roman"/>
              </a:rPr>
              <a:t>Maskable</a:t>
            </a:r>
            <a:r>
              <a:rPr lang="en-US" sz="2400" spc="-80" dirty="0">
                <a:latin typeface="Time New Roman"/>
              </a:rPr>
              <a:t> </a:t>
            </a:r>
            <a:r>
              <a:rPr lang="en-US" sz="2400" spc="-5" dirty="0">
                <a:latin typeface="Time New Roman"/>
              </a:rPr>
              <a:t>Interrupts</a:t>
            </a:r>
            <a:endParaRPr lang="en-US" sz="2400" dirty="0">
              <a:latin typeface="Time New Roman"/>
            </a:endParaRPr>
          </a:p>
        </p:txBody>
      </p:sp>
    </p:spTree>
    <p:extLst>
      <p:ext uri="{BB962C8B-B14F-4D97-AF65-F5344CB8AC3E}">
        <p14:creationId xmlns:p14="http://schemas.microsoft.com/office/powerpoint/2010/main" val="37183888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object 3"/>
          <p:cNvSpPr>
            <a:spLocks noChangeArrowheads="1"/>
          </p:cNvSpPr>
          <p:nvPr/>
        </p:nvSpPr>
        <p:spPr bwMode="auto">
          <a:xfrm>
            <a:off x="1027113" y="3387725"/>
            <a:ext cx="82550" cy="82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229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object 6"/>
          <p:cNvSpPr txBox="1">
            <a:spLocks noGrp="1"/>
          </p:cNvSpPr>
          <p:nvPr>
            <p:ph type="title"/>
          </p:nvPr>
        </p:nvSpPr>
        <p:spPr>
          <a:xfrm>
            <a:off x="1641475" y="560387"/>
            <a:ext cx="7086600" cy="430212"/>
          </a:xfrm>
        </p:spPr>
        <p:txBody>
          <a:bodyPr rtlCol="0">
            <a:normAutofit fontScale="90000"/>
          </a:bodyPr>
          <a:lstStyle/>
          <a:p>
            <a:pPr marL="12700" eaLnBrk="1" fontAlgn="auto" hangingPunct="1">
              <a:spcBef>
                <a:spcPts val="0"/>
              </a:spcBef>
              <a:spcAft>
                <a:spcPts val="0"/>
              </a:spcAft>
              <a:defRPr/>
            </a:pPr>
            <a:r>
              <a:rPr dirty="0">
                <a:solidFill>
                  <a:srgbClr val="0070C0"/>
                </a:solidFill>
              </a:rPr>
              <a:t>Five Hardware </a:t>
            </a:r>
            <a:r>
              <a:rPr spc="-5" dirty="0">
                <a:solidFill>
                  <a:srgbClr val="0070C0"/>
                </a:solidFill>
              </a:rPr>
              <a:t>Interrupts </a:t>
            </a:r>
            <a:r>
              <a:rPr dirty="0">
                <a:solidFill>
                  <a:srgbClr val="0070C0"/>
                </a:solidFill>
              </a:rPr>
              <a:t>in</a:t>
            </a:r>
            <a:r>
              <a:rPr spc="-80" dirty="0">
                <a:solidFill>
                  <a:srgbClr val="0070C0"/>
                </a:solidFill>
              </a:rPr>
              <a:t> </a:t>
            </a:r>
            <a:r>
              <a:rPr dirty="0">
                <a:solidFill>
                  <a:srgbClr val="0070C0"/>
                </a:solidFill>
              </a:rPr>
              <a:t>8085</a:t>
            </a:r>
          </a:p>
        </p:txBody>
      </p:sp>
      <p:sp>
        <p:nvSpPr>
          <p:cNvPr id="12295"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284F2C17-C707-46BF-8001-C6E8ADE445BA}"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126</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762000" y="1433513"/>
            <a:ext cx="7010400" cy="4739759"/>
          </a:xfrm>
          <a:prstGeom prst="rect">
            <a:avLst/>
          </a:prstGeom>
        </p:spPr>
        <p:txBody>
          <a:bodyPr wrap="square" lIns="0" tIns="0" rIns="0" bIns="0">
            <a:spAutoFit/>
          </a:bodyPr>
          <a:lstStyle/>
          <a:p>
            <a:pPr marL="295910" marR="0" lvl="0" indent="-283210" algn="l" defTabSz="914400" rtl="0" eaLnBrk="1" fontAlgn="auto" latinLnBrk="0" hangingPunct="1">
              <a:lnSpc>
                <a:spcPct val="100000"/>
              </a:lnSpc>
              <a:spcBef>
                <a:spcPts val="0"/>
              </a:spcBef>
              <a:spcAft>
                <a:spcPts val="0"/>
              </a:spcAft>
              <a:buClr>
                <a:srgbClr val="3891A7"/>
              </a:buClr>
              <a:buSzPct val="79687"/>
              <a:buFont typeface="Wingdings"/>
              <a:buChar char=""/>
              <a:tabLst>
                <a:tab pos="296545" algn="l"/>
              </a:tabLst>
              <a:defRPr/>
            </a:pPr>
            <a:r>
              <a:rPr kumimoji="0" lang="en-US" sz="3200" b="0" i="0" u="none" strike="noStrike" kern="1200" cap="none" spc="0"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smtClean="0">
                <a:ln>
                  <a:noFill/>
                </a:ln>
                <a:solidFill>
                  <a:prstClr val="black"/>
                </a:solidFill>
                <a:effectLst/>
                <a:uLnTx/>
                <a:uFillTx/>
                <a:latin typeface="Arial"/>
                <a:ea typeface="+mn-ea"/>
                <a:cs typeface="Arial"/>
              </a:rPr>
              <a:t>TRAP</a:t>
            </a:r>
            <a:endParaRPr kumimoji="0" sz="3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20"/>
              </a:spcBef>
              <a:spcAft>
                <a:spcPts val="0"/>
              </a:spcAft>
              <a:buClr>
                <a:srgbClr val="3891A7"/>
              </a:buClr>
              <a:buSzTx/>
              <a:buFont typeface="Wingdings"/>
              <a:buChar char=""/>
              <a:tabLst/>
              <a:defRPr/>
            </a:pPr>
            <a:endParaRPr kumimoji="0" sz="3700" b="0" i="0" u="none" strike="noStrike" kern="1200" cap="none" spc="0" normalizeH="0" baseline="0" noProof="0" dirty="0">
              <a:ln>
                <a:noFill/>
              </a:ln>
              <a:solidFill>
                <a:prstClr val="black"/>
              </a:solidFill>
              <a:effectLst/>
              <a:uLnTx/>
              <a:uFillTx/>
              <a:latin typeface="Times New Roman"/>
              <a:ea typeface="+mn-ea"/>
              <a:cs typeface="Times New Roman"/>
            </a:endParaRPr>
          </a:p>
          <a:p>
            <a:pPr marL="295910" marR="0" lvl="0" indent="-283210" algn="l" defTabSz="914400" rtl="0" eaLnBrk="1" fontAlgn="auto" latinLnBrk="0" hangingPunct="1">
              <a:lnSpc>
                <a:spcPct val="100000"/>
              </a:lnSpc>
              <a:spcBef>
                <a:spcPts val="0"/>
              </a:spcBef>
              <a:spcAft>
                <a:spcPts val="0"/>
              </a:spcAft>
              <a:buClr>
                <a:srgbClr val="3891A7"/>
              </a:buClr>
              <a:buSzPct val="79687"/>
              <a:buFont typeface="Wingdings"/>
              <a:buChar char=""/>
              <a:tabLst>
                <a:tab pos="296545" algn="l"/>
              </a:tabLst>
              <a:defRPr/>
            </a:pPr>
            <a:r>
              <a:rPr kumimoji="0" lang="en-US" sz="3200" b="0" i="0" u="none" strike="noStrike" kern="1200" cap="none" spc="0"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smtClean="0">
                <a:ln>
                  <a:noFill/>
                </a:ln>
                <a:solidFill>
                  <a:prstClr val="black"/>
                </a:solidFill>
                <a:effectLst/>
                <a:uLnTx/>
                <a:uFillTx/>
                <a:latin typeface="Arial"/>
                <a:ea typeface="+mn-ea"/>
                <a:cs typeface="Arial"/>
              </a:rPr>
              <a:t>RST</a:t>
            </a:r>
            <a:r>
              <a:rPr kumimoji="0" sz="3200" b="0" i="0" u="none" strike="noStrike" kern="1200" cap="none" spc="-175"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a:ln>
                  <a:noFill/>
                </a:ln>
                <a:solidFill>
                  <a:prstClr val="black"/>
                </a:solidFill>
                <a:effectLst/>
                <a:uLnTx/>
                <a:uFillTx/>
                <a:latin typeface="Arial"/>
                <a:ea typeface="+mn-ea"/>
                <a:cs typeface="Arial"/>
              </a:rPr>
              <a:t>7.5</a:t>
            </a:r>
          </a:p>
          <a:p>
            <a:pPr marL="0" marR="0" lvl="0" indent="0" algn="l" defTabSz="914400" rtl="0" eaLnBrk="1" fontAlgn="auto" latinLnBrk="0" hangingPunct="1">
              <a:lnSpc>
                <a:spcPct val="100000"/>
              </a:lnSpc>
              <a:spcBef>
                <a:spcPts val="19"/>
              </a:spcBef>
              <a:spcAft>
                <a:spcPts val="0"/>
              </a:spcAft>
              <a:buClr>
                <a:srgbClr val="3891A7"/>
              </a:buClr>
              <a:buSzTx/>
              <a:buFont typeface="Wingdings"/>
              <a:buChar char=""/>
              <a:tabLst/>
              <a:defRPr/>
            </a:pPr>
            <a:endParaRPr kumimoji="0" sz="3700" b="0" i="0" u="none" strike="noStrike" kern="1200" cap="none" spc="0" normalizeH="0" baseline="0" noProof="0" dirty="0">
              <a:ln>
                <a:noFill/>
              </a:ln>
              <a:solidFill>
                <a:prstClr val="black"/>
              </a:solidFill>
              <a:effectLst/>
              <a:uLnTx/>
              <a:uFillTx/>
              <a:latin typeface="Times New Roman"/>
              <a:ea typeface="+mn-ea"/>
              <a:cs typeface="Times New Roman"/>
            </a:endParaRPr>
          </a:p>
          <a:p>
            <a:pPr marL="295910" marR="0" lvl="0" indent="-283210" algn="l" defTabSz="914400" rtl="0" eaLnBrk="1" fontAlgn="auto" latinLnBrk="0" hangingPunct="1">
              <a:lnSpc>
                <a:spcPct val="100000"/>
              </a:lnSpc>
              <a:spcBef>
                <a:spcPts val="0"/>
              </a:spcBef>
              <a:spcAft>
                <a:spcPts val="0"/>
              </a:spcAft>
              <a:buClr>
                <a:srgbClr val="3891A7"/>
              </a:buClr>
              <a:buSzPct val="79687"/>
              <a:buFont typeface="Wingdings"/>
              <a:buChar char=""/>
              <a:tabLst>
                <a:tab pos="296545" algn="l"/>
              </a:tabLst>
              <a:defRPr/>
            </a:pPr>
            <a:r>
              <a:rPr kumimoji="0" lang="en-US" sz="3200" b="0" i="0" u="none" strike="noStrike" kern="1200" cap="none" spc="0"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smtClean="0">
                <a:ln>
                  <a:noFill/>
                </a:ln>
                <a:solidFill>
                  <a:prstClr val="black"/>
                </a:solidFill>
                <a:effectLst/>
                <a:uLnTx/>
                <a:uFillTx/>
                <a:latin typeface="Arial"/>
                <a:ea typeface="+mn-ea"/>
                <a:cs typeface="Arial"/>
              </a:rPr>
              <a:t>RST</a:t>
            </a:r>
            <a:r>
              <a:rPr kumimoji="0" sz="3200" b="0" i="0" u="none" strike="noStrike" kern="1200" cap="none" spc="-170" normalizeH="0" baseline="0" noProof="0" dirty="0" smtClean="0">
                <a:ln>
                  <a:noFill/>
                </a:ln>
                <a:solidFill>
                  <a:prstClr val="black"/>
                </a:solidFill>
                <a:effectLst/>
                <a:uLnTx/>
                <a:uFillTx/>
                <a:latin typeface="Arial"/>
                <a:ea typeface="+mn-ea"/>
                <a:cs typeface="Arial"/>
              </a:rPr>
              <a:t> </a:t>
            </a:r>
            <a:r>
              <a:rPr kumimoji="0" sz="3200" b="0" i="0" u="none" strike="noStrike" kern="1200" cap="none" spc="-5" normalizeH="0" baseline="0" noProof="0" dirty="0">
                <a:ln>
                  <a:noFill/>
                </a:ln>
                <a:solidFill>
                  <a:prstClr val="black"/>
                </a:solidFill>
                <a:effectLst/>
                <a:uLnTx/>
                <a:uFillTx/>
                <a:latin typeface="Arial"/>
                <a:ea typeface="+mn-ea"/>
                <a:cs typeface="Arial"/>
              </a:rPr>
              <a:t>6.5</a:t>
            </a:r>
            <a:endParaRPr kumimoji="0" sz="3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7"/>
              </a:spcBef>
              <a:spcAft>
                <a:spcPts val="0"/>
              </a:spcAft>
              <a:buClr>
                <a:srgbClr val="3891A7"/>
              </a:buClr>
              <a:buSzTx/>
              <a:buFont typeface="Wingdings"/>
              <a:buChar char=""/>
              <a:tabLst/>
              <a:defRPr/>
            </a:pPr>
            <a:endParaRPr kumimoji="0" sz="3700" b="0" i="0" u="none" strike="noStrike" kern="1200" cap="none" spc="0" normalizeH="0" baseline="0" noProof="0" dirty="0">
              <a:ln>
                <a:noFill/>
              </a:ln>
              <a:solidFill>
                <a:prstClr val="black"/>
              </a:solidFill>
              <a:effectLst/>
              <a:uLnTx/>
              <a:uFillTx/>
              <a:latin typeface="Times New Roman"/>
              <a:ea typeface="+mn-ea"/>
              <a:cs typeface="Times New Roman"/>
            </a:endParaRPr>
          </a:p>
          <a:p>
            <a:pPr marL="295910" marR="0" lvl="0" indent="-283210" algn="l" defTabSz="914400" rtl="0" eaLnBrk="1" fontAlgn="auto" latinLnBrk="0" hangingPunct="1">
              <a:lnSpc>
                <a:spcPct val="100000"/>
              </a:lnSpc>
              <a:spcBef>
                <a:spcPts val="0"/>
              </a:spcBef>
              <a:spcAft>
                <a:spcPts val="0"/>
              </a:spcAft>
              <a:buClr>
                <a:srgbClr val="3891A7"/>
              </a:buClr>
              <a:buSzPct val="79687"/>
              <a:buFont typeface="Wingdings"/>
              <a:buChar char=""/>
              <a:tabLst>
                <a:tab pos="296545" algn="l"/>
              </a:tabLst>
              <a:defRPr/>
            </a:pPr>
            <a:r>
              <a:rPr kumimoji="0" lang="en-US" sz="3200" b="0" i="0" u="none" strike="noStrike" kern="1200" cap="none" spc="0"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smtClean="0">
                <a:ln>
                  <a:noFill/>
                </a:ln>
                <a:solidFill>
                  <a:prstClr val="black"/>
                </a:solidFill>
                <a:effectLst/>
                <a:uLnTx/>
                <a:uFillTx/>
                <a:latin typeface="Arial"/>
                <a:ea typeface="+mn-ea"/>
                <a:cs typeface="Arial"/>
              </a:rPr>
              <a:t>RST</a:t>
            </a:r>
            <a:r>
              <a:rPr kumimoji="0" sz="3200" b="0" i="0" u="none" strike="noStrike" kern="1200" cap="none" spc="-175"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a:ln>
                  <a:noFill/>
                </a:ln>
                <a:solidFill>
                  <a:prstClr val="black"/>
                </a:solidFill>
                <a:effectLst/>
                <a:uLnTx/>
                <a:uFillTx/>
                <a:latin typeface="Arial"/>
                <a:ea typeface="+mn-ea"/>
                <a:cs typeface="Arial"/>
              </a:rPr>
              <a:t>5.5</a:t>
            </a:r>
          </a:p>
          <a:p>
            <a:pPr marL="0" marR="0" lvl="0" indent="0" algn="l" defTabSz="914400" rtl="0" eaLnBrk="1" fontAlgn="auto" latinLnBrk="0" hangingPunct="1">
              <a:lnSpc>
                <a:spcPct val="100000"/>
              </a:lnSpc>
              <a:spcBef>
                <a:spcPts val="19"/>
              </a:spcBef>
              <a:spcAft>
                <a:spcPts val="0"/>
              </a:spcAft>
              <a:buClr>
                <a:srgbClr val="3891A7"/>
              </a:buClr>
              <a:buSzTx/>
              <a:buFont typeface="Wingdings"/>
              <a:buChar char=""/>
              <a:tabLst/>
              <a:defRPr/>
            </a:pPr>
            <a:endParaRPr kumimoji="0" sz="3700" b="0" i="0" u="none" strike="noStrike" kern="1200" cap="none" spc="0" normalizeH="0" baseline="0" noProof="0" dirty="0">
              <a:ln>
                <a:noFill/>
              </a:ln>
              <a:solidFill>
                <a:prstClr val="black"/>
              </a:solidFill>
              <a:effectLst/>
              <a:uLnTx/>
              <a:uFillTx/>
              <a:latin typeface="Times New Roman"/>
              <a:ea typeface="+mn-ea"/>
              <a:cs typeface="Times New Roman"/>
            </a:endParaRPr>
          </a:p>
          <a:p>
            <a:pPr marL="295910" marR="0" lvl="0" indent="-283210" algn="l" defTabSz="914400" rtl="0" eaLnBrk="1" fontAlgn="auto" latinLnBrk="0" hangingPunct="1">
              <a:lnSpc>
                <a:spcPct val="100000"/>
              </a:lnSpc>
              <a:spcBef>
                <a:spcPts val="0"/>
              </a:spcBef>
              <a:spcAft>
                <a:spcPts val="0"/>
              </a:spcAft>
              <a:buClr>
                <a:srgbClr val="3891A7"/>
              </a:buClr>
              <a:buSzPct val="79687"/>
              <a:buFont typeface="Wingdings"/>
              <a:buChar char=""/>
              <a:tabLst>
                <a:tab pos="296545" algn="l"/>
              </a:tabLst>
              <a:defRPr/>
            </a:pPr>
            <a:r>
              <a:rPr kumimoji="0" lang="en-US" sz="3200" b="0" i="0" u="none" strike="noStrike" kern="1200" cap="none" spc="0" normalizeH="0" baseline="0" noProof="0" dirty="0" smtClean="0">
                <a:ln>
                  <a:noFill/>
                </a:ln>
                <a:solidFill>
                  <a:prstClr val="black"/>
                </a:solidFill>
                <a:effectLst/>
                <a:uLnTx/>
                <a:uFillTx/>
                <a:latin typeface="Arial"/>
                <a:ea typeface="+mn-ea"/>
                <a:cs typeface="Arial"/>
              </a:rPr>
              <a:t>  </a:t>
            </a:r>
            <a:r>
              <a:rPr kumimoji="0" sz="3200" b="0" i="0" u="none" strike="noStrike" kern="1200" cap="none" spc="0" normalizeH="0" baseline="0" noProof="0" dirty="0" smtClean="0">
                <a:ln>
                  <a:noFill/>
                </a:ln>
                <a:solidFill>
                  <a:prstClr val="black"/>
                </a:solidFill>
                <a:effectLst/>
                <a:uLnTx/>
                <a:uFillTx/>
                <a:latin typeface="Arial"/>
                <a:ea typeface="+mn-ea"/>
                <a:cs typeface="Arial"/>
              </a:rPr>
              <a:t>INTR</a:t>
            </a:r>
            <a:endParaRPr kumimoji="0" sz="32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5137300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000" dirty="0" smtClean="0">
                <a:solidFill>
                  <a:srgbClr val="D60093"/>
                </a:solidFill>
                <a:latin typeface="Times New Roman" panose="02020603050405020304" pitchFamily="18" charset="0"/>
                <a:ea typeface="Times New Roman" panose="02020603050405020304" pitchFamily="18" charset="0"/>
                <a:cs typeface="Times New Roman" panose="02020603050405020304" pitchFamily="18" charset="0"/>
              </a:rPr>
              <a:t>09.MEMORY </a:t>
            </a:r>
            <a:r>
              <a:rPr lang="en-US" sz="6000" dirty="0">
                <a:solidFill>
                  <a:srgbClr val="D60093"/>
                </a:solidFill>
                <a:latin typeface="Times New Roman" panose="02020603050405020304" pitchFamily="18" charset="0"/>
                <a:ea typeface="Times New Roman" panose="02020603050405020304" pitchFamily="18" charset="0"/>
                <a:cs typeface="Times New Roman" panose="02020603050405020304" pitchFamily="18" charset="0"/>
              </a:rPr>
              <a:t>MAPPING</a:t>
            </a:r>
            <a:endParaRPr lang="en-US" sz="6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65742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228600" y="1"/>
            <a:ext cx="8915400" cy="6614118"/>
          </a:xfrm>
          <a:prstGeom prst="rect">
            <a:avLst/>
          </a:prstGeom>
        </p:spPr>
        <p:txBody>
          <a:bodyPr wrap="square">
            <a:spAutoFit/>
          </a:bodyPr>
          <a:lstStyle/>
          <a:p>
            <a:pPr>
              <a:lnSpc>
                <a:spcPct val="107000"/>
              </a:lnSpc>
              <a:spcAft>
                <a:spcPts val="800"/>
              </a:spcAft>
            </a:pPr>
            <a:r>
              <a:rPr lang="en-US" sz="4000" dirty="0" smtClean="0">
                <a:solidFill>
                  <a:srgbClr val="D60093"/>
                </a:solidFill>
                <a:latin typeface="Times New Roman" panose="02020603050405020304" pitchFamily="18" charset="0"/>
                <a:ea typeface="Times New Roman" panose="02020603050405020304" pitchFamily="18" charset="0"/>
                <a:cs typeface="Times New Roman" panose="02020603050405020304" pitchFamily="18" charset="0"/>
              </a:rPr>
              <a:t>MEMORY MAPPING</a:t>
            </a:r>
            <a:endParaRPr lang="en-US" sz="1200" dirty="0" smtClean="0">
              <a:solidFill>
                <a:srgbClr val="D60093"/>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smtClean="0">
                <a:latin typeface="Time New Roman"/>
                <a:ea typeface="Times New Roman" panose="02020603050405020304" pitchFamily="18" charset="0"/>
                <a:cs typeface="Times New Roman" panose="02020603050405020304" pitchFamily="18" charset="0"/>
              </a:rPr>
              <a:t>In </a:t>
            </a:r>
            <a:r>
              <a:rPr lang="en-US" sz="2000" dirty="0">
                <a:latin typeface="Time New Roman"/>
                <a:ea typeface="Times New Roman" panose="02020603050405020304" pitchFamily="18" charset="0"/>
                <a:cs typeface="Times New Roman" panose="02020603050405020304" pitchFamily="18" charset="0"/>
              </a:rPr>
              <a:t>the </a:t>
            </a:r>
            <a:r>
              <a:rPr lang="en-US" sz="2000" b="1" dirty="0">
                <a:latin typeface="Time New Roman"/>
                <a:ea typeface="Times New Roman" panose="02020603050405020304" pitchFamily="18" charset="0"/>
                <a:cs typeface="Times New Roman" panose="02020603050405020304" pitchFamily="18" charset="0"/>
              </a:rPr>
              <a:t>8085 microprocessor</a:t>
            </a:r>
            <a:r>
              <a:rPr lang="en-US" sz="2000" dirty="0">
                <a:latin typeface="Time New Roman"/>
                <a:ea typeface="Times New Roman" panose="02020603050405020304" pitchFamily="18" charset="0"/>
                <a:cs typeface="Times New Roman" panose="02020603050405020304" pitchFamily="18" charset="0"/>
              </a:rPr>
              <a:t>, </a:t>
            </a:r>
            <a:r>
              <a:rPr lang="en-US" sz="2000" b="1" dirty="0">
                <a:latin typeface="Time New Roman"/>
                <a:ea typeface="Times New Roman" panose="02020603050405020304" pitchFamily="18" charset="0"/>
                <a:cs typeface="Times New Roman" panose="02020603050405020304" pitchFamily="18" charset="0"/>
              </a:rPr>
              <a:t>memory mapping</a:t>
            </a:r>
            <a:r>
              <a:rPr lang="en-US" sz="2000" dirty="0">
                <a:latin typeface="Time New Roman"/>
                <a:ea typeface="Times New Roman" panose="02020603050405020304" pitchFamily="18" charset="0"/>
                <a:cs typeface="Times New Roman" panose="02020603050405020304" pitchFamily="18" charset="0"/>
              </a:rPr>
              <a:t> refers to the process of </a:t>
            </a:r>
            <a:r>
              <a:rPr lang="en-US" sz="2000" b="1" dirty="0">
                <a:latin typeface="Time New Roman"/>
                <a:ea typeface="Times New Roman" panose="02020603050405020304" pitchFamily="18" charset="0"/>
                <a:cs typeface="Times New Roman" panose="02020603050405020304" pitchFamily="18" charset="0"/>
              </a:rPr>
              <a:t>assigning specific memory addresses to different memory devices</a:t>
            </a:r>
            <a:r>
              <a:rPr lang="en-US" sz="2000" dirty="0">
                <a:latin typeface="Time New Roman"/>
                <a:ea typeface="Times New Roman" panose="02020603050405020304" pitchFamily="18" charset="0"/>
                <a:cs typeface="Times New Roman" panose="02020603050405020304" pitchFamily="18" charset="0"/>
              </a:rPr>
              <a:t> like </a:t>
            </a:r>
            <a:r>
              <a:rPr lang="en-US" sz="2000" b="1" dirty="0">
                <a:latin typeface="Time New Roman"/>
                <a:ea typeface="Times New Roman" panose="02020603050405020304" pitchFamily="18" charset="0"/>
                <a:cs typeface="Times New Roman" panose="02020603050405020304" pitchFamily="18" charset="0"/>
              </a:rPr>
              <a:t>RAM, ROM, and I/O devices</a:t>
            </a:r>
            <a:r>
              <a:rPr lang="en-US" sz="2000" dirty="0">
                <a:latin typeface="Time New Roman"/>
                <a:ea typeface="Times New Roman" panose="02020603050405020304" pitchFamily="18" charset="0"/>
                <a:cs typeface="Times New Roman" panose="02020603050405020304" pitchFamily="18" charset="0"/>
              </a:rPr>
              <a:t> in the system.</a:t>
            </a:r>
            <a:endParaRPr lang="en-US" sz="2000" dirty="0">
              <a:latin typeface="Time New Roman"/>
              <a:ea typeface="Calibri" panose="020F0502020204030204" pitchFamily="34" charset="0"/>
              <a:cs typeface="Times New Roman" panose="02020603050405020304" pitchFamily="18" charset="0"/>
            </a:endParaRPr>
          </a:p>
          <a:p>
            <a:pPr>
              <a:lnSpc>
                <a:spcPct val="107000"/>
              </a:lnSpc>
              <a:spcAft>
                <a:spcPts val="800"/>
              </a:spcAft>
            </a:pPr>
            <a:r>
              <a:rPr lang="en-US" sz="2000" b="1" dirty="0">
                <a:latin typeface="Time New Roman"/>
                <a:ea typeface="Times New Roman" panose="02020603050405020304" pitchFamily="18" charset="0"/>
                <a:cs typeface="Segoe UI Symbol" panose="020B0502040204020203" pitchFamily="34" charset="0"/>
              </a:rPr>
              <a:t>🔹</a:t>
            </a:r>
            <a:r>
              <a:rPr lang="en-US" sz="2000" b="1" dirty="0">
                <a:latin typeface="Time New Roman"/>
                <a:ea typeface="Times New Roman" panose="02020603050405020304" pitchFamily="18" charset="0"/>
                <a:cs typeface="Times New Roman" panose="02020603050405020304" pitchFamily="18" charset="0"/>
              </a:rPr>
              <a:t> Key Points:</a:t>
            </a:r>
            <a:endParaRPr lang="en-US" sz="20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000" b="1" dirty="0">
                <a:latin typeface="Time New Roman"/>
                <a:ea typeface="Times New Roman" panose="02020603050405020304" pitchFamily="18" charset="0"/>
                <a:cs typeface="Times New Roman" panose="02020603050405020304" pitchFamily="18" charset="0"/>
              </a:rPr>
              <a:t>8085 has a 16-bit address bus</a:t>
            </a:r>
            <a:r>
              <a:rPr lang="en-US" sz="2000" dirty="0">
                <a:latin typeface="Time New Roman"/>
                <a:ea typeface="Times New Roman" panose="02020603050405020304" pitchFamily="18" charset="0"/>
                <a:cs typeface="Times New Roman" panose="02020603050405020304" pitchFamily="18" charset="0"/>
              </a:rPr>
              <a:t>:</a:t>
            </a:r>
            <a:br>
              <a:rPr lang="en-US" sz="2000" dirty="0">
                <a:latin typeface="Time New Roman"/>
                <a:ea typeface="Times New Roman" panose="02020603050405020304" pitchFamily="18" charset="0"/>
                <a:cs typeface="Times New Roman" panose="02020603050405020304" pitchFamily="18" charset="0"/>
              </a:rPr>
            </a:br>
            <a:r>
              <a:rPr lang="en-US" sz="2000" dirty="0">
                <a:latin typeface="Time New Roman"/>
                <a:ea typeface="Times New Roman" panose="02020603050405020304" pitchFamily="18" charset="0"/>
                <a:cs typeface="Times New Roman" panose="02020603050405020304" pitchFamily="18" charset="0"/>
              </a:rPr>
              <a:t>So, it can access </a:t>
            </a:r>
            <a:r>
              <a:rPr lang="en-US" sz="2000" b="1" dirty="0">
                <a:latin typeface="Time New Roman"/>
                <a:ea typeface="Times New Roman" panose="02020603050405020304" pitchFamily="18" charset="0"/>
                <a:cs typeface="Times New Roman" panose="02020603050405020304" pitchFamily="18" charset="0"/>
              </a:rPr>
              <a:t>2¹⁶ = 65,536 = 64KB</a:t>
            </a:r>
            <a:r>
              <a:rPr lang="en-US" sz="2000" dirty="0">
                <a:latin typeface="Time New Roman"/>
                <a:ea typeface="Times New Roman" panose="02020603050405020304" pitchFamily="18" charset="0"/>
                <a:cs typeface="Times New Roman" panose="02020603050405020304" pitchFamily="18" charset="0"/>
              </a:rPr>
              <a:t> of memory locations.</a:t>
            </a:r>
            <a:endParaRPr lang="en-US" sz="20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000" b="1" dirty="0">
                <a:latin typeface="Time New Roman"/>
                <a:ea typeface="Times New Roman" panose="02020603050405020304" pitchFamily="18" charset="0"/>
                <a:cs typeface="Times New Roman" panose="02020603050405020304" pitchFamily="18" charset="0"/>
              </a:rPr>
              <a:t>Memory mapping</a:t>
            </a:r>
            <a:r>
              <a:rPr lang="en-US" sz="2000" dirty="0">
                <a:latin typeface="Time New Roman"/>
                <a:ea typeface="Times New Roman" panose="02020603050405020304" pitchFamily="18" charset="0"/>
                <a:cs typeface="Times New Roman" panose="02020603050405020304" pitchFamily="18" charset="0"/>
              </a:rPr>
              <a:t> means placing different types of memory (like ROM, RAM) in different address ranges within this 64KB space.</a:t>
            </a:r>
            <a:endParaRPr lang="en-US" sz="20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000" b="1" dirty="0">
                <a:latin typeface="Time New Roman"/>
                <a:ea typeface="Times New Roman" panose="02020603050405020304" pitchFamily="18" charset="0"/>
                <a:cs typeface="Times New Roman" panose="02020603050405020304" pitchFamily="18" charset="0"/>
              </a:rPr>
              <a:t>Each memory chip</a:t>
            </a:r>
            <a:r>
              <a:rPr lang="en-US" sz="2000" dirty="0">
                <a:latin typeface="Time New Roman"/>
                <a:ea typeface="Times New Roman" panose="02020603050405020304" pitchFamily="18" charset="0"/>
                <a:cs typeface="Times New Roman" panose="02020603050405020304" pitchFamily="18" charset="0"/>
              </a:rPr>
              <a:t> is connected to the microprocessor using </a:t>
            </a:r>
            <a:r>
              <a:rPr lang="en-US" sz="2000" b="1" dirty="0">
                <a:latin typeface="Time New Roman"/>
                <a:ea typeface="Times New Roman" panose="02020603050405020304" pitchFamily="18" charset="0"/>
                <a:cs typeface="Times New Roman" panose="02020603050405020304" pitchFamily="18" charset="0"/>
              </a:rPr>
              <a:t>address lines and control signals</a:t>
            </a:r>
            <a:r>
              <a:rPr lang="en-US" sz="2000" dirty="0">
                <a:latin typeface="Time New Roman"/>
                <a:ea typeface="Times New Roman" panose="02020603050405020304" pitchFamily="18" charset="0"/>
                <a:cs typeface="Times New Roman" panose="02020603050405020304" pitchFamily="18" charset="0"/>
              </a:rPr>
              <a:t> like </a:t>
            </a:r>
            <a:r>
              <a:rPr lang="en-US" sz="2000" b="1" dirty="0">
                <a:latin typeface="Time New Roman"/>
                <a:ea typeface="Times New Roman" panose="02020603050405020304" pitchFamily="18" charset="0"/>
                <a:cs typeface="Times New Roman" panose="02020603050405020304" pitchFamily="18" charset="0"/>
              </a:rPr>
              <a:t>RD̅</a:t>
            </a:r>
            <a:r>
              <a:rPr lang="en-US" sz="2000" dirty="0">
                <a:latin typeface="Time New Roman"/>
                <a:ea typeface="Times New Roman" panose="02020603050405020304" pitchFamily="18" charset="0"/>
                <a:cs typeface="Times New Roman" panose="02020603050405020304" pitchFamily="18" charset="0"/>
              </a:rPr>
              <a:t>, </a:t>
            </a:r>
            <a:r>
              <a:rPr lang="en-US" sz="2000" b="1" dirty="0">
                <a:latin typeface="Time New Roman"/>
                <a:ea typeface="Times New Roman" panose="02020603050405020304" pitchFamily="18" charset="0"/>
                <a:cs typeface="Times New Roman" panose="02020603050405020304" pitchFamily="18" charset="0"/>
              </a:rPr>
              <a:t>WR̅</a:t>
            </a:r>
            <a:r>
              <a:rPr lang="en-US" sz="2000" dirty="0">
                <a:latin typeface="Time New Roman"/>
                <a:ea typeface="Times New Roman" panose="02020603050405020304" pitchFamily="18" charset="0"/>
                <a:cs typeface="Times New Roman" panose="02020603050405020304" pitchFamily="18" charset="0"/>
              </a:rPr>
              <a:t>, and </a:t>
            </a:r>
            <a:r>
              <a:rPr lang="en-US" sz="2000" b="1" dirty="0">
                <a:latin typeface="Time New Roman"/>
                <a:ea typeface="Times New Roman" panose="02020603050405020304" pitchFamily="18" charset="0"/>
                <a:cs typeface="Times New Roman" panose="02020603050405020304" pitchFamily="18" charset="0"/>
              </a:rPr>
              <a:t>CS̅ (chip select)</a:t>
            </a:r>
            <a:r>
              <a:rPr lang="en-US" sz="2000" dirty="0">
                <a:latin typeface="Time New Roman"/>
                <a:ea typeface="Times New Roman" panose="02020603050405020304" pitchFamily="18" charset="0"/>
                <a:cs typeface="Times New Roman" panose="02020603050405020304" pitchFamily="18" charset="0"/>
              </a:rPr>
              <a:t>.</a:t>
            </a:r>
            <a:endParaRPr lang="en-US" sz="20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000" dirty="0">
                <a:latin typeface="Time New Roman"/>
                <a:ea typeface="Times New Roman" panose="02020603050405020304" pitchFamily="18" charset="0"/>
                <a:cs typeface="Times New Roman" panose="02020603050405020304" pitchFamily="18" charset="0"/>
              </a:rPr>
              <a:t>Memory is divided based on address ranges. Example:</a:t>
            </a:r>
            <a:endParaRPr lang="en-US" sz="20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000" b="1" dirty="0">
                <a:latin typeface="Time New Roman"/>
                <a:ea typeface="Times New Roman" panose="02020603050405020304" pitchFamily="18" charset="0"/>
                <a:cs typeface="Times New Roman" panose="02020603050405020304" pitchFamily="18" charset="0"/>
              </a:rPr>
              <a:t>0000H to 1FFFH</a:t>
            </a:r>
            <a:r>
              <a:rPr lang="en-US" sz="2000" dirty="0">
                <a:latin typeface="Time New Roman"/>
                <a:ea typeface="Times New Roman" panose="02020603050405020304" pitchFamily="18" charset="0"/>
                <a:cs typeface="Times New Roman" panose="02020603050405020304" pitchFamily="18" charset="0"/>
              </a:rPr>
              <a:t> → ROM (for program storage)</a:t>
            </a:r>
            <a:endParaRPr lang="en-US" sz="20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000" b="1" dirty="0">
                <a:latin typeface="Time New Roman"/>
                <a:ea typeface="Times New Roman" panose="02020603050405020304" pitchFamily="18" charset="0"/>
                <a:cs typeface="Times New Roman" panose="02020603050405020304" pitchFamily="18" charset="0"/>
              </a:rPr>
              <a:t>2000H to 3FFFH</a:t>
            </a:r>
            <a:r>
              <a:rPr lang="en-US" sz="2000" dirty="0">
                <a:latin typeface="Time New Roman"/>
                <a:ea typeface="Times New Roman" panose="02020603050405020304" pitchFamily="18" charset="0"/>
                <a:cs typeface="Times New Roman" panose="02020603050405020304" pitchFamily="18" charset="0"/>
              </a:rPr>
              <a:t> → RAM (for data storage)</a:t>
            </a:r>
            <a:endParaRPr lang="en-US" sz="20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2000" dirty="0">
                <a:latin typeface="Time New Roman"/>
                <a:ea typeface="Times New Roman" panose="02020603050405020304" pitchFamily="18" charset="0"/>
                <a:cs typeface="Times New Roman" panose="02020603050405020304" pitchFamily="18" charset="0"/>
              </a:rPr>
              <a:t>This mapping is done using </a:t>
            </a:r>
            <a:r>
              <a:rPr lang="en-US" sz="2000" b="1" dirty="0">
                <a:latin typeface="Time New Roman"/>
                <a:ea typeface="Times New Roman" panose="02020603050405020304" pitchFamily="18" charset="0"/>
                <a:cs typeface="Times New Roman" panose="02020603050405020304" pitchFamily="18" charset="0"/>
              </a:rPr>
              <a:t>address decoding logic</a:t>
            </a:r>
            <a:r>
              <a:rPr lang="en-US" sz="2000" dirty="0">
                <a:latin typeface="Time New Roman"/>
                <a:ea typeface="Times New Roman" panose="02020603050405020304" pitchFamily="18" charset="0"/>
                <a:cs typeface="Times New Roman" panose="02020603050405020304" pitchFamily="18" charset="0"/>
              </a:rPr>
              <a:t>, which activates a particular chip when its address range is accessed.</a:t>
            </a:r>
            <a:endParaRPr lang="en-US" sz="2000" dirty="0">
              <a:effectLst/>
              <a:latin typeface="Time New Roman"/>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47920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latin typeface="Time New Roman"/>
              </a:rPr>
              <a:t>Memory read operation</a:t>
            </a:r>
            <a:endParaRPr lang="en-US" sz="2000" dirty="0">
              <a:latin typeface="Time New Roman"/>
            </a:endParaRPr>
          </a:p>
        </p:txBody>
      </p:sp>
      <p:sp>
        <p:nvSpPr>
          <p:cNvPr id="3" name="Content Placeholder 2"/>
          <p:cNvSpPr>
            <a:spLocks noGrp="1"/>
          </p:cNvSpPr>
          <p:nvPr>
            <p:ph idx="1"/>
          </p:nvPr>
        </p:nvSpPr>
        <p:spPr/>
        <p:txBody>
          <a:bodyPr>
            <a:normAutofit/>
          </a:bodyPr>
          <a:lstStyle/>
          <a:p>
            <a:r>
              <a:rPr lang="en-US" sz="2000" dirty="0" smtClean="0">
                <a:latin typeface="Time New Roman"/>
              </a:rPr>
              <a:t>Microprocessor place 16 bit address in to the address bus</a:t>
            </a:r>
          </a:p>
          <a:p>
            <a:r>
              <a:rPr lang="en-US" sz="2000" dirty="0" smtClean="0">
                <a:latin typeface="Time New Roman"/>
              </a:rPr>
              <a:t>Decoding the address bus for identifying the memory address of data</a:t>
            </a:r>
          </a:p>
          <a:p>
            <a:r>
              <a:rPr lang="en-US" sz="2000" dirty="0" smtClean="0">
                <a:latin typeface="Time New Roman"/>
              </a:rPr>
              <a:t>Microprocessor sends  MEMR  controls signal enable the memory IC</a:t>
            </a:r>
          </a:p>
          <a:p>
            <a:r>
              <a:rPr lang="en-US" sz="2000" dirty="0" smtClean="0">
                <a:latin typeface="Time New Roman"/>
              </a:rPr>
              <a:t>Data of memory location is placed in data bus and microprocessor</a:t>
            </a:r>
            <a:endParaRPr lang="en-US" sz="2000" dirty="0">
              <a:latin typeface="Time New Roman"/>
            </a:endParaRPr>
          </a:p>
        </p:txBody>
      </p:sp>
      <p:sp>
        <p:nvSpPr>
          <p:cNvPr id="5" name="Slide Number Placeholder 4"/>
          <p:cNvSpPr>
            <a:spLocks noGrp="1"/>
          </p:cNvSpPr>
          <p:nvPr>
            <p:ph type="sldNum" sz="quarter" idx="12"/>
          </p:nvPr>
        </p:nvSpPr>
        <p:spPr/>
        <p:txBody>
          <a:bodyPr/>
          <a:lstStyle/>
          <a:p>
            <a:fld id="{05C43322-B4EA-4902-8FEA-165A9F7C78E6}" type="slidenum">
              <a:rPr lang="en-US" smtClean="0"/>
              <a:pPr/>
              <a:t>129</a:t>
            </a:fld>
            <a:endParaRPr lang="en-US"/>
          </a:p>
        </p:txBody>
      </p:sp>
      <p:cxnSp>
        <p:nvCxnSpPr>
          <p:cNvPr id="9" name="Straight Connector 8"/>
          <p:cNvCxnSpPr/>
          <p:nvPr/>
        </p:nvCxnSpPr>
        <p:spPr>
          <a:xfrm>
            <a:off x="3505200" y="2667000"/>
            <a:ext cx="685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383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Special purpose register</a:t>
            </a:r>
            <a:endParaRPr lang="en-US" dirty="0"/>
          </a:p>
        </p:txBody>
      </p:sp>
      <p:sp>
        <p:nvSpPr>
          <p:cNvPr id="3" name="Content Placeholder 2"/>
          <p:cNvSpPr>
            <a:spLocks noGrp="1"/>
          </p:cNvSpPr>
          <p:nvPr>
            <p:ph idx="1"/>
          </p:nvPr>
        </p:nvSpPr>
        <p:spPr>
          <a:xfrm>
            <a:off x="457200" y="838200"/>
            <a:ext cx="8229600" cy="4525963"/>
          </a:xfrm>
        </p:spPr>
        <p:txBody>
          <a:bodyPr/>
          <a:lstStyle/>
          <a:p>
            <a:r>
              <a:rPr lang="en-US" dirty="0" smtClean="0"/>
              <a:t>Program counter (PC)</a:t>
            </a:r>
          </a:p>
          <a:p>
            <a:r>
              <a:rPr lang="en-US" dirty="0" smtClean="0"/>
              <a:t>Stack pointer (SP)</a:t>
            </a:r>
          </a:p>
          <a:p>
            <a:r>
              <a:rPr lang="en-US" dirty="0" smtClean="0"/>
              <a:t>Flag/ status register (FR or SR)</a:t>
            </a:r>
          </a:p>
          <a:p>
            <a:r>
              <a:rPr lang="en-US" dirty="0" smtClean="0"/>
              <a:t>Instruction register (IR)</a:t>
            </a:r>
          </a:p>
          <a:p>
            <a:r>
              <a:rPr lang="en-US" dirty="0" smtClean="0"/>
              <a:t>Memory address register (MAR)</a:t>
            </a:r>
          </a:p>
          <a:p>
            <a:r>
              <a:rPr lang="en-US" dirty="0" smtClean="0"/>
              <a:t>Temporary register</a:t>
            </a:r>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13</a:t>
            </a:fld>
            <a:endParaRPr lang="en-US"/>
          </a:p>
        </p:txBody>
      </p:sp>
    </p:spTree>
    <p:extLst>
      <p:ext uri="{BB962C8B-B14F-4D97-AF65-F5344CB8AC3E}">
        <p14:creationId xmlns:p14="http://schemas.microsoft.com/office/powerpoint/2010/main" val="58402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5C43322-B4EA-4902-8FEA-165A9F7C78E6}" type="slidenum">
              <a:rPr lang="en-US" smtClean="0"/>
              <a:pPr/>
              <a:t>130</a:t>
            </a:fld>
            <a:endParaRPr lang="en-US"/>
          </a:p>
        </p:txBody>
      </p:sp>
      <p:pic>
        <p:nvPicPr>
          <p:cNvPr id="4" name="Picture 2"/>
          <p:cNvPicPr>
            <a:picLocks noChangeAspect="1" noChangeArrowheads="1"/>
          </p:cNvPicPr>
          <p:nvPr/>
        </p:nvPicPr>
        <p:blipFill>
          <a:blip r:embed="rId2"/>
          <a:srcRect/>
          <a:stretch>
            <a:fillRect/>
          </a:stretch>
        </p:blipFill>
        <p:spPr bwMode="auto">
          <a:xfrm>
            <a:off x="883920" y="1143000"/>
            <a:ext cx="7193280" cy="4495800"/>
          </a:xfrm>
          <a:prstGeom prst="rect">
            <a:avLst/>
          </a:prstGeom>
          <a:noFill/>
          <a:ln w="9525">
            <a:noFill/>
            <a:miter lim="800000"/>
            <a:headEnd/>
            <a:tailEnd/>
          </a:ln>
          <a:effectLst/>
        </p:spPr>
      </p:pic>
    </p:spTree>
    <p:extLst>
      <p:ext uri="{BB962C8B-B14F-4D97-AF65-F5344CB8AC3E}">
        <p14:creationId xmlns:p14="http://schemas.microsoft.com/office/powerpoint/2010/main" val="35182260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1219200" y="838200"/>
            <a:ext cx="6477000" cy="529189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05C43322-B4EA-4902-8FEA-165A9F7C78E6}" type="slidenum">
              <a:rPr lang="en-US" smtClean="0"/>
              <a:pPr/>
              <a:t>131</a:t>
            </a:fld>
            <a:endParaRPr lang="en-US"/>
          </a:p>
        </p:txBody>
      </p:sp>
    </p:spTree>
    <p:extLst>
      <p:ext uri="{BB962C8B-B14F-4D97-AF65-F5344CB8AC3E}">
        <p14:creationId xmlns:p14="http://schemas.microsoft.com/office/powerpoint/2010/main" val="6482690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mtClean="0"/>
              <a:t>Memory Mapping</a:t>
            </a:r>
          </a:p>
        </p:txBody>
      </p:sp>
      <p:sp>
        <p:nvSpPr>
          <p:cNvPr id="31747" name="Rectangle 3"/>
          <p:cNvSpPr>
            <a:spLocks noGrp="1" noChangeArrowheads="1"/>
          </p:cNvSpPr>
          <p:nvPr>
            <p:ph idx="1"/>
          </p:nvPr>
        </p:nvSpPr>
        <p:spPr>
          <a:noFill/>
        </p:spPr>
        <p:txBody>
          <a:bodyPr/>
          <a:lstStyle/>
          <a:p>
            <a:pPr eaLnBrk="1" hangingPunct="1"/>
            <a:r>
              <a:rPr lang="en-US" altLang="en-US" smtClean="0"/>
              <a:t>8085 has 16-bit Address Bus</a:t>
            </a:r>
          </a:p>
          <a:p>
            <a:pPr eaLnBrk="1" hangingPunct="1"/>
            <a:r>
              <a:rPr lang="en-US" altLang="en-US" smtClean="0"/>
              <a:t>The complete address space is thus given by the range of addresses </a:t>
            </a:r>
            <a:r>
              <a:rPr lang="en-US" altLang="en-US" smtClean="0">
                <a:solidFill>
                  <a:schemeClr val="accent2"/>
                </a:solidFill>
              </a:rPr>
              <a:t>0000</a:t>
            </a:r>
            <a:r>
              <a:rPr lang="en-US" altLang="en-US" smtClean="0"/>
              <a:t>H – </a:t>
            </a:r>
            <a:r>
              <a:rPr lang="en-US" altLang="en-US" smtClean="0">
                <a:solidFill>
                  <a:schemeClr val="accent2"/>
                </a:solidFill>
              </a:rPr>
              <a:t>FFFF</a:t>
            </a:r>
            <a:r>
              <a:rPr lang="en-US" altLang="en-US" smtClean="0"/>
              <a:t>H</a:t>
            </a:r>
          </a:p>
          <a:p>
            <a:pPr eaLnBrk="1" hangingPunct="1"/>
            <a:r>
              <a:rPr lang="en-US" altLang="en-US" smtClean="0"/>
              <a:t>The range of addresses allocated to a memory device is known as its memory map</a:t>
            </a:r>
          </a:p>
        </p:txBody>
      </p:sp>
    </p:spTree>
    <p:extLst>
      <p:ext uri="{BB962C8B-B14F-4D97-AF65-F5344CB8AC3E}">
        <p14:creationId xmlns:p14="http://schemas.microsoft.com/office/powerpoint/2010/main" val="14474245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en-US" smtClean="0"/>
              <a:t>Memory map: 64K memory device</a:t>
            </a:r>
          </a:p>
        </p:txBody>
      </p:sp>
      <p:sp>
        <p:nvSpPr>
          <p:cNvPr id="32771" name="Rectangle 3"/>
          <p:cNvSpPr>
            <a:spLocks noGrp="1" noChangeArrowheads="1"/>
          </p:cNvSpPr>
          <p:nvPr>
            <p:ph idx="1"/>
          </p:nvPr>
        </p:nvSpPr>
        <p:spPr>
          <a:xfrm>
            <a:off x="914400" y="1600200"/>
            <a:ext cx="7772400" cy="1295400"/>
          </a:xfrm>
        </p:spPr>
        <p:txBody>
          <a:bodyPr/>
          <a:lstStyle/>
          <a:p>
            <a:pPr eaLnBrk="1" hangingPunct="1"/>
            <a:r>
              <a:rPr lang="en-US" altLang="en-US" smtClean="0"/>
              <a:t>Address lines required: 16 (A0 – A15)</a:t>
            </a:r>
          </a:p>
          <a:p>
            <a:pPr eaLnBrk="1" hangingPunct="1"/>
            <a:r>
              <a:rPr lang="en-US" altLang="en-US" smtClean="0"/>
              <a:t>Memory map: </a:t>
            </a:r>
            <a:r>
              <a:rPr lang="en-US" altLang="en-US" smtClean="0">
                <a:solidFill>
                  <a:schemeClr val="accent2"/>
                </a:solidFill>
              </a:rPr>
              <a:t>0000</a:t>
            </a:r>
            <a:r>
              <a:rPr lang="en-US" altLang="en-US" smtClean="0"/>
              <a:t>H - </a:t>
            </a:r>
            <a:r>
              <a:rPr lang="en-US" altLang="en-US" smtClean="0">
                <a:solidFill>
                  <a:schemeClr val="accent2"/>
                </a:solidFill>
              </a:rPr>
              <a:t>FFFF</a:t>
            </a:r>
            <a:r>
              <a:rPr lang="en-US" altLang="en-US" smtClean="0"/>
              <a:t>H</a:t>
            </a:r>
          </a:p>
        </p:txBody>
      </p:sp>
      <p:sp>
        <p:nvSpPr>
          <p:cNvPr id="54276" name="Rectangle 4"/>
          <p:cNvSpPr>
            <a:spLocks noChangeArrowheads="1"/>
          </p:cNvSpPr>
          <p:nvPr/>
        </p:nvSpPr>
        <p:spPr bwMode="auto">
          <a:xfrm>
            <a:off x="914400" y="2895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4200">
                <a:solidFill>
                  <a:schemeClr val="tx2"/>
                </a:solidFill>
                <a:latin typeface="Times New Roman" panose="02020603050405020304" pitchFamily="18" charset="0"/>
              </a:rPr>
              <a:t>Memory map: 32K memory device</a:t>
            </a:r>
          </a:p>
        </p:txBody>
      </p:sp>
      <p:sp>
        <p:nvSpPr>
          <p:cNvPr id="54277" name="Rectangle 5"/>
          <p:cNvSpPr>
            <a:spLocks noChangeArrowheads="1"/>
          </p:cNvSpPr>
          <p:nvPr/>
        </p:nvSpPr>
        <p:spPr bwMode="auto">
          <a:xfrm>
            <a:off x="914400" y="4191000"/>
            <a:ext cx="7772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folHlink"/>
              </a:buClr>
              <a:buSzPct val="90000"/>
              <a:buFont typeface="Wingdings" panose="05000000000000000000" pitchFamily="2" charset="2"/>
              <a:buChar char="n"/>
            </a:pPr>
            <a:r>
              <a:rPr lang="en-US" altLang="en-US" sz="2800"/>
              <a:t>Address lines required: 15 (A0 – A14)</a:t>
            </a:r>
          </a:p>
          <a:p>
            <a:pPr eaLnBrk="1" hangingPunct="1">
              <a:spcBef>
                <a:spcPct val="20000"/>
              </a:spcBef>
              <a:buClr>
                <a:schemeClr val="folHlink"/>
              </a:buClr>
              <a:buSzPct val="90000"/>
              <a:buFont typeface="Wingdings" panose="05000000000000000000" pitchFamily="2" charset="2"/>
              <a:buChar char="n"/>
            </a:pPr>
            <a:r>
              <a:rPr lang="en-US" altLang="en-US" sz="2800"/>
              <a:t>Memory map: depends on how address line A15 is connected</a:t>
            </a:r>
          </a:p>
        </p:txBody>
      </p:sp>
    </p:spTree>
    <p:extLst>
      <p:ext uri="{BB962C8B-B14F-4D97-AF65-F5344CB8AC3E}">
        <p14:creationId xmlns:p14="http://schemas.microsoft.com/office/powerpoint/2010/main" val="260220103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P spid="5427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endParaRPr lang="en-US" altLang="en-US" smtClean="0"/>
          </a:p>
        </p:txBody>
      </p:sp>
      <p:sp>
        <p:nvSpPr>
          <p:cNvPr id="33795" name="Rectangle 3"/>
          <p:cNvSpPr>
            <a:spLocks noGrp="1" noChangeArrowheads="1"/>
          </p:cNvSpPr>
          <p:nvPr>
            <p:ph idx="1"/>
          </p:nvPr>
        </p:nvSpPr>
        <p:spPr/>
        <p:txBody>
          <a:bodyPr/>
          <a:lstStyle/>
          <a:p>
            <a:pPr eaLnBrk="1" hangingPunct="1"/>
            <a:endParaRPr lang="en-US" altLang="en-US" smtClean="0"/>
          </a:p>
        </p:txBody>
      </p:sp>
      <p:sp>
        <p:nvSpPr>
          <p:cNvPr id="33796" name="Rectangle 4"/>
          <p:cNvSpPr>
            <a:spLocks noChangeArrowheads="1"/>
          </p:cNvSpPr>
          <p:nvPr/>
        </p:nvSpPr>
        <p:spPr bwMode="auto">
          <a:xfrm>
            <a:off x="0" y="0"/>
            <a:ext cx="9144000" cy="6858000"/>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90678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p:cNvSpPr txBox="1">
            <a:spLocks noChangeArrowheads="1"/>
          </p:cNvSpPr>
          <p:nvPr/>
        </p:nvSpPr>
        <p:spPr bwMode="auto">
          <a:xfrm>
            <a:off x="1219200" y="6248400"/>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t>Memory device is selected only if IO/M = 0 &amp; A15 = 0 </a:t>
            </a:r>
          </a:p>
        </p:txBody>
      </p:sp>
    </p:spTree>
    <p:extLst>
      <p:ext uri="{BB962C8B-B14F-4D97-AF65-F5344CB8AC3E}">
        <p14:creationId xmlns:p14="http://schemas.microsoft.com/office/powerpoint/2010/main" val="75510923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00200"/>
            <a:ext cx="9067800" cy="4525963"/>
          </a:xfrm>
        </p:spPr>
        <p:txBody>
          <a:bodyPr/>
          <a:lstStyle/>
          <a:p>
            <a:endParaRPr lang="en-US" sz="6600" dirty="0" smtClean="0">
              <a:solidFill>
                <a:srgbClr val="D60093"/>
              </a:solidFill>
              <a:latin typeface="Algerian" panose="04020705040A02060702" pitchFamily="82" charset="0"/>
            </a:endParaRPr>
          </a:p>
          <a:p>
            <a:pPr marL="0" indent="0">
              <a:buNone/>
            </a:pPr>
            <a:r>
              <a:rPr lang="en-US" sz="6600" dirty="0" smtClean="0">
                <a:solidFill>
                  <a:srgbClr val="D60093"/>
                </a:solidFill>
                <a:latin typeface="Algerian" panose="04020705040A02060702" pitchFamily="82" charset="0"/>
              </a:rPr>
              <a:t>10. TIMING  DIAGRAM</a:t>
            </a:r>
            <a:endParaRPr lang="en-US" sz="6600" dirty="0">
              <a:solidFill>
                <a:srgbClr val="D60093"/>
              </a:solidFill>
              <a:latin typeface="Algerian" panose="04020705040A02060702" pitchFamily="82"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054291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66"/>
                </a:solidFill>
              </a:rPr>
              <a:t>TIMING </a:t>
            </a:r>
            <a:r>
              <a:rPr lang="en-US" dirty="0">
                <a:solidFill>
                  <a:srgbClr val="FF0066"/>
                </a:solidFill>
              </a:rPr>
              <a:t>D</a:t>
            </a:r>
            <a:r>
              <a:rPr lang="en-US" dirty="0" smtClean="0">
                <a:solidFill>
                  <a:srgbClr val="FF0066"/>
                </a:solidFill>
              </a:rPr>
              <a:t>IAGRAM</a:t>
            </a:r>
            <a:endParaRPr lang="en-US" dirty="0">
              <a:solidFill>
                <a:srgbClr val="FF0066"/>
              </a:solidFill>
            </a:endParaRPr>
          </a:p>
        </p:txBody>
      </p:sp>
      <p:sp>
        <p:nvSpPr>
          <p:cNvPr id="3" name="Content Placeholder 2"/>
          <p:cNvSpPr>
            <a:spLocks noGrp="1"/>
          </p:cNvSpPr>
          <p:nvPr>
            <p:ph idx="1"/>
          </p:nvPr>
        </p:nvSpPr>
        <p:spPr/>
        <p:txBody>
          <a:bodyPr/>
          <a:lstStyle/>
          <a:p>
            <a:pPr marL="0" indent="0">
              <a:buNone/>
            </a:pPr>
            <a:r>
              <a:rPr lang="en-US" dirty="0" smtClean="0"/>
              <a:t>The graphical representation of the instruction execution in steps with respect to the time is called timing diagram.</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9057462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304800"/>
            <a:ext cx="8382000" cy="6019800"/>
          </a:xfrm>
        </p:spPr>
      </p:pic>
    </p:spTree>
    <p:extLst>
      <p:ext uri="{BB962C8B-B14F-4D97-AF65-F5344CB8AC3E}">
        <p14:creationId xmlns:p14="http://schemas.microsoft.com/office/powerpoint/2010/main" val="87962918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2">
                    <a:satMod val="130000"/>
                  </a:schemeClr>
                </a:solidFill>
              </a:rPr>
              <a:t>Instruction cycle</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365760" indent="-283464" fontAlgn="auto">
              <a:spcAft>
                <a:spcPts val="0"/>
              </a:spcAft>
              <a:buFont typeface="Wingdings 2"/>
              <a:buChar char=""/>
              <a:defRPr/>
            </a:pPr>
            <a:r>
              <a:rPr lang="en-US" sz="2800" dirty="0" smtClean="0">
                <a:solidFill>
                  <a:srgbClr val="FF0000"/>
                </a:solidFill>
              </a:rPr>
              <a:t>Instruction:  </a:t>
            </a:r>
            <a:r>
              <a:rPr lang="en-US" sz="2400" dirty="0" smtClean="0"/>
              <a:t>A command given to the microprocessor to perform an operation</a:t>
            </a:r>
          </a:p>
          <a:p>
            <a:pPr marL="365760" indent="-283464" fontAlgn="auto">
              <a:spcAft>
                <a:spcPts val="0"/>
              </a:spcAft>
              <a:buFont typeface="Wingdings 2"/>
              <a:buChar char=""/>
              <a:defRPr/>
            </a:pPr>
            <a:r>
              <a:rPr lang="en-US" sz="2800" dirty="0" smtClean="0">
                <a:solidFill>
                  <a:srgbClr val="FF0000"/>
                </a:solidFill>
              </a:rPr>
              <a:t>Program :  </a:t>
            </a:r>
            <a:r>
              <a:rPr lang="en-US" sz="2400" dirty="0" smtClean="0"/>
              <a:t>A set of instructions given in a sequential manner to perform a particular task </a:t>
            </a:r>
          </a:p>
          <a:p>
            <a:pPr marL="365760" indent="-283464" fontAlgn="auto">
              <a:spcAft>
                <a:spcPts val="0"/>
              </a:spcAft>
              <a:buFont typeface="Wingdings 2"/>
              <a:buChar char=""/>
              <a:defRPr/>
            </a:pPr>
            <a:endParaRPr lang="en-US" sz="2800" dirty="0" smtClean="0"/>
          </a:p>
          <a:p>
            <a:pPr marL="365760" indent="-283464" fontAlgn="auto">
              <a:spcAft>
                <a:spcPts val="0"/>
              </a:spcAft>
              <a:buFont typeface="Wingdings 2" panose="05020102010507070707" pitchFamily="18" charset="2"/>
              <a:buNone/>
              <a:defRPr/>
            </a:pPr>
            <a:r>
              <a:rPr lang="en-US" sz="2800" dirty="0" smtClean="0"/>
              <a:t>The CPU fetches one instruction from memory at a time &amp; executes it.</a:t>
            </a:r>
          </a:p>
          <a:p>
            <a:pPr marL="365760" indent="-283464" fontAlgn="auto">
              <a:spcAft>
                <a:spcPts val="0"/>
              </a:spcAft>
              <a:buFont typeface="Wingdings 2" panose="05020102010507070707" pitchFamily="18" charset="2"/>
              <a:buNone/>
              <a:defRPr/>
            </a:pPr>
            <a:endParaRPr lang="en-US" sz="2800" dirty="0" smtClean="0"/>
          </a:p>
          <a:p>
            <a:pPr marL="365760" indent="-283464" fontAlgn="auto">
              <a:spcAft>
                <a:spcPts val="0"/>
              </a:spcAft>
              <a:buFont typeface="Wingdings 2" panose="05020102010507070707" pitchFamily="18" charset="2"/>
              <a:buNone/>
              <a:defRPr/>
            </a:pPr>
            <a:r>
              <a:rPr lang="en-US" sz="2800" dirty="0" smtClean="0">
                <a:solidFill>
                  <a:schemeClr val="accent6">
                    <a:lumMod val="75000"/>
                  </a:schemeClr>
                </a:solidFill>
              </a:rPr>
              <a:t>Instruction cycle  = Fetch cycle + Execute cycle</a:t>
            </a:r>
            <a:endParaRPr lang="en-US" sz="2800" dirty="0">
              <a:solidFill>
                <a:schemeClr val="accent6">
                  <a:lumMod val="75000"/>
                </a:schemeClr>
              </a:solidFill>
            </a:endParaRPr>
          </a:p>
        </p:txBody>
      </p:sp>
    </p:spTree>
    <p:extLst>
      <p:ext uri="{BB962C8B-B14F-4D97-AF65-F5344CB8AC3E}">
        <p14:creationId xmlns:p14="http://schemas.microsoft.com/office/powerpoint/2010/main" val="276297685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p:cNvSpPr>
            <a:spLocks noGrp="1"/>
          </p:cNvSpPr>
          <p:nvPr>
            <p:ph idx="1"/>
          </p:nvPr>
        </p:nvSpPr>
        <p:spPr>
          <a:xfrm>
            <a:off x="1435100" y="981075"/>
            <a:ext cx="7499350" cy="5267325"/>
          </a:xfrm>
        </p:spPr>
        <p:txBody>
          <a:bodyPr>
            <a:normAutofit lnSpcReduction="10000"/>
          </a:bodyPr>
          <a:lstStyle/>
          <a:p>
            <a:pPr marL="365760" indent="-283464" fontAlgn="auto">
              <a:spcAft>
                <a:spcPts val="0"/>
              </a:spcAft>
              <a:buFont typeface="Wingdings 2" panose="05020102010507070707" pitchFamily="18" charset="2"/>
              <a:buNone/>
              <a:defRPr/>
            </a:pPr>
            <a:r>
              <a:rPr lang="en-US" dirty="0" smtClean="0">
                <a:solidFill>
                  <a:srgbClr val="FF0000"/>
                </a:solidFill>
              </a:rPr>
              <a:t>Fetch Cycle : </a:t>
            </a:r>
            <a:r>
              <a:rPr lang="en-US" sz="2400" dirty="0" smtClean="0"/>
              <a:t>The steps taken by  CPU to fetch the </a:t>
            </a:r>
            <a:r>
              <a:rPr lang="en-US" sz="2400" dirty="0" err="1" smtClean="0"/>
              <a:t>opcode</a:t>
            </a:r>
            <a:r>
              <a:rPr lang="en-US" sz="2400" dirty="0" smtClean="0"/>
              <a:t> from the memory </a:t>
            </a:r>
          </a:p>
          <a:p>
            <a:pPr marL="365760" indent="-283464" fontAlgn="auto">
              <a:spcAft>
                <a:spcPts val="0"/>
              </a:spcAft>
              <a:buFont typeface="Wingdings 2" panose="05020102010507070707" pitchFamily="18" charset="2"/>
              <a:buNone/>
              <a:defRPr/>
            </a:pPr>
            <a:endParaRPr lang="en-US" sz="2400" dirty="0" smtClean="0"/>
          </a:p>
          <a:p>
            <a:pPr marL="365760" indent="-283464" fontAlgn="auto">
              <a:spcAft>
                <a:spcPts val="0"/>
              </a:spcAft>
              <a:buFont typeface="Wingdings 2" panose="05020102010507070707" pitchFamily="18" charset="2"/>
              <a:buNone/>
              <a:defRPr/>
            </a:pPr>
            <a:r>
              <a:rPr lang="en-US" sz="2400" dirty="0" smtClean="0">
                <a:solidFill>
                  <a:schemeClr val="accent6">
                    <a:lumMod val="75000"/>
                  </a:schemeClr>
                </a:solidFill>
              </a:rPr>
              <a:t>The time taken for fetch cycle is fixed.</a:t>
            </a:r>
          </a:p>
          <a:p>
            <a:pPr marL="365760" indent="-283464" fontAlgn="auto">
              <a:spcAft>
                <a:spcPts val="0"/>
              </a:spcAft>
              <a:buFont typeface="Wingdings 2" panose="05020102010507070707" pitchFamily="18" charset="2"/>
              <a:buNone/>
              <a:defRPr/>
            </a:pPr>
            <a:endParaRPr lang="en-US" sz="2400" dirty="0" smtClean="0"/>
          </a:p>
          <a:p>
            <a:pPr marL="365760" indent="-283464" fontAlgn="auto">
              <a:spcAft>
                <a:spcPts val="0"/>
              </a:spcAft>
              <a:buFont typeface="Wingdings 2" panose="05020102010507070707" pitchFamily="18" charset="2"/>
              <a:buNone/>
              <a:defRPr/>
            </a:pPr>
            <a:r>
              <a:rPr lang="en-US" sz="2800" dirty="0" smtClean="0">
                <a:solidFill>
                  <a:srgbClr val="FF0000"/>
                </a:solidFill>
              </a:rPr>
              <a:t>Execute Cycle : </a:t>
            </a:r>
            <a:r>
              <a:rPr lang="en-US" sz="2400" dirty="0" smtClean="0"/>
              <a:t>The steps taken by CPU to fetch data  &amp; to perform the operation specified in the instruction</a:t>
            </a:r>
          </a:p>
          <a:p>
            <a:pPr marL="365760" indent="-283464" fontAlgn="auto">
              <a:spcAft>
                <a:spcPts val="0"/>
              </a:spcAft>
              <a:buFont typeface="Wingdings 2" panose="05020102010507070707" pitchFamily="18" charset="2"/>
              <a:buNone/>
              <a:defRPr/>
            </a:pPr>
            <a:endParaRPr lang="en-US" sz="2400" dirty="0" smtClean="0"/>
          </a:p>
          <a:p>
            <a:pPr marL="365760" indent="-283464" fontAlgn="auto">
              <a:spcAft>
                <a:spcPts val="0"/>
              </a:spcAft>
              <a:buFont typeface="Wingdings 2" panose="05020102010507070707" pitchFamily="18" charset="2"/>
              <a:buNone/>
              <a:defRPr/>
            </a:pPr>
            <a:r>
              <a:rPr lang="en-US" sz="2400" dirty="0" smtClean="0">
                <a:solidFill>
                  <a:schemeClr val="accent6">
                    <a:lumMod val="75000"/>
                  </a:schemeClr>
                </a:solidFill>
              </a:rPr>
              <a:t>The  time taken for execute cycle is variable </a:t>
            </a:r>
            <a:r>
              <a:rPr lang="en-US" sz="2400" dirty="0" smtClean="0"/>
              <a:t>which depends on the type of instruction ,i.e. 3 –byte , 2-byte  &amp; 1-byte instruction.</a:t>
            </a:r>
          </a:p>
          <a:p>
            <a:pPr marL="365760" indent="-283464" fontAlgn="auto">
              <a:spcAft>
                <a:spcPts val="0"/>
              </a:spcAft>
              <a:buFont typeface="Wingdings 2" panose="05020102010507070707" pitchFamily="18" charset="2"/>
              <a:buNone/>
              <a:defRPr/>
            </a:pPr>
            <a:endParaRPr lang="en-US" sz="2400" dirty="0" smtClean="0"/>
          </a:p>
          <a:p>
            <a:pPr marL="365760" indent="-283464" fontAlgn="auto">
              <a:spcAft>
                <a:spcPts val="0"/>
              </a:spcAft>
              <a:buFont typeface="Wingdings 2" panose="05020102010507070707" pitchFamily="18" charset="2"/>
              <a:buNone/>
              <a:defRPr/>
            </a:pPr>
            <a:r>
              <a:rPr lang="en-US" sz="2400" dirty="0" smtClean="0"/>
              <a:t> </a:t>
            </a:r>
          </a:p>
        </p:txBody>
      </p:sp>
    </p:spTree>
    <p:extLst>
      <p:ext uri="{BB962C8B-B14F-4D97-AF65-F5344CB8AC3E}">
        <p14:creationId xmlns:p14="http://schemas.microsoft.com/office/powerpoint/2010/main" val="2970520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Program counter (PC)</a:t>
            </a:r>
            <a:endParaRPr lang="en-US" dirty="0"/>
          </a:p>
        </p:txBody>
      </p:sp>
      <p:sp>
        <p:nvSpPr>
          <p:cNvPr id="3" name="Content Placeholder 2"/>
          <p:cNvSpPr>
            <a:spLocks noGrp="1"/>
          </p:cNvSpPr>
          <p:nvPr>
            <p:ph idx="1"/>
          </p:nvPr>
        </p:nvSpPr>
        <p:spPr>
          <a:xfrm>
            <a:off x="457200" y="731837"/>
            <a:ext cx="8229600" cy="4525963"/>
          </a:xfrm>
        </p:spPr>
        <p:txBody>
          <a:bodyPr/>
          <a:lstStyle/>
          <a:p>
            <a:r>
              <a:rPr lang="en-US" dirty="0" smtClean="0"/>
              <a:t>16 bit special purpose register</a:t>
            </a:r>
          </a:p>
          <a:p>
            <a:r>
              <a:rPr lang="en-US" dirty="0" smtClean="0"/>
              <a:t>It is hold the memory address of the next instruction which will be executed.</a:t>
            </a:r>
          </a:p>
          <a:p>
            <a:r>
              <a:rPr lang="en-US" dirty="0" smtClean="0"/>
              <a:t>This register keep track of memory location of the instruction during execution of program.</a:t>
            </a:r>
          </a:p>
          <a:p>
            <a:r>
              <a:rPr lang="en-US" dirty="0" smtClean="0"/>
              <a:t>Microprocessor increment the program counter after execution of each instruction</a:t>
            </a:r>
          </a:p>
        </p:txBody>
      </p:sp>
      <p:sp>
        <p:nvSpPr>
          <p:cNvPr id="4" name="Slide Number Placeholder 3"/>
          <p:cNvSpPr>
            <a:spLocks noGrp="1"/>
          </p:cNvSpPr>
          <p:nvPr>
            <p:ph type="sldNum" sz="quarter" idx="12"/>
          </p:nvPr>
        </p:nvSpPr>
        <p:spPr/>
        <p:txBody>
          <a:bodyPr/>
          <a:lstStyle/>
          <a:p>
            <a:fld id="{05C43322-B4EA-4902-8FEA-165A9F7C78E6}" type="slidenum">
              <a:rPr lang="en-US" smtClean="0"/>
              <a:pPr/>
              <a:t>14</a:t>
            </a:fld>
            <a:endParaRPr lang="en-US"/>
          </a:p>
        </p:txBody>
      </p:sp>
    </p:spTree>
    <p:extLst>
      <p:ext uri="{BB962C8B-B14F-4D97-AF65-F5344CB8AC3E}">
        <p14:creationId xmlns:p14="http://schemas.microsoft.com/office/powerpoint/2010/main" val="279454916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2">
                    <a:satMod val="130000"/>
                  </a:schemeClr>
                </a:solidFill>
              </a:rPr>
              <a:t>Machine cycle</a:t>
            </a:r>
            <a:endParaRPr lang="en-US" dirty="0">
              <a:solidFill>
                <a:schemeClr val="tx2">
                  <a:satMod val="130000"/>
                </a:schemeClr>
              </a:solidFill>
            </a:endParaRPr>
          </a:p>
        </p:txBody>
      </p:sp>
      <p:sp>
        <p:nvSpPr>
          <p:cNvPr id="11267" name="Content Placeholder 2"/>
          <p:cNvSpPr>
            <a:spLocks noGrp="1"/>
          </p:cNvSpPr>
          <p:nvPr>
            <p:ph idx="1"/>
          </p:nvPr>
        </p:nvSpPr>
        <p:spPr/>
        <p:txBody>
          <a:bodyPr/>
          <a:lstStyle/>
          <a:p>
            <a:pPr>
              <a:buFont typeface="Wingdings 2" panose="05020102010507070707" pitchFamily="18" charset="2"/>
              <a:buNone/>
            </a:pPr>
            <a:r>
              <a:rPr lang="en-US" altLang="en-US" sz="2400" smtClean="0"/>
              <a:t>The time required by the micro processor to complete the operation of accessing memory or I/O device .</a:t>
            </a:r>
          </a:p>
          <a:p>
            <a:pPr>
              <a:buFont typeface="Wingdings 2" panose="05020102010507070707" pitchFamily="18" charset="2"/>
              <a:buNone/>
            </a:pPr>
            <a:endParaRPr lang="en-US" altLang="en-US" sz="2400" smtClean="0"/>
          </a:p>
          <a:p>
            <a:pPr>
              <a:buFont typeface="Wingdings 2" panose="05020102010507070707" pitchFamily="18" charset="2"/>
              <a:buNone/>
            </a:pPr>
            <a:r>
              <a:rPr lang="en-US" altLang="en-US" sz="2400" smtClean="0"/>
              <a:t>Operations like :</a:t>
            </a:r>
          </a:p>
          <a:p>
            <a:pPr>
              <a:buFont typeface="Arial" panose="020B0604020202020204" pitchFamily="34" charset="0"/>
              <a:buChar char="•"/>
            </a:pPr>
            <a:r>
              <a:rPr lang="en-US" altLang="en-US" sz="2400" smtClean="0"/>
              <a:t>Opcode fetch</a:t>
            </a:r>
          </a:p>
          <a:p>
            <a:pPr>
              <a:buFont typeface="Arial" panose="020B0604020202020204" pitchFamily="34" charset="0"/>
              <a:buChar char="•"/>
            </a:pPr>
            <a:r>
              <a:rPr lang="en-US" altLang="en-US" sz="2400" smtClean="0"/>
              <a:t>Memory read </a:t>
            </a:r>
          </a:p>
          <a:p>
            <a:pPr>
              <a:buFont typeface="Arial" panose="020B0604020202020204" pitchFamily="34" charset="0"/>
              <a:buChar char="•"/>
            </a:pPr>
            <a:r>
              <a:rPr lang="en-US" altLang="en-US" sz="2400" smtClean="0"/>
              <a:t>Memory write </a:t>
            </a:r>
          </a:p>
          <a:p>
            <a:pPr>
              <a:buFont typeface="Arial" panose="020B0604020202020204" pitchFamily="34" charset="0"/>
              <a:buChar char="•"/>
            </a:pPr>
            <a:r>
              <a:rPr lang="en-US" altLang="en-US" sz="2400" smtClean="0"/>
              <a:t>I/O read </a:t>
            </a:r>
          </a:p>
          <a:p>
            <a:pPr>
              <a:buFont typeface="Arial" panose="020B0604020202020204" pitchFamily="34" charset="0"/>
              <a:buChar char="•"/>
            </a:pPr>
            <a:r>
              <a:rPr lang="en-US" altLang="en-US" sz="2400" smtClean="0"/>
              <a:t>I/O write </a:t>
            </a:r>
          </a:p>
        </p:txBody>
      </p:sp>
    </p:spTree>
    <p:extLst>
      <p:ext uri="{BB962C8B-B14F-4D97-AF65-F5344CB8AC3E}">
        <p14:creationId xmlns:p14="http://schemas.microsoft.com/office/powerpoint/2010/main" val="113809743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2">
                    <a:satMod val="130000"/>
                  </a:schemeClr>
                </a:solidFill>
              </a:rPr>
              <a:t>T - states</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365760" indent="-283464" fontAlgn="auto">
              <a:spcAft>
                <a:spcPts val="0"/>
              </a:spcAft>
              <a:buFont typeface="Wingdings 2" panose="05020102010507070707" pitchFamily="18" charset="2"/>
              <a:buNone/>
              <a:defRPr/>
            </a:pPr>
            <a:r>
              <a:rPr lang="en-US" sz="2400" dirty="0" smtClean="0"/>
              <a:t>Microprocessor performs an operation in specific clock cycles.</a:t>
            </a:r>
          </a:p>
          <a:p>
            <a:pPr marL="365760" indent="-283464" fontAlgn="auto">
              <a:spcAft>
                <a:spcPts val="0"/>
              </a:spcAft>
              <a:buFont typeface="Wingdings 2" panose="05020102010507070707" pitchFamily="18" charset="2"/>
              <a:buNone/>
              <a:defRPr/>
            </a:pPr>
            <a:r>
              <a:rPr lang="en-US" sz="2400" dirty="0" smtClean="0">
                <a:solidFill>
                  <a:schemeClr val="accent6">
                    <a:lumMod val="75000"/>
                  </a:schemeClr>
                </a:solidFill>
              </a:rPr>
              <a:t>Each clock cycle is called as T –States</a:t>
            </a:r>
            <a:r>
              <a:rPr lang="en-US" sz="2400" dirty="0" smtClean="0"/>
              <a:t>.</a:t>
            </a:r>
          </a:p>
          <a:p>
            <a:pPr marL="365760" indent="-283464" fontAlgn="auto">
              <a:spcAft>
                <a:spcPts val="0"/>
              </a:spcAft>
              <a:buFont typeface="Wingdings 2" panose="05020102010507070707" pitchFamily="18" charset="2"/>
              <a:buNone/>
              <a:defRPr/>
            </a:pPr>
            <a:endParaRPr lang="en-US" sz="2400" dirty="0" smtClean="0"/>
          </a:p>
          <a:p>
            <a:pPr marL="365760" indent="-283464" fontAlgn="auto">
              <a:spcAft>
                <a:spcPts val="0"/>
              </a:spcAft>
              <a:buFont typeface="Wingdings 2" panose="05020102010507070707" pitchFamily="18" charset="2"/>
              <a:buNone/>
              <a:defRPr/>
            </a:pPr>
            <a:r>
              <a:rPr lang="en-US" sz="2400" dirty="0" smtClean="0"/>
              <a:t>The number of T – states required to perform an operation is called Machine Cycle .</a:t>
            </a:r>
            <a:endParaRPr lang="en-US" sz="2400" dirty="0"/>
          </a:p>
        </p:txBody>
      </p:sp>
    </p:spTree>
    <p:extLst>
      <p:ext uri="{BB962C8B-B14F-4D97-AF65-F5344CB8AC3E}">
        <p14:creationId xmlns:p14="http://schemas.microsoft.com/office/powerpoint/2010/main" val="4677419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pPr algn="ctr" fontAlgn="auto">
              <a:spcAft>
                <a:spcPts val="0"/>
              </a:spcAft>
              <a:defRPr/>
            </a:pPr>
            <a:r>
              <a:rPr lang="en-US" sz="3600" b="1" dirty="0" smtClean="0">
                <a:solidFill>
                  <a:schemeClr val="tx2">
                    <a:satMod val="130000"/>
                  </a:schemeClr>
                </a:solidFill>
              </a:rPr>
              <a:t>Table Showing IO/M, S</a:t>
            </a:r>
            <a:r>
              <a:rPr lang="en-US" sz="3600" b="1" baseline="-25000" dirty="0" smtClean="0">
                <a:solidFill>
                  <a:schemeClr val="tx2">
                    <a:satMod val="130000"/>
                  </a:schemeClr>
                </a:solidFill>
              </a:rPr>
              <a:t>0</a:t>
            </a:r>
            <a:r>
              <a:rPr lang="en-US" sz="3600" b="1" dirty="0" smtClean="0">
                <a:solidFill>
                  <a:schemeClr val="tx2">
                    <a:satMod val="130000"/>
                  </a:schemeClr>
                </a:solidFill>
              </a:rPr>
              <a:t>, S</a:t>
            </a:r>
            <a:r>
              <a:rPr lang="en-US" sz="3600" b="1" baseline="-25000" dirty="0" smtClean="0">
                <a:solidFill>
                  <a:schemeClr val="tx2">
                    <a:satMod val="130000"/>
                  </a:schemeClr>
                </a:solidFill>
              </a:rPr>
              <a:t>1</a:t>
            </a:r>
            <a:r>
              <a:rPr lang="en-US" sz="3600" b="1" dirty="0" smtClean="0">
                <a:solidFill>
                  <a:schemeClr val="tx2">
                    <a:satMod val="130000"/>
                  </a:schemeClr>
                </a:solidFill>
              </a:rPr>
              <a:t> and Corresponding Operations</a:t>
            </a:r>
            <a:endParaRPr lang="en-US" sz="3600" dirty="0">
              <a:solidFill>
                <a:schemeClr val="tx2">
                  <a:satMod val="130000"/>
                </a:schemeClr>
              </a:solidFill>
            </a:endParaRPr>
          </a:p>
        </p:txBody>
      </p:sp>
      <p:graphicFrame>
        <p:nvGraphicFramePr>
          <p:cNvPr id="13" name="Content Placeholder 12"/>
          <p:cNvGraphicFramePr>
            <a:graphicFrameLocks noGrp="1"/>
          </p:cNvGraphicFramePr>
          <p:nvPr>
            <p:ph idx="1"/>
          </p:nvPr>
        </p:nvGraphicFramePr>
        <p:xfrm>
          <a:off x="1371600" y="1981200"/>
          <a:ext cx="7327900" cy="2967040"/>
        </p:xfrm>
        <a:graphic>
          <a:graphicData uri="http://schemas.openxmlformats.org/drawingml/2006/table">
            <a:tbl>
              <a:tblPr firstRow="1" bandRow="1">
                <a:tableStyleId>{7DF18680-E054-41AD-8BC1-D1AEF772440D}</a:tableStyleId>
              </a:tblPr>
              <a:tblGrid>
                <a:gridCol w="1831975">
                  <a:extLst>
                    <a:ext uri="{9D8B030D-6E8A-4147-A177-3AD203B41FA5}">
                      <a16:colId xmlns:a16="http://schemas.microsoft.com/office/drawing/2014/main" xmlns="" val="20000"/>
                    </a:ext>
                  </a:extLst>
                </a:gridCol>
                <a:gridCol w="2066925">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676400">
                  <a:extLst>
                    <a:ext uri="{9D8B030D-6E8A-4147-A177-3AD203B41FA5}">
                      <a16:colId xmlns:a16="http://schemas.microsoft.com/office/drawing/2014/main" xmlns="" val="20003"/>
                    </a:ext>
                  </a:extLst>
                </a:gridCol>
              </a:tblGrid>
              <a:tr h="370880">
                <a:tc>
                  <a:txBody>
                    <a:bodyPr/>
                    <a:lstStyle/>
                    <a:p>
                      <a:pPr algn="ctr"/>
                      <a:r>
                        <a:rPr lang="en-US" sz="1800" dirty="0" smtClean="0"/>
                        <a:t>Operations</a:t>
                      </a:r>
                      <a:endParaRPr lang="en-US" sz="1800" dirty="0"/>
                    </a:p>
                  </a:txBody>
                  <a:tcPr marT="45725" marB="45725"/>
                </a:tc>
                <a:tc>
                  <a:txBody>
                    <a:bodyPr/>
                    <a:lstStyle/>
                    <a:p>
                      <a:pPr algn="ctr"/>
                      <a:r>
                        <a:rPr lang="en-US" sz="1800" dirty="0" smtClean="0"/>
                        <a:t>IO/M</a:t>
                      </a:r>
                      <a:endParaRPr lang="en-US" sz="1800" dirty="0"/>
                    </a:p>
                  </a:txBody>
                  <a:tcPr marT="45725" marB="45725"/>
                </a:tc>
                <a:tc>
                  <a:txBody>
                    <a:bodyPr/>
                    <a:lstStyle/>
                    <a:p>
                      <a:pPr algn="ctr"/>
                      <a:r>
                        <a:rPr lang="en-US" sz="1800" dirty="0" smtClean="0"/>
                        <a:t>S</a:t>
                      </a:r>
                      <a:r>
                        <a:rPr lang="en-US" sz="1800" baseline="-25000" dirty="0" smtClean="0"/>
                        <a:t>1</a:t>
                      </a:r>
                      <a:endParaRPr lang="en-US" sz="1800" baseline="-25000" dirty="0"/>
                    </a:p>
                  </a:txBody>
                  <a:tcPr marT="45725" marB="45725"/>
                </a:tc>
                <a:tc>
                  <a:txBody>
                    <a:bodyPr/>
                    <a:lstStyle/>
                    <a:p>
                      <a:pPr algn="ctr"/>
                      <a:r>
                        <a:rPr lang="en-US" sz="1800" dirty="0" smtClean="0"/>
                        <a:t>S</a:t>
                      </a:r>
                      <a:r>
                        <a:rPr lang="en-US" sz="1800" baseline="-25000" dirty="0" smtClean="0"/>
                        <a:t>0</a:t>
                      </a:r>
                      <a:endParaRPr lang="en-US" sz="1800" baseline="-25000" dirty="0"/>
                    </a:p>
                  </a:txBody>
                  <a:tcPr marT="45725" marB="45725"/>
                </a:tc>
                <a:extLst>
                  <a:ext uri="{0D108BD9-81ED-4DB2-BD59-A6C34878D82A}">
                    <a16:rowId xmlns:a16="http://schemas.microsoft.com/office/drawing/2014/main" xmlns="" val="10000"/>
                  </a:ext>
                </a:extLst>
              </a:tr>
              <a:tr h="370880">
                <a:tc>
                  <a:txBody>
                    <a:bodyPr/>
                    <a:lstStyle/>
                    <a:p>
                      <a:r>
                        <a:rPr lang="en-US" sz="1800" dirty="0" smtClean="0"/>
                        <a:t>Opcode Fetch</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1</a:t>
                      </a:r>
                      <a:endParaRPr lang="en-US" sz="1800" dirty="0"/>
                    </a:p>
                  </a:txBody>
                  <a:tcPr marT="45725" marB="45725"/>
                </a:tc>
                <a:extLst>
                  <a:ext uri="{0D108BD9-81ED-4DB2-BD59-A6C34878D82A}">
                    <a16:rowId xmlns:a16="http://schemas.microsoft.com/office/drawing/2014/main" xmlns="" val="10001"/>
                  </a:ext>
                </a:extLst>
              </a:tr>
              <a:tr h="370880">
                <a:tc>
                  <a:txBody>
                    <a:bodyPr/>
                    <a:lstStyle/>
                    <a:p>
                      <a:r>
                        <a:rPr lang="en-US" sz="1800" dirty="0" smtClean="0"/>
                        <a:t>Memory Read</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0</a:t>
                      </a:r>
                      <a:endParaRPr lang="en-US" sz="1800" dirty="0"/>
                    </a:p>
                  </a:txBody>
                  <a:tcPr marT="45725" marB="45725"/>
                </a:tc>
                <a:extLst>
                  <a:ext uri="{0D108BD9-81ED-4DB2-BD59-A6C34878D82A}">
                    <a16:rowId xmlns:a16="http://schemas.microsoft.com/office/drawing/2014/main" xmlns="" val="10002"/>
                  </a:ext>
                </a:extLst>
              </a:tr>
              <a:tr h="370880">
                <a:tc>
                  <a:txBody>
                    <a:bodyPr/>
                    <a:lstStyle/>
                    <a:p>
                      <a:r>
                        <a:rPr lang="en-US" sz="1800" dirty="0" smtClean="0"/>
                        <a:t>Memory Write</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1</a:t>
                      </a:r>
                      <a:endParaRPr lang="en-US" sz="1800" dirty="0"/>
                    </a:p>
                  </a:txBody>
                  <a:tcPr marT="45725" marB="45725"/>
                </a:tc>
                <a:extLst>
                  <a:ext uri="{0D108BD9-81ED-4DB2-BD59-A6C34878D82A}">
                    <a16:rowId xmlns:a16="http://schemas.microsoft.com/office/drawing/2014/main" xmlns="" val="10003"/>
                  </a:ext>
                </a:extLst>
              </a:tr>
              <a:tr h="370880">
                <a:tc>
                  <a:txBody>
                    <a:bodyPr/>
                    <a:lstStyle/>
                    <a:p>
                      <a:r>
                        <a:rPr lang="en-US" sz="1800" dirty="0" smtClean="0"/>
                        <a:t>I/O Read</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0</a:t>
                      </a:r>
                      <a:endParaRPr lang="en-US" sz="1800" dirty="0"/>
                    </a:p>
                  </a:txBody>
                  <a:tcPr marT="45725" marB="45725"/>
                </a:tc>
                <a:extLst>
                  <a:ext uri="{0D108BD9-81ED-4DB2-BD59-A6C34878D82A}">
                    <a16:rowId xmlns:a16="http://schemas.microsoft.com/office/drawing/2014/main" xmlns="" val="10004"/>
                  </a:ext>
                </a:extLst>
              </a:tr>
              <a:tr h="370880">
                <a:tc>
                  <a:txBody>
                    <a:bodyPr/>
                    <a:lstStyle/>
                    <a:p>
                      <a:r>
                        <a:rPr lang="en-US" sz="1800" dirty="0" smtClean="0"/>
                        <a:t>I/O Write</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1</a:t>
                      </a:r>
                      <a:endParaRPr lang="en-US" sz="1800" dirty="0"/>
                    </a:p>
                  </a:txBody>
                  <a:tcPr marT="45725" marB="45725"/>
                </a:tc>
                <a:extLst>
                  <a:ext uri="{0D108BD9-81ED-4DB2-BD59-A6C34878D82A}">
                    <a16:rowId xmlns:a16="http://schemas.microsoft.com/office/drawing/2014/main" xmlns="" val="10005"/>
                  </a:ext>
                </a:extLst>
              </a:tr>
              <a:tr h="370880">
                <a:tc>
                  <a:txBody>
                    <a:bodyPr/>
                    <a:lstStyle/>
                    <a:p>
                      <a:r>
                        <a:rPr lang="en-US" sz="1800" dirty="0" smtClean="0"/>
                        <a:t>Interrupt Ack.</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1</a:t>
                      </a:r>
                      <a:endParaRPr lang="en-US" sz="1800" dirty="0"/>
                    </a:p>
                  </a:txBody>
                  <a:tcPr marT="45725" marB="45725"/>
                </a:tc>
                <a:tc>
                  <a:txBody>
                    <a:bodyPr/>
                    <a:lstStyle/>
                    <a:p>
                      <a:pPr algn="ctr"/>
                      <a:r>
                        <a:rPr lang="en-US" sz="1800" dirty="0" smtClean="0"/>
                        <a:t>1</a:t>
                      </a:r>
                      <a:endParaRPr lang="en-US" sz="1800" dirty="0"/>
                    </a:p>
                  </a:txBody>
                  <a:tcPr marT="45725" marB="45725"/>
                </a:tc>
                <a:extLst>
                  <a:ext uri="{0D108BD9-81ED-4DB2-BD59-A6C34878D82A}">
                    <a16:rowId xmlns:a16="http://schemas.microsoft.com/office/drawing/2014/main" xmlns="" val="10006"/>
                  </a:ext>
                </a:extLst>
              </a:tr>
              <a:tr h="370880">
                <a:tc>
                  <a:txBody>
                    <a:bodyPr/>
                    <a:lstStyle/>
                    <a:p>
                      <a:r>
                        <a:rPr lang="en-US" sz="1800" dirty="0" smtClean="0"/>
                        <a:t>Halt</a:t>
                      </a:r>
                      <a:endParaRPr lang="en-US" sz="1800" dirty="0"/>
                    </a:p>
                  </a:txBody>
                  <a:tcPr marT="45725" marB="45725"/>
                </a:tc>
                <a:tc>
                  <a:txBody>
                    <a:bodyPr/>
                    <a:lstStyle/>
                    <a:p>
                      <a:pPr algn="ctr"/>
                      <a:r>
                        <a:rPr lang="en-US" sz="1800" dirty="0" smtClean="0"/>
                        <a:t>High Impedance</a:t>
                      </a:r>
                      <a:endParaRPr lang="en-US" sz="1800" dirty="0"/>
                    </a:p>
                  </a:txBody>
                  <a:tcPr marT="45725" marB="45725"/>
                </a:tc>
                <a:tc>
                  <a:txBody>
                    <a:bodyPr/>
                    <a:lstStyle/>
                    <a:p>
                      <a:pPr algn="ctr"/>
                      <a:r>
                        <a:rPr lang="en-US" sz="1800" dirty="0" smtClean="0"/>
                        <a:t>0</a:t>
                      </a:r>
                      <a:endParaRPr lang="en-US" sz="1800" dirty="0"/>
                    </a:p>
                  </a:txBody>
                  <a:tcPr marT="45725" marB="45725"/>
                </a:tc>
                <a:tc>
                  <a:txBody>
                    <a:bodyPr/>
                    <a:lstStyle/>
                    <a:p>
                      <a:pPr algn="ctr"/>
                      <a:r>
                        <a:rPr lang="en-US" sz="1800" dirty="0" smtClean="0"/>
                        <a:t>0</a:t>
                      </a:r>
                      <a:endParaRPr lang="en-US" sz="1800" dirty="0"/>
                    </a:p>
                  </a:txBody>
                  <a:tcPr marT="45725" marB="45725"/>
                </a:tc>
                <a:extLst>
                  <a:ext uri="{0D108BD9-81ED-4DB2-BD59-A6C34878D82A}">
                    <a16:rowId xmlns:a16="http://schemas.microsoft.com/office/drawing/2014/main" xmlns="" val="10007"/>
                  </a:ext>
                </a:extLst>
              </a:tr>
            </a:tbl>
          </a:graphicData>
        </a:graphic>
      </p:graphicFrame>
      <p:sp>
        <p:nvSpPr>
          <p:cNvPr id="12" name="Date Placeholder 1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509975-A809-2A4A-A386-FCDC4788A220}" type="datetime1">
              <a:rPr kumimoji="0" lang="en-IN" sz="1200" b="0" i="0" u="none" strike="noStrike" kern="1200" cap="none" spc="0" normalizeH="0" baseline="0" noProof="0">
                <a:ln>
                  <a:noFill/>
                </a:ln>
                <a:solidFill>
                  <a:srgbClr val="E7DEC9">
                    <a:shade val="50000"/>
                    <a:satMod val="200000"/>
                  </a:srgb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18-06-2025</a:t>
            </a:fld>
            <a:endParaRPr kumimoji="0" lang="en-US" sz="1200" b="0" i="0" u="none" strike="noStrike" kern="1200" cap="none" spc="0" normalizeH="0" baseline="0" noProof="0">
              <a:ln>
                <a:noFill/>
              </a:ln>
              <a:solidFill>
                <a:srgbClr val="E7DEC9">
                  <a:shade val="50000"/>
                  <a:satMod val="200000"/>
                </a:srgbClr>
              </a:solidFill>
              <a:effectLst/>
              <a:uLnTx/>
              <a:uFillTx/>
              <a:latin typeface="Gill Sans MT"/>
              <a:ea typeface="+mn-ea"/>
              <a:cs typeface="+mn-cs"/>
            </a:endParaRPr>
          </a:p>
        </p:txBody>
      </p:sp>
      <p:sp>
        <p:nvSpPr>
          <p:cNvPr id="14" name="Footer Placeholder 1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srgbClr val="E7DEC9">
                    <a:shade val="50000"/>
                    <a:satMod val="200000"/>
                  </a:srgbClr>
                </a:solidFill>
                <a:effectLst/>
                <a:uLnTx/>
                <a:uFillTx/>
                <a:latin typeface="Gill Sans MT"/>
                <a:ea typeface="+mn-ea"/>
                <a:cs typeface="+mn-cs"/>
              </a:rPr>
              <a:t>Haramardeep Singh</a:t>
            </a:r>
            <a:endParaRPr kumimoji="0" lang="en-US" sz="1200" b="0" i="0" u="none" strike="noStrike" kern="1200" cap="none" spc="0" normalizeH="0" baseline="0" noProof="0" dirty="0">
              <a:ln>
                <a:noFill/>
              </a:ln>
              <a:solidFill>
                <a:srgbClr val="E7DEC9">
                  <a:shade val="50000"/>
                  <a:satMod val="200000"/>
                </a:srgbClr>
              </a:solidFill>
              <a:effectLst/>
              <a:uLnTx/>
              <a:uFillTx/>
              <a:latin typeface="Gill Sans MT"/>
              <a:ea typeface="+mn-ea"/>
              <a:cs typeface="+mn-cs"/>
            </a:endParaRPr>
          </a:p>
        </p:txBody>
      </p:sp>
      <p:sp>
        <p:nvSpPr>
          <p:cNvPr id="1741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fontAlgn="base">
              <a:spcBef>
                <a:spcPct val="0"/>
              </a:spcBef>
              <a:spcAft>
                <a:spcPct val="0"/>
              </a:spcAft>
              <a:defRPr>
                <a:solidFill>
                  <a:schemeClr val="tx1"/>
                </a:solidFill>
                <a:latin typeface="Gill Sans MT" panose="020B0502020104020203" pitchFamily="34" charset="0"/>
              </a:defRPr>
            </a:lvl6pPr>
            <a:lvl7pPr marL="2971800" indent="-228600" fontAlgn="base">
              <a:spcBef>
                <a:spcPct val="0"/>
              </a:spcBef>
              <a:spcAft>
                <a:spcPct val="0"/>
              </a:spcAft>
              <a:defRPr>
                <a:solidFill>
                  <a:schemeClr val="tx1"/>
                </a:solidFill>
                <a:latin typeface="Gill Sans MT" panose="020B0502020104020203" pitchFamily="34" charset="0"/>
              </a:defRPr>
            </a:lvl7pPr>
            <a:lvl8pPr marL="3429000" indent="-228600" fontAlgn="base">
              <a:spcBef>
                <a:spcPct val="0"/>
              </a:spcBef>
              <a:spcAft>
                <a:spcPct val="0"/>
              </a:spcAft>
              <a:defRPr>
                <a:solidFill>
                  <a:schemeClr val="tx1"/>
                </a:solidFill>
                <a:latin typeface="Gill Sans MT" panose="020B0502020104020203" pitchFamily="34" charset="0"/>
              </a:defRPr>
            </a:lvl8pPr>
            <a:lvl9pPr marL="3886200" indent="-228600" fontAlgn="base">
              <a:spcBef>
                <a:spcPct val="0"/>
              </a:spcBef>
              <a:spcAft>
                <a:spcPct val="0"/>
              </a:spcAft>
              <a:defRPr>
                <a:solidFill>
                  <a:schemeClr val="tx1"/>
                </a:solidFill>
                <a:latin typeface="Gill Sans MT" panose="020B0502020104020203"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AC764D81-A7AE-495F-A155-0F91A2E7A6FF}" type="slidenum">
              <a:rPr kumimoji="0" lang="en-US" altLang="en-US" sz="1200" b="0" i="0" u="none" strike="noStrike" kern="1200" cap="none" spc="0" normalizeH="0" baseline="0" noProof="0" smtClean="0">
                <a:ln>
                  <a:noFill/>
                </a:ln>
                <a:solidFill>
                  <a:srgbClr val="B5A788"/>
                </a:solidFill>
                <a:effectLst/>
                <a:uLnTx/>
                <a:uFillTx/>
                <a:latin typeface="Gill Sans MT" panose="020B0502020104020203" pitchFamily="34" charset="0"/>
                <a:ea typeface="ＭＳ Ｐゴシック" panose="020B0600070205080204" pitchFamily="34" charset="-128"/>
                <a:cs typeface="Arial" panose="020B0604020202020204" pitchFamily="34" charset="0"/>
              </a:rPr>
              <a:pPr marL="0" marR="0" lvl="0" indent="0" algn="ctr" defTabSz="914400" rtl="0" eaLnBrk="1" fontAlgn="base" latinLnBrk="0" hangingPunct="1">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smtClean="0">
              <a:ln>
                <a:noFill/>
              </a:ln>
              <a:solidFill>
                <a:srgbClr val="B5A788"/>
              </a:solidFill>
              <a:effectLst/>
              <a:uLnTx/>
              <a:uFillTx/>
              <a:latin typeface="Gill Sans MT" panose="020B0502020104020203" pitchFamily="34" charset="0"/>
              <a:ea typeface="ＭＳ Ｐゴシック" panose="020B0600070205080204" pitchFamily="34" charset="-128"/>
              <a:cs typeface="Arial" panose="020B0604020202020204" pitchFamily="34" charset="0"/>
            </a:endParaRPr>
          </a:p>
        </p:txBody>
      </p:sp>
      <p:cxnSp>
        <p:nvCxnSpPr>
          <p:cNvPr id="10" name="Straight Connector 9"/>
          <p:cNvCxnSpPr/>
          <p:nvPr/>
        </p:nvCxnSpPr>
        <p:spPr>
          <a:xfrm>
            <a:off x="5638800" y="381000"/>
            <a:ext cx="381000" cy="1588"/>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67200" y="2057400"/>
            <a:ext cx="22860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2222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satMod val="130000"/>
                  </a:schemeClr>
                </a:solidFill>
              </a:rPr>
              <a:t>Table Showing </a:t>
            </a:r>
            <a:r>
              <a:rPr lang="en-US" b="1" dirty="0" smtClean="0">
                <a:solidFill>
                  <a:schemeClr val="tx2">
                    <a:satMod val="130000"/>
                  </a:schemeClr>
                </a:solidFill>
              </a:rPr>
              <a:t>RD, WR, INTA </a:t>
            </a:r>
            <a:r>
              <a:rPr lang="en-US" b="1" dirty="0">
                <a:solidFill>
                  <a:schemeClr val="tx2">
                    <a:satMod val="130000"/>
                  </a:schemeClr>
                </a:solidFill>
              </a:rPr>
              <a:t>and </a:t>
            </a:r>
            <a:r>
              <a:rPr lang="en-US" b="1" dirty="0" smtClean="0">
                <a:solidFill>
                  <a:schemeClr val="tx2">
                    <a:satMod val="130000"/>
                  </a:schemeClr>
                </a:solidFill>
              </a:rPr>
              <a:t>Corresponding </a:t>
            </a:r>
            <a:r>
              <a:rPr lang="en-US" b="1" dirty="0">
                <a:solidFill>
                  <a:schemeClr val="tx2">
                    <a:satMod val="130000"/>
                  </a:schemeClr>
                </a:solidFill>
              </a:rPr>
              <a:t>Operations</a:t>
            </a:r>
            <a:endParaRPr lang="en-US" dirty="0"/>
          </a:p>
        </p:txBody>
      </p:sp>
      <p:graphicFrame>
        <p:nvGraphicFramePr>
          <p:cNvPr id="5" name="Content Placeholder 4"/>
          <p:cNvGraphicFramePr>
            <a:graphicFrameLocks noGrp="1"/>
          </p:cNvGraphicFramePr>
          <p:nvPr>
            <p:ph idx="1"/>
            <p:extLst/>
          </p:nvPr>
        </p:nvGraphicFramePr>
        <p:xfrm>
          <a:off x="457200" y="1600200"/>
          <a:ext cx="8229600" cy="357124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308352783"/>
                    </a:ext>
                  </a:extLst>
                </a:gridCol>
                <a:gridCol w="2057400">
                  <a:extLst>
                    <a:ext uri="{9D8B030D-6E8A-4147-A177-3AD203B41FA5}">
                      <a16:colId xmlns:a16="http://schemas.microsoft.com/office/drawing/2014/main" xmlns="" val="1601049567"/>
                    </a:ext>
                  </a:extLst>
                </a:gridCol>
                <a:gridCol w="2057400">
                  <a:extLst>
                    <a:ext uri="{9D8B030D-6E8A-4147-A177-3AD203B41FA5}">
                      <a16:colId xmlns:a16="http://schemas.microsoft.com/office/drawing/2014/main" xmlns="" val="823408187"/>
                    </a:ext>
                  </a:extLst>
                </a:gridCol>
                <a:gridCol w="2057400">
                  <a:extLst>
                    <a:ext uri="{9D8B030D-6E8A-4147-A177-3AD203B41FA5}">
                      <a16:colId xmlns:a16="http://schemas.microsoft.com/office/drawing/2014/main" xmlns="" val="1966955111"/>
                    </a:ext>
                  </a:extLst>
                </a:gridCol>
              </a:tblGrid>
              <a:tr h="609600">
                <a:tc rowSpan="2">
                  <a:txBody>
                    <a:bodyPr/>
                    <a:lstStyle/>
                    <a:p>
                      <a:r>
                        <a:rPr lang="en-US" dirty="0" smtClean="0"/>
                        <a:t>Machine cycle</a:t>
                      </a:r>
                      <a:endParaRPr lang="en-US" dirty="0"/>
                    </a:p>
                  </a:txBody>
                  <a:tcPr/>
                </a:tc>
                <a:tc gridSpan="3">
                  <a:txBody>
                    <a:bodyPr/>
                    <a:lstStyle/>
                    <a:p>
                      <a:pPr algn="ctr"/>
                      <a:r>
                        <a:rPr lang="en-US" dirty="0" smtClean="0"/>
                        <a:t>Control </a:t>
                      </a: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xmlns="" val="3074959217"/>
                  </a:ext>
                </a:extLst>
              </a:tr>
              <a:tr h="185420">
                <a:tc vMerge="1">
                  <a:txBody>
                    <a:bodyPr/>
                    <a:lstStyle/>
                    <a:p>
                      <a:endParaRPr lang="en-US"/>
                    </a:p>
                  </a:txBody>
                  <a:tcPr/>
                </a:tc>
                <a:tc>
                  <a:txBody>
                    <a:bodyPr/>
                    <a:lstStyle/>
                    <a:p>
                      <a:pPr algn="ctr"/>
                      <a:r>
                        <a:rPr lang="en-US" dirty="0" smtClean="0"/>
                        <a:t>RD</a:t>
                      </a:r>
                      <a:endParaRPr lang="en-US" dirty="0"/>
                    </a:p>
                  </a:txBody>
                  <a:tcPr/>
                </a:tc>
                <a:tc>
                  <a:txBody>
                    <a:bodyPr/>
                    <a:lstStyle/>
                    <a:p>
                      <a:pPr algn="ctr"/>
                      <a:r>
                        <a:rPr lang="en-US" dirty="0" smtClean="0"/>
                        <a:t>WR </a:t>
                      </a:r>
                      <a:endParaRPr lang="en-US" dirty="0"/>
                    </a:p>
                  </a:txBody>
                  <a:tcPr/>
                </a:tc>
                <a:tc>
                  <a:txBody>
                    <a:bodyPr/>
                    <a:lstStyle/>
                    <a:p>
                      <a:pPr algn="ctr"/>
                      <a:r>
                        <a:rPr lang="en-US" dirty="0" smtClean="0"/>
                        <a:t>INTA</a:t>
                      </a:r>
                      <a:endParaRPr lang="en-US" dirty="0"/>
                    </a:p>
                  </a:txBody>
                  <a:tcPr/>
                </a:tc>
                <a:extLst>
                  <a:ext uri="{0D108BD9-81ED-4DB2-BD59-A6C34878D82A}">
                    <a16:rowId xmlns:a16="http://schemas.microsoft.com/office/drawing/2014/main" xmlns="" val="2929621939"/>
                  </a:ext>
                </a:extLst>
              </a:tr>
              <a:tr h="370840">
                <a:tc>
                  <a:txBody>
                    <a:bodyPr/>
                    <a:lstStyle/>
                    <a:p>
                      <a:r>
                        <a:rPr lang="en-US" dirty="0" smtClean="0"/>
                        <a:t>Opcode fetch</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150151547"/>
                  </a:ext>
                </a:extLst>
              </a:tr>
              <a:tr h="370840">
                <a:tc>
                  <a:txBody>
                    <a:bodyPr/>
                    <a:lstStyle/>
                    <a:p>
                      <a:r>
                        <a:rPr lang="en-US" dirty="0" smtClean="0"/>
                        <a:t>Memory read</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4218896631"/>
                  </a:ext>
                </a:extLst>
              </a:tr>
              <a:tr h="370840">
                <a:tc>
                  <a:txBody>
                    <a:bodyPr/>
                    <a:lstStyle/>
                    <a:p>
                      <a:r>
                        <a:rPr lang="en-US" dirty="0" smtClean="0"/>
                        <a:t>Memory write</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3172031023"/>
                  </a:ext>
                </a:extLst>
              </a:tr>
              <a:tr h="370840">
                <a:tc>
                  <a:txBody>
                    <a:bodyPr/>
                    <a:lstStyle/>
                    <a:p>
                      <a:r>
                        <a:rPr lang="en-US" dirty="0" smtClean="0"/>
                        <a:t>I/O</a:t>
                      </a:r>
                      <a:r>
                        <a:rPr lang="en-US" baseline="0" dirty="0" smtClean="0"/>
                        <a:t> read</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953937620"/>
                  </a:ext>
                </a:extLst>
              </a:tr>
              <a:tr h="370840">
                <a:tc>
                  <a:txBody>
                    <a:bodyPr/>
                    <a:lstStyle/>
                    <a:p>
                      <a:r>
                        <a:rPr lang="en-US" dirty="0" smtClean="0"/>
                        <a:t>I/O </a:t>
                      </a:r>
                      <a:r>
                        <a:rPr lang="en-US" dirty="0" err="1" smtClean="0"/>
                        <a:t>wrte</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3762626278"/>
                  </a:ext>
                </a:extLst>
              </a:tr>
              <a:tr h="370840">
                <a:tc>
                  <a:txBody>
                    <a:bodyPr/>
                    <a:lstStyle/>
                    <a:p>
                      <a:r>
                        <a:rPr lang="en-US" dirty="0" err="1" smtClean="0"/>
                        <a:t>Intr</a:t>
                      </a:r>
                      <a:r>
                        <a:rPr lang="en-US" dirty="0" smtClean="0"/>
                        <a:t> </a:t>
                      </a:r>
                      <a:r>
                        <a:rPr lang="en-US" dirty="0" err="1" smtClean="0"/>
                        <a:t>ack</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2623925940"/>
                  </a:ext>
                </a:extLst>
              </a:tr>
              <a:tr h="370840">
                <a:tc>
                  <a:txBody>
                    <a:bodyPr/>
                    <a:lstStyle/>
                    <a:p>
                      <a:r>
                        <a:rPr lang="en-US" dirty="0" smtClean="0"/>
                        <a:t>Bus idle</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xmlns="" val="1797928256"/>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p:nvCxnSpPr>
        <p:spPr>
          <a:xfrm>
            <a:off x="5486400" y="2286000"/>
            <a:ext cx="365760" cy="1588"/>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05400" y="274638"/>
            <a:ext cx="7620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661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52400" y="381000"/>
            <a:ext cx="8534400" cy="2211246"/>
          </a:xfrm>
          <a:prstGeom prst="rect">
            <a:avLst/>
          </a:prstGeom>
        </p:spPr>
        <p:txBody>
          <a:bodyPr wrap="square">
            <a:spAutoFit/>
          </a:bodyPr>
          <a:lstStyle/>
          <a:p>
            <a:pPr>
              <a:lnSpc>
                <a:spcPct val="107000"/>
              </a:lnSpc>
              <a:spcAft>
                <a:spcPts val="800"/>
              </a:spcAft>
            </a:pPr>
            <a:r>
              <a:rPr lang="en-US" sz="2000" b="1" dirty="0">
                <a:latin typeface="Time New Roman"/>
                <a:ea typeface="Times New Roman" panose="02020603050405020304" pitchFamily="18" charset="0"/>
                <a:cs typeface="Times New Roman" panose="02020603050405020304" pitchFamily="18" charset="0"/>
              </a:rPr>
              <a:t>1. Instruction Cycle (IC)</a:t>
            </a:r>
            <a:endParaRPr lang="en-US" sz="16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latin typeface="Time New Roman"/>
                <a:ea typeface="Times New Roman" panose="02020603050405020304" pitchFamily="18" charset="0"/>
                <a:cs typeface="Times New Roman" panose="02020603050405020304" pitchFamily="18" charset="0"/>
              </a:rPr>
              <a:t>It is the </a:t>
            </a:r>
            <a:r>
              <a:rPr lang="en-US" b="1" dirty="0">
                <a:latin typeface="Time New Roman"/>
                <a:ea typeface="Times New Roman" panose="02020603050405020304" pitchFamily="18" charset="0"/>
                <a:cs typeface="Times New Roman" panose="02020603050405020304" pitchFamily="18" charset="0"/>
              </a:rPr>
              <a:t>total time required</a:t>
            </a:r>
            <a:r>
              <a:rPr lang="en-US" dirty="0">
                <a:latin typeface="Time New Roman"/>
                <a:ea typeface="Times New Roman" panose="02020603050405020304" pitchFamily="18" charset="0"/>
                <a:cs typeface="Times New Roman" panose="02020603050405020304" pitchFamily="18" charset="0"/>
              </a:rPr>
              <a:t> by the microprocessor to </a:t>
            </a:r>
            <a:r>
              <a:rPr lang="en-US" b="1" dirty="0">
                <a:latin typeface="Time New Roman"/>
                <a:ea typeface="Times New Roman" panose="02020603050405020304" pitchFamily="18" charset="0"/>
                <a:cs typeface="Times New Roman" panose="02020603050405020304" pitchFamily="18" charset="0"/>
              </a:rPr>
              <a:t>fetch, decode, and execute</a:t>
            </a:r>
            <a:r>
              <a:rPr lang="en-US" dirty="0">
                <a:latin typeface="Time New Roman"/>
                <a:ea typeface="Times New Roman" panose="02020603050405020304" pitchFamily="18" charset="0"/>
                <a:cs typeface="Times New Roman" panose="02020603050405020304" pitchFamily="18" charset="0"/>
              </a:rPr>
              <a:t> an instruction.</a:t>
            </a:r>
            <a:endParaRPr lang="en-US" sz="16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dirty="0">
                <a:latin typeface="Time New Roman"/>
                <a:ea typeface="Times New Roman" panose="02020603050405020304" pitchFamily="18" charset="0"/>
                <a:cs typeface="Times New Roman" panose="02020603050405020304" pitchFamily="18" charset="0"/>
              </a:rPr>
              <a:t>It includes </a:t>
            </a:r>
            <a:r>
              <a:rPr lang="en-US" b="1" dirty="0">
                <a:latin typeface="Time New Roman"/>
                <a:ea typeface="Times New Roman" panose="02020603050405020304" pitchFamily="18" charset="0"/>
                <a:cs typeface="Times New Roman" panose="02020603050405020304" pitchFamily="18" charset="0"/>
              </a:rPr>
              <a:t>one or more machine cycles</a:t>
            </a:r>
            <a:r>
              <a:rPr lang="en-US" dirty="0">
                <a:latin typeface="Time New Roman"/>
                <a:ea typeface="Times New Roman" panose="02020603050405020304" pitchFamily="18" charset="0"/>
                <a:cs typeface="Times New Roman" panose="02020603050405020304" pitchFamily="18" charset="0"/>
              </a:rPr>
              <a:t>.</a:t>
            </a:r>
            <a:endParaRPr lang="en-US" sz="1600" dirty="0">
              <a:latin typeface="Time New Roman"/>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 New Roman"/>
                <a:ea typeface="Times New Roman" panose="02020603050405020304" pitchFamily="18" charset="0"/>
                <a:cs typeface="Times New Roman" panose="02020603050405020304" pitchFamily="18" charset="0"/>
              </a:rPr>
              <a:t> </a:t>
            </a:r>
            <a:r>
              <a:rPr lang="en-US" b="1" dirty="0">
                <a:latin typeface="Time New Roman"/>
                <a:ea typeface="Times New Roman" panose="02020603050405020304" pitchFamily="18" charset="0"/>
                <a:cs typeface="Times New Roman" panose="02020603050405020304" pitchFamily="18" charset="0"/>
              </a:rPr>
              <a:t>Instruction Cycle = Fetch Cycle + (Execute Cycle + any additional cycles like memory read/write, etc.)</a:t>
            </a:r>
            <a:endParaRPr lang="en-US" sz="1600" dirty="0">
              <a:effectLst/>
              <a:latin typeface="Time New Roman"/>
              <a:ea typeface="Calibri" panose="020F0502020204030204" pitchFamily="34" charset="0"/>
              <a:cs typeface="Times New Roman" panose="02020603050405020304" pitchFamily="18" charset="0"/>
            </a:endParaRPr>
          </a:p>
        </p:txBody>
      </p:sp>
      <p:sp>
        <p:nvSpPr>
          <p:cNvPr id="6" name="Rectangle 5"/>
          <p:cNvSpPr/>
          <p:nvPr/>
        </p:nvSpPr>
        <p:spPr>
          <a:xfrm>
            <a:off x="381000" y="2971800"/>
            <a:ext cx="8534400" cy="2918235"/>
          </a:xfrm>
          <a:prstGeom prst="rect">
            <a:avLst/>
          </a:prstGeom>
        </p:spPr>
        <p:txBody>
          <a:bodyPr wrap="square">
            <a:spAutoFit/>
          </a:bodyPr>
          <a:lstStyle/>
          <a:p>
            <a:pPr>
              <a:lnSpc>
                <a:spcPct val="107000"/>
              </a:lnSpc>
              <a:spcAft>
                <a:spcPts val="800"/>
              </a:spcAft>
            </a:pPr>
            <a:r>
              <a:rPr lang="en-US" sz="1600" b="1" dirty="0">
                <a:latin typeface="Time New Roman"/>
                <a:ea typeface="Times New Roman" panose="02020603050405020304" pitchFamily="18" charset="0"/>
                <a:cs typeface="Times New Roman" panose="02020603050405020304" pitchFamily="18" charset="0"/>
              </a:rPr>
              <a:t>2. Machine Cycle (MC)</a:t>
            </a:r>
            <a:endParaRPr lang="en-US" sz="16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Time New Roman"/>
                <a:ea typeface="Times New Roman" panose="02020603050405020304" pitchFamily="18" charset="0"/>
                <a:cs typeface="Times New Roman" panose="02020603050405020304" pitchFamily="18" charset="0"/>
              </a:rPr>
              <a:t>A </a:t>
            </a:r>
            <a:r>
              <a:rPr lang="en-US" sz="1600" b="1" dirty="0">
                <a:latin typeface="Time New Roman"/>
                <a:ea typeface="Times New Roman" panose="02020603050405020304" pitchFamily="18" charset="0"/>
                <a:cs typeface="Times New Roman" panose="02020603050405020304" pitchFamily="18" charset="0"/>
              </a:rPr>
              <a:t>machine cycle</a:t>
            </a:r>
            <a:r>
              <a:rPr lang="en-US" sz="1600" dirty="0">
                <a:latin typeface="Time New Roman"/>
                <a:ea typeface="Times New Roman" panose="02020603050405020304" pitchFamily="18" charset="0"/>
                <a:cs typeface="Times New Roman" panose="02020603050405020304" pitchFamily="18" charset="0"/>
              </a:rPr>
              <a:t> is a </a:t>
            </a:r>
            <a:r>
              <a:rPr lang="en-US" sz="1600" b="1" dirty="0">
                <a:latin typeface="Time New Roman"/>
                <a:ea typeface="Times New Roman" panose="02020603050405020304" pitchFamily="18" charset="0"/>
                <a:cs typeface="Times New Roman" panose="02020603050405020304" pitchFamily="18" charset="0"/>
              </a:rPr>
              <a:t>basic operation</a:t>
            </a:r>
            <a:r>
              <a:rPr lang="en-US" sz="1600" dirty="0">
                <a:latin typeface="Time New Roman"/>
                <a:ea typeface="Times New Roman" panose="02020603050405020304" pitchFamily="18" charset="0"/>
                <a:cs typeface="Times New Roman" panose="02020603050405020304" pitchFamily="18" charset="0"/>
              </a:rPr>
              <a:t> performed by the microprocessor, such as:</a:t>
            </a:r>
            <a:endParaRPr lang="en-US" sz="16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dirty="0">
                <a:latin typeface="Time New Roman"/>
                <a:ea typeface="Times New Roman" panose="02020603050405020304" pitchFamily="18" charset="0"/>
                <a:cs typeface="Times New Roman" panose="02020603050405020304" pitchFamily="18" charset="0"/>
              </a:rPr>
              <a:t>Fetching instruction</a:t>
            </a:r>
            <a:endParaRPr lang="en-US" sz="16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dirty="0">
                <a:latin typeface="Time New Roman"/>
                <a:ea typeface="Times New Roman" panose="02020603050405020304" pitchFamily="18" charset="0"/>
                <a:cs typeface="Times New Roman" panose="02020603050405020304" pitchFamily="18" charset="0"/>
              </a:rPr>
              <a:t>Reading from memory</a:t>
            </a:r>
            <a:endParaRPr lang="en-US" sz="16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dirty="0">
                <a:latin typeface="Time New Roman"/>
                <a:ea typeface="Times New Roman" panose="02020603050405020304" pitchFamily="18" charset="0"/>
                <a:cs typeface="Times New Roman" panose="02020603050405020304" pitchFamily="18" charset="0"/>
              </a:rPr>
              <a:t>Writing to memory</a:t>
            </a:r>
            <a:endParaRPr lang="en-US" sz="16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dirty="0">
                <a:latin typeface="Time New Roman"/>
                <a:ea typeface="Times New Roman" panose="02020603050405020304" pitchFamily="18" charset="0"/>
                <a:cs typeface="Times New Roman" panose="02020603050405020304" pitchFamily="18" charset="0"/>
              </a:rPr>
              <a:t>Reading from I/O</a:t>
            </a:r>
            <a:endParaRPr lang="en-US" sz="1600" dirty="0">
              <a:latin typeface="Time New Roman"/>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dirty="0">
                <a:latin typeface="Time New Roman"/>
                <a:ea typeface="Times New Roman" panose="02020603050405020304" pitchFamily="18" charset="0"/>
                <a:cs typeface="Times New Roman" panose="02020603050405020304" pitchFamily="18" charset="0"/>
              </a:rPr>
              <a:t>Writing to I/O</a:t>
            </a:r>
            <a:endParaRPr lang="en-US" sz="1600" dirty="0">
              <a:latin typeface="Time New Roman"/>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a:latin typeface="Time New Roman"/>
                <a:ea typeface="Times New Roman" panose="02020603050405020304" pitchFamily="18" charset="0"/>
                <a:cs typeface="Times New Roman" panose="02020603050405020304" pitchFamily="18" charset="0"/>
              </a:rPr>
              <a:t>Each </a:t>
            </a:r>
            <a:r>
              <a:rPr lang="en-US" sz="1600" b="1" dirty="0">
                <a:latin typeface="Time New Roman"/>
                <a:ea typeface="Times New Roman" panose="02020603050405020304" pitchFamily="18" charset="0"/>
                <a:cs typeface="Times New Roman" panose="02020603050405020304" pitchFamily="18" charset="0"/>
              </a:rPr>
              <a:t>machine cycle consists of multiple T-states</a:t>
            </a:r>
            <a:r>
              <a:rPr lang="en-US" sz="1600" dirty="0">
                <a:latin typeface="Time New Roman"/>
                <a:ea typeface="Times New Roman" panose="02020603050405020304" pitchFamily="18" charset="0"/>
                <a:cs typeface="Times New Roman" panose="02020603050405020304" pitchFamily="18" charset="0"/>
              </a:rPr>
              <a:t> (timing states or clock cycles).</a:t>
            </a:r>
            <a:endParaRPr lang="en-US" sz="1600" dirty="0">
              <a:effectLst/>
              <a:latin typeface="Time New Roman"/>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30228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at a glance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1939011827"/>
              </p:ext>
            </p:extLst>
          </p:nvPr>
        </p:nvGraphicFramePr>
        <p:xfrm>
          <a:off x="457199" y="1600200"/>
          <a:ext cx="8534400" cy="4525963"/>
        </p:xfrm>
        <a:graphic>
          <a:graphicData uri="http://schemas.openxmlformats.org/drawingml/2006/table">
            <a:tbl>
              <a:tblPr firstRow="1" firstCol="1" bandRow="1">
                <a:tableStyleId>{5C22544A-7EE6-4342-B048-85BDC9FD1C3A}</a:tableStyleId>
              </a:tblPr>
              <a:tblGrid>
                <a:gridCol w="2075737"/>
                <a:gridCol w="2877264"/>
                <a:gridCol w="3581399"/>
              </a:tblGrid>
              <a:tr h="664553">
                <a:tc>
                  <a:txBody>
                    <a:bodyPr/>
                    <a:lstStyle/>
                    <a:p>
                      <a:pPr marL="0" marR="0" algn="ctr">
                        <a:lnSpc>
                          <a:spcPct val="107000"/>
                        </a:lnSpc>
                        <a:spcBef>
                          <a:spcPts val="0"/>
                        </a:spcBef>
                        <a:spcAft>
                          <a:spcPts val="0"/>
                        </a:spcAft>
                      </a:pPr>
                      <a:r>
                        <a:rPr lang="en-US" sz="2000">
                          <a:effectLst/>
                        </a:rPr>
                        <a:t>Feature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gn="ctr">
                        <a:lnSpc>
                          <a:spcPct val="107000"/>
                        </a:lnSpc>
                        <a:spcBef>
                          <a:spcPts val="0"/>
                        </a:spcBef>
                        <a:spcAft>
                          <a:spcPts val="0"/>
                        </a:spcAft>
                      </a:pPr>
                      <a:r>
                        <a:rPr lang="en-US" sz="2000">
                          <a:effectLst/>
                        </a:rPr>
                        <a:t>Instruction Cycle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gn="ctr">
                        <a:lnSpc>
                          <a:spcPct val="107000"/>
                        </a:lnSpc>
                        <a:spcBef>
                          <a:spcPts val="0"/>
                        </a:spcBef>
                        <a:spcAft>
                          <a:spcPts val="0"/>
                        </a:spcAft>
                      </a:pPr>
                      <a:r>
                        <a:rPr lang="en-US" sz="2000">
                          <a:effectLst/>
                        </a:rPr>
                        <a:t>Machine Cycle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r>
              <a:tr h="1598428">
                <a:tc>
                  <a:txBody>
                    <a:bodyPr/>
                    <a:lstStyle/>
                    <a:p>
                      <a:pPr marL="0" marR="0">
                        <a:lnSpc>
                          <a:spcPct val="107000"/>
                        </a:lnSpc>
                        <a:spcBef>
                          <a:spcPts val="0"/>
                        </a:spcBef>
                        <a:spcAft>
                          <a:spcPts val="0"/>
                        </a:spcAft>
                      </a:pPr>
                      <a:r>
                        <a:rPr lang="en-US" sz="2000">
                          <a:effectLst/>
                        </a:rPr>
                        <a:t>Definition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a:effectLst/>
                        </a:rPr>
                        <a:t>Total process of executing an instruction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a:effectLst/>
                        </a:rPr>
                        <a:t>One operation like memory read/write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r>
              <a:tr h="829355">
                <a:tc>
                  <a:txBody>
                    <a:bodyPr/>
                    <a:lstStyle/>
                    <a:p>
                      <a:pPr marL="0" marR="0">
                        <a:lnSpc>
                          <a:spcPct val="107000"/>
                        </a:lnSpc>
                        <a:spcBef>
                          <a:spcPts val="0"/>
                        </a:spcBef>
                        <a:spcAft>
                          <a:spcPts val="0"/>
                        </a:spcAft>
                      </a:pPr>
                      <a:r>
                        <a:rPr lang="en-US" sz="2000">
                          <a:effectLst/>
                        </a:rPr>
                        <a:t>Contains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a:effectLst/>
                        </a:rPr>
                        <a:t>Multiple machine cycles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a:effectLst/>
                        </a:rPr>
                        <a:t>Multiple T-states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r>
              <a:tr h="1433627">
                <a:tc>
                  <a:txBody>
                    <a:bodyPr/>
                    <a:lstStyle/>
                    <a:p>
                      <a:pPr marL="0" marR="0">
                        <a:lnSpc>
                          <a:spcPct val="107000"/>
                        </a:lnSpc>
                        <a:spcBef>
                          <a:spcPts val="0"/>
                        </a:spcBef>
                        <a:spcAft>
                          <a:spcPts val="0"/>
                        </a:spcAft>
                      </a:pPr>
                      <a:r>
                        <a:rPr lang="en-US" sz="2000">
                          <a:effectLst/>
                        </a:rPr>
                        <a:t>Example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a:effectLst/>
                        </a:rPr>
                        <a:t>MVI A, 32H takes multiple machine cycles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c>
                  <a:txBody>
                    <a:bodyPr/>
                    <a:lstStyle/>
                    <a:p>
                      <a:pPr marL="0" marR="0">
                        <a:lnSpc>
                          <a:spcPct val="107000"/>
                        </a:lnSpc>
                        <a:spcBef>
                          <a:spcPts val="0"/>
                        </a:spcBef>
                        <a:spcAft>
                          <a:spcPts val="0"/>
                        </a:spcAft>
                      </a:pPr>
                      <a:r>
                        <a:rPr lang="en-US" sz="2000" dirty="0">
                          <a:effectLst/>
                        </a:rPr>
                        <a:t>Instruction Fetch, Memory Read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674" marR="2674" marT="2674" marB="2674" anchor="ctr"/>
                </a:tc>
              </a:tr>
            </a:tbl>
          </a:graphicData>
        </a:graphic>
      </p:graphicFrame>
    </p:spTree>
    <p:extLst>
      <p:ext uri="{BB962C8B-B14F-4D97-AF65-F5344CB8AC3E}">
        <p14:creationId xmlns:p14="http://schemas.microsoft.com/office/powerpoint/2010/main" val="32393941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152400" y="381000"/>
            <a:ext cx="8534400" cy="2416431"/>
          </a:xfrm>
          <a:prstGeom prst="rect">
            <a:avLst/>
          </a:prstGeom>
        </p:spPr>
        <p:txBody>
          <a:bodyPr wrap="square">
            <a:spAutoFit/>
          </a:bodyPr>
          <a:lstStyle/>
          <a:p>
            <a:pPr>
              <a:lnSpc>
                <a:spcPct val="107000"/>
              </a:lnSpc>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Example (8085):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Instruction: </a:t>
            </a:r>
            <a:r>
              <a:rPr lang="en-US" sz="1200" dirty="0">
                <a:latin typeface="Courier New" panose="02070309020205020404" pitchFamily="49" charset="0"/>
                <a:ea typeface="Times New Roman" panose="02020603050405020304" pitchFamily="18" charset="0"/>
                <a:cs typeface="Times New Roman" panose="02020603050405020304" pitchFamily="18" charset="0"/>
              </a:rPr>
              <a:t>MVI A, 32H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This instruction cycle involves: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Instruction Fetch (Machine Cycle)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Memory Read (Machine Cycle)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So, this </a:t>
            </a:r>
            <a:r>
              <a:rPr lang="en-US" b="1" dirty="0">
                <a:latin typeface="Times New Roman" panose="02020603050405020304" pitchFamily="18" charset="0"/>
                <a:ea typeface="Times New Roman" panose="02020603050405020304" pitchFamily="18" charset="0"/>
                <a:cs typeface="Times New Roman" panose="02020603050405020304" pitchFamily="18" charset="0"/>
              </a:rPr>
              <a:t>Instruction Cycle = 2 Machine Cycles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6934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9144000" cy="6858000"/>
          </a:xfrm>
          <a:prstGeom prst="rect">
            <a:avLst/>
          </a:prstGeom>
          <a:solidFill>
            <a:srgbClr val="99CC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2531" name="Rectangle 3"/>
          <p:cNvSpPr>
            <a:spLocks noGrp="1" noChangeArrowheads="1"/>
          </p:cNvSpPr>
          <p:nvPr>
            <p:ph type="title"/>
          </p:nvPr>
        </p:nvSpPr>
        <p:spPr>
          <a:xfrm>
            <a:off x="914400" y="0"/>
            <a:ext cx="7772400" cy="1143000"/>
          </a:xfrm>
        </p:spPr>
        <p:txBody>
          <a:bodyPr/>
          <a:lstStyle/>
          <a:p>
            <a:pPr algn="ctr" eaLnBrk="1" hangingPunct="1"/>
            <a:r>
              <a:rPr lang="en-US" altLang="en-US" smtClean="0"/>
              <a:t>Timing Diagram</a:t>
            </a:r>
          </a:p>
        </p:txBody>
      </p:sp>
      <p:pic>
        <p:nvPicPr>
          <p:cNvPr id="22532" name="Picture 4" descr="scan0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543800" cy="59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9310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tx2">
                    <a:satMod val="130000"/>
                  </a:schemeClr>
                </a:solidFill>
              </a:rPr>
              <a:t>OPCODE FETCH</a:t>
            </a:r>
            <a:endParaRPr lang="en-US" dirty="0">
              <a:solidFill>
                <a:schemeClr val="tx2">
                  <a:satMod val="130000"/>
                </a:schemeClr>
              </a:solidFill>
            </a:endParaRPr>
          </a:p>
        </p:txBody>
      </p:sp>
      <p:pic>
        <p:nvPicPr>
          <p:cNvPr id="19459" name="Picture 2" descr="C:\Users\DELL\Desktop\IMG_227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371600"/>
            <a:ext cx="7162800" cy="5181600"/>
          </a:xfrm>
        </p:spPr>
      </p:pic>
    </p:spTree>
    <p:extLst>
      <p:ext uri="{BB962C8B-B14F-4D97-AF65-F5344CB8AC3E}">
        <p14:creationId xmlns:p14="http://schemas.microsoft.com/office/powerpoint/2010/main" val="1140748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620000" cy="838200"/>
          </a:xfrm>
        </p:spPr>
        <p:txBody>
          <a:bodyPr>
            <a:normAutofit/>
          </a:bodyPr>
          <a:lstStyle/>
          <a:p>
            <a:pPr fontAlgn="auto">
              <a:spcAft>
                <a:spcPts val="0"/>
              </a:spcAft>
              <a:defRPr/>
            </a:pPr>
            <a:r>
              <a:rPr lang="en-US" dirty="0" smtClean="0">
                <a:solidFill>
                  <a:schemeClr val="tx2">
                    <a:satMod val="130000"/>
                  </a:schemeClr>
                </a:solidFill>
              </a:rPr>
              <a:t>MEMORY READ MACHINE CYCLE</a:t>
            </a:r>
            <a:endParaRPr lang="en-US" dirty="0">
              <a:solidFill>
                <a:schemeClr val="tx2">
                  <a:satMod val="130000"/>
                </a:schemeClr>
              </a:solidFill>
            </a:endParaRPr>
          </a:p>
        </p:txBody>
      </p:sp>
      <p:pic>
        <p:nvPicPr>
          <p:cNvPr id="20483" name="Content Placeholder 3" descr="DSC_0020.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66800"/>
            <a:ext cx="9136063" cy="5791200"/>
          </a:xfrm>
        </p:spPr>
      </p:pic>
    </p:spTree>
    <p:extLst>
      <p:ext uri="{BB962C8B-B14F-4D97-AF65-F5344CB8AC3E}">
        <p14:creationId xmlns:p14="http://schemas.microsoft.com/office/powerpoint/2010/main" val="2229555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Stack pointer (SP)</a:t>
            </a:r>
            <a:endParaRPr lang="en-US" dirty="0"/>
          </a:p>
        </p:txBody>
      </p:sp>
      <p:sp>
        <p:nvSpPr>
          <p:cNvPr id="3" name="Content Placeholder 2"/>
          <p:cNvSpPr>
            <a:spLocks noGrp="1"/>
          </p:cNvSpPr>
          <p:nvPr>
            <p:ph idx="1"/>
          </p:nvPr>
        </p:nvSpPr>
        <p:spPr>
          <a:xfrm>
            <a:off x="457200" y="914400"/>
            <a:ext cx="8229600" cy="4525963"/>
          </a:xfrm>
        </p:spPr>
        <p:txBody>
          <a:bodyPr>
            <a:normAutofit lnSpcReduction="10000"/>
          </a:bodyPr>
          <a:lstStyle/>
          <a:p>
            <a:r>
              <a:rPr lang="en-US" dirty="0" smtClean="0"/>
              <a:t>16 bit special purpose register</a:t>
            </a:r>
          </a:p>
          <a:p>
            <a:r>
              <a:rPr lang="en-US" dirty="0" smtClean="0"/>
              <a:t>The stack is a sequence of memory location in the R/W memory.</a:t>
            </a:r>
          </a:p>
          <a:p>
            <a:r>
              <a:rPr lang="en-US" dirty="0" smtClean="0"/>
              <a:t>Starting of the stack is defined by 16 bit address into the stack pointer.</a:t>
            </a:r>
          </a:p>
          <a:p>
            <a:r>
              <a:rPr lang="en-US" dirty="0" smtClean="0"/>
              <a:t>Programmers use this register to store or retrieve the contents of the accumulator, flag register, program counter during execution of program  </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15</a:t>
            </a:fld>
            <a:endParaRPr lang="en-US"/>
          </a:p>
        </p:txBody>
      </p:sp>
    </p:spTree>
    <p:extLst>
      <p:ext uri="{BB962C8B-B14F-4D97-AF65-F5344CB8AC3E}">
        <p14:creationId xmlns:p14="http://schemas.microsoft.com/office/powerpoint/2010/main" val="9791555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1066800" y="381000"/>
            <a:ext cx="7867650" cy="5867400"/>
          </a:xfrm>
        </p:spPr>
        <p:txBody>
          <a:bodyPr/>
          <a:lstStyle/>
          <a:p>
            <a:pPr>
              <a:buFont typeface="Wingdings 2" panose="05020102010507070707" pitchFamily="18" charset="2"/>
              <a:buNone/>
            </a:pPr>
            <a:r>
              <a:rPr lang="en-US" altLang="en-US" b="1" smtClean="0"/>
              <a:t>Memory Read: </a:t>
            </a:r>
            <a:r>
              <a:rPr lang="en-US" altLang="en-US" smtClean="0"/>
              <a:t> The flow of data from the memory to the microprocessor.</a:t>
            </a:r>
          </a:p>
          <a:p>
            <a:pPr>
              <a:buFont typeface="Wingdings 2" panose="05020102010507070707" pitchFamily="18" charset="2"/>
              <a:buNone/>
            </a:pPr>
            <a:r>
              <a:rPr lang="en-US" altLang="en-US" sz="2800" smtClean="0"/>
              <a:t>Step 1(T1) : </a:t>
            </a:r>
            <a:r>
              <a:rPr lang="en-US" altLang="en-US" sz="2400" smtClean="0"/>
              <a:t>microprocessor places the address on the address lines from program counter &amp; activates ALE signal to multiplex the low order address</a:t>
            </a:r>
            <a:r>
              <a:rPr lang="en-US" altLang="en-US" smtClean="0"/>
              <a:t>.</a:t>
            </a:r>
          </a:p>
          <a:p>
            <a:pPr>
              <a:buFont typeface="Wingdings 2" panose="05020102010507070707" pitchFamily="18" charset="2"/>
              <a:buNone/>
            </a:pPr>
            <a:r>
              <a:rPr lang="en-US" altLang="en-US" sz="2400" smtClean="0"/>
              <a:t>It also sends status signals IO/M = 0, S</a:t>
            </a:r>
            <a:r>
              <a:rPr lang="en-US" altLang="en-US" sz="2400" baseline="-25000" smtClean="0"/>
              <a:t>1</a:t>
            </a:r>
            <a:r>
              <a:rPr lang="en-US" altLang="en-US" sz="2400" smtClean="0"/>
              <a:t>=1, S</a:t>
            </a:r>
            <a:r>
              <a:rPr lang="en-US" altLang="en-US" sz="2400" baseline="-25000" smtClean="0"/>
              <a:t>0</a:t>
            </a:r>
            <a:r>
              <a:rPr lang="en-US" altLang="en-US" sz="2400" smtClean="0"/>
              <a:t> =0 for memory read operation.</a:t>
            </a:r>
          </a:p>
          <a:p>
            <a:pPr>
              <a:buFont typeface="Wingdings 2" panose="05020102010507070707" pitchFamily="18" charset="2"/>
              <a:buNone/>
            </a:pPr>
            <a:r>
              <a:rPr lang="en-US" altLang="en-US" sz="2800" smtClean="0"/>
              <a:t>Step 2 (T2) : SE</a:t>
            </a:r>
          </a:p>
          <a:p>
            <a:pPr>
              <a:buFont typeface="Wingdings 2" panose="05020102010507070707" pitchFamily="18" charset="2"/>
              <a:buNone/>
            </a:pPr>
            <a:endParaRPr lang="en-US" altLang="en-US" smtClean="0"/>
          </a:p>
        </p:txBody>
      </p:sp>
      <p:cxnSp>
        <p:nvCxnSpPr>
          <p:cNvPr id="5" name="Straight Connector 4"/>
          <p:cNvCxnSpPr/>
          <p:nvPr/>
        </p:nvCxnSpPr>
        <p:spPr>
          <a:xfrm>
            <a:off x="4876800" y="2895600"/>
            <a:ext cx="3048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1173341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48600" cy="563563"/>
          </a:xfrm>
        </p:spPr>
        <p:txBody>
          <a:bodyPr>
            <a:normAutofit fontScale="90000"/>
          </a:bodyPr>
          <a:lstStyle/>
          <a:p>
            <a:pPr fontAlgn="auto">
              <a:spcAft>
                <a:spcPts val="0"/>
              </a:spcAft>
              <a:defRPr/>
            </a:pPr>
            <a:r>
              <a:rPr lang="en-US" dirty="0" smtClean="0">
                <a:solidFill>
                  <a:schemeClr val="tx2">
                    <a:satMod val="130000"/>
                  </a:schemeClr>
                </a:solidFill>
              </a:rPr>
              <a:t>MEMORY WRITE MACHINE CYCLE</a:t>
            </a:r>
            <a:endParaRPr lang="en-US" dirty="0">
              <a:solidFill>
                <a:schemeClr val="tx2">
                  <a:satMod val="130000"/>
                </a:schemeClr>
              </a:solidFill>
            </a:endParaRPr>
          </a:p>
        </p:txBody>
      </p:sp>
      <p:pic>
        <p:nvPicPr>
          <p:cNvPr id="22531" name="Content Placeholder 3" descr="DSC_0017.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914400"/>
            <a:ext cx="9083675" cy="5943600"/>
          </a:xfrm>
        </p:spPr>
      </p:pic>
    </p:spTree>
    <p:extLst>
      <p:ext uri="{BB962C8B-B14F-4D97-AF65-F5344CB8AC3E}">
        <p14:creationId xmlns:p14="http://schemas.microsoft.com/office/powerpoint/2010/main" val="24258677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6858000" cy="563562"/>
          </a:xfrm>
        </p:spPr>
        <p:txBody>
          <a:bodyPr>
            <a:normAutofit fontScale="90000"/>
          </a:bodyPr>
          <a:lstStyle/>
          <a:p>
            <a:pPr fontAlgn="auto">
              <a:spcAft>
                <a:spcPts val="0"/>
              </a:spcAft>
              <a:defRPr/>
            </a:pPr>
            <a:r>
              <a:rPr lang="en-US" dirty="0" smtClean="0">
                <a:solidFill>
                  <a:schemeClr val="tx2">
                    <a:satMod val="130000"/>
                  </a:schemeClr>
                </a:solidFill>
              </a:rPr>
              <a:t>I/O READ MACHINE CYCLE</a:t>
            </a:r>
            <a:endParaRPr lang="en-US" dirty="0">
              <a:solidFill>
                <a:schemeClr val="tx2">
                  <a:satMod val="130000"/>
                </a:schemeClr>
              </a:solidFill>
            </a:endParaRPr>
          </a:p>
        </p:txBody>
      </p:sp>
      <p:pic>
        <p:nvPicPr>
          <p:cNvPr id="23555" name="Content Placeholder 5" descr="DSC_002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990600"/>
            <a:ext cx="9075738" cy="5867400"/>
          </a:xfrm>
        </p:spPr>
      </p:pic>
    </p:spTree>
    <p:extLst>
      <p:ext uri="{BB962C8B-B14F-4D97-AF65-F5344CB8AC3E}">
        <p14:creationId xmlns:p14="http://schemas.microsoft.com/office/powerpoint/2010/main" val="25328204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6934200" cy="639762"/>
          </a:xfrm>
        </p:spPr>
        <p:txBody>
          <a:bodyPr>
            <a:normAutofit fontScale="90000"/>
          </a:bodyPr>
          <a:lstStyle/>
          <a:p>
            <a:pPr fontAlgn="auto">
              <a:spcAft>
                <a:spcPts val="0"/>
              </a:spcAft>
              <a:defRPr/>
            </a:pPr>
            <a:r>
              <a:rPr lang="en-US" dirty="0" smtClean="0">
                <a:solidFill>
                  <a:schemeClr val="tx2">
                    <a:satMod val="130000"/>
                  </a:schemeClr>
                </a:solidFill>
              </a:rPr>
              <a:t>I/O WRITE MACHINE CYCLE</a:t>
            </a:r>
            <a:endParaRPr lang="en-US" dirty="0">
              <a:solidFill>
                <a:schemeClr val="tx2">
                  <a:satMod val="130000"/>
                </a:schemeClr>
              </a:solidFill>
            </a:endParaRPr>
          </a:p>
        </p:txBody>
      </p:sp>
      <p:pic>
        <p:nvPicPr>
          <p:cNvPr id="24579" name="Content Placeholder 3" descr="DSC_0024.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143000"/>
            <a:ext cx="9075738" cy="5715000"/>
          </a:xfrm>
        </p:spPr>
      </p:pic>
    </p:spTree>
    <p:extLst>
      <p:ext uri="{BB962C8B-B14F-4D97-AF65-F5344CB8AC3E}">
        <p14:creationId xmlns:p14="http://schemas.microsoft.com/office/powerpoint/2010/main" val="186019964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2667000"/>
          </a:xfrm>
        </p:spPr>
        <p:txBody>
          <a:bodyPr>
            <a:noAutofit/>
          </a:bodyPr>
          <a:lstStyle/>
          <a:p>
            <a:r>
              <a:rPr lang="en-US" sz="20800" dirty="0" smtClean="0">
                <a:solidFill>
                  <a:srgbClr val="0000FF"/>
                </a:solidFill>
                <a:latin typeface="Algerian" panose="04020705040A02060702" pitchFamily="82" charset="0"/>
              </a:rPr>
              <a:t>UNIT II</a:t>
            </a:r>
            <a:endParaRPr lang="en-US" sz="20800" dirty="0">
              <a:solidFill>
                <a:srgbClr val="0000FF"/>
              </a:solidFill>
              <a:latin typeface="Algerian" panose="04020705040A02060702" pitchFamily="82"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818785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321645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Autofit/>
          </a:bodyPr>
          <a:lstStyle/>
          <a:p>
            <a:r>
              <a:rPr lang="en-US" sz="6000" dirty="0" smtClean="0">
                <a:solidFill>
                  <a:srgbClr val="990033"/>
                </a:solidFill>
                <a:latin typeface="Algerian" panose="04020705040A02060702" pitchFamily="82" charset="0"/>
              </a:rPr>
              <a:t/>
            </a:r>
            <a:br>
              <a:rPr lang="en-US" sz="6000" dirty="0" smtClean="0">
                <a:solidFill>
                  <a:srgbClr val="990033"/>
                </a:solidFill>
                <a:latin typeface="Algerian" panose="04020705040A02060702" pitchFamily="82" charset="0"/>
              </a:rPr>
            </a:br>
            <a:r>
              <a:rPr lang="en-US" sz="6000" dirty="0">
                <a:solidFill>
                  <a:srgbClr val="990033"/>
                </a:solidFill>
                <a:latin typeface="Algerian" panose="04020705040A02060702" pitchFamily="82" charset="0"/>
              </a:rPr>
              <a:t/>
            </a:r>
            <a:br>
              <a:rPr lang="en-US" sz="6000" dirty="0">
                <a:solidFill>
                  <a:srgbClr val="990033"/>
                </a:solidFill>
                <a:latin typeface="Algerian" panose="04020705040A02060702" pitchFamily="82" charset="0"/>
              </a:rPr>
            </a:br>
            <a:r>
              <a:rPr lang="en-US" sz="6000" dirty="0" smtClean="0">
                <a:solidFill>
                  <a:srgbClr val="990033"/>
                </a:solidFill>
                <a:latin typeface="Algerian" panose="04020705040A02060702" pitchFamily="82" charset="0"/>
              </a:rPr>
              <a:t/>
            </a:r>
            <a:br>
              <a:rPr lang="en-US" sz="6000" dirty="0" smtClean="0">
                <a:solidFill>
                  <a:srgbClr val="990033"/>
                </a:solidFill>
                <a:latin typeface="Algerian" panose="04020705040A02060702" pitchFamily="82" charset="0"/>
              </a:rPr>
            </a:br>
            <a:r>
              <a:rPr lang="en-US" sz="6000" dirty="0">
                <a:solidFill>
                  <a:srgbClr val="990033"/>
                </a:solidFill>
                <a:latin typeface="Algerian" panose="04020705040A02060702" pitchFamily="82" charset="0"/>
              </a:rPr>
              <a:t/>
            </a:r>
            <a:br>
              <a:rPr lang="en-US" sz="6000" dirty="0">
                <a:solidFill>
                  <a:srgbClr val="990033"/>
                </a:solidFill>
                <a:latin typeface="Algerian" panose="04020705040A02060702" pitchFamily="82" charset="0"/>
              </a:rPr>
            </a:br>
            <a:r>
              <a:rPr lang="en-US" sz="6000" dirty="0" smtClean="0">
                <a:solidFill>
                  <a:srgbClr val="990033"/>
                </a:solidFill>
                <a:latin typeface="Algerian" panose="04020705040A02060702" pitchFamily="82" charset="0"/>
              </a:rPr>
              <a:t/>
            </a:r>
            <a:br>
              <a:rPr lang="en-US" sz="6000" dirty="0" smtClean="0">
                <a:solidFill>
                  <a:srgbClr val="990033"/>
                </a:solidFill>
                <a:latin typeface="Algerian" panose="04020705040A02060702" pitchFamily="82" charset="0"/>
              </a:rPr>
            </a:br>
            <a:r>
              <a:rPr lang="en-US" sz="6000" dirty="0" smtClean="0">
                <a:solidFill>
                  <a:srgbClr val="990033"/>
                </a:solidFill>
                <a:latin typeface="Algerian" panose="04020705040A02060702" pitchFamily="82" charset="0"/>
              </a:rPr>
              <a:t>8086 MICROPROCESSOR</a:t>
            </a:r>
            <a:endParaRPr lang="en-US" sz="6000" dirty="0">
              <a:solidFill>
                <a:srgbClr val="990033"/>
              </a:solidFill>
              <a:latin typeface="Algerian" panose="04020705040A02060702" pitchFamily="82"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76587530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52" y="188601"/>
            <a:ext cx="2438400" cy="338554"/>
          </a:xfrm>
          <a:prstGeom prst="rect">
            <a:avLst/>
          </a:prstGeom>
          <a:noFill/>
        </p:spPr>
        <p:txBody>
          <a:bodyPr wrap="square" rtlCol="0">
            <a:spAutoFit/>
          </a:bodyPr>
          <a:lstStyle/>
          <a:p>
            <a:pPr algn="ctr"/>
            <a:r>
              <a:rPr lang="en-US" sz="1600" b="1" dirty="0" smtClean="0">
                <a:latin typeface="Octapost NBP" pitchFamily="2" charset="0"/>
              </a:rPr>
              <a:t>Microprocessor</a:t>
            </a:r>
            <a:endParaRPr lang="en-US" sz="1600" b="1" dirty="0">
              <a:latin typeface="Octapost NBP" pitchFamily="2" charset="0"/>
            </a:endParaRPr>
          </a:p>
        </p:txBody>
      </p:sp>
      <p:cxnSp>
        <p:nvCxnSpPr>
          <p:cNvPr id="13" name="Straight Connector 12"/>
          <p:cNvCxnSpPr/>
          <p:nvPr/>
        </p:nvCxnSpPr>
        <p:spPr>
          <a:xfrm flipV="1">
            <a:off x="4495800" y="1020396"/>
            <a:ext cx="3412" cy="58376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99212" y="4267200"/>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6048" y="5257800"/>
            <a:ext cx="4204648" cy="1600438"/>
          </a:xfrm>
          <a:prstGeom prst="rect">
            <a:avLst/>
          </a:prstGeom>
          <a:noFill/>
        </p:spPr>
        <p:txBody>
          <a:bodyPr wrap="square" rtlCol="0">
            <a:spAutoFit/>
          </a:bodyPr>
          <a:lstStyle/>
          <a:p>
            <a:pPr algn="r"/>
            <a:r>
              <a:rPr lang="en-US" sz="1400" b="1" dirty="0" smtClean="0">
                <a:latin typeface="Verdana" pitchFamily="34" charset="0"/>
                <a:ea typeface="Verdana" pitchFamily="34" charset="0"/>
                <a:cs typeface="Verdana" pitchFamily="34" charset="0"/>
              </a:rPr>
              <a:t>First Generation</a:t>
            </a:r>
          </a:p>
          <a:p>
            <a:pPr algn="r"/>
            <a:r>
              <a:rPr lang="en-US" sz="1400" dirty="0" smtClean="0">
                <a:solidFill>
                  <a:schemeClr val="accent2">
                    <a:lumMod val="75000"/>
                  </a:schemeClr>
                </a:solidFill>
                <a:latin typeface="Verdana" pitchFamily="34" charset="0"/>
                <a:ea typeface="Verdana" pitchFamily="34" charset="0"/>
                <a:cs typeface="Verdana" pitchFamily="34" charset="0"/>
              </a:rPr>
              <a:t>Between 1971 – 1973</a:t>
            </a:r>
          </a:p>
          <a:p>
            <a:pPr algn="r"/>
            <a:r>
              <a:rPr lang="en-US" sz="1400" dirty="0" smtClean="0">
                <a:latin typeface="Verdana" pitchFamily="34" charset="0"/>
                <a:ea typeface="Verdana" pitchFamily="34" charset="0"/>
                <a:cs typeface="Verdana" pitchFamily="34" charset="0"/>
              </a:rPr>
              <a:t>PMOS technology, non compatible with TTL</a:t>
            </a:r>
          </a:p>
          <a:p>
            <a:pPr algn="r"/>
            <a:r>
              <a:rPr lang="en-US" sz="1400" dirty="0" smtClean="0">
                <a:solidFill>
                  <a:schemeClr val="accent2">
                    <a:lumMod val="75000"/>
                  </a:schemeClr>
                </a:solidFill>
                <a:latin typeface="Verdana" pitchFamily="34" charset="0"/>
                <a:ea typeface="Verdana" pitchFamily="34" charset="0"/>
                <a:cs typeface="Verdana" pitchFamily="34" charset="0"/>
              </a:rPr>
              <a:t>4 bit processors </a:t>
            </a:r>
            <a:r>
              <a:rPr lang="en-US" sz="1400" dirty="0" smtClean="0">
                <a:solidFill>
                  <a:schemeClr val="accent2">
                    <a:lumMod val="75000"/>
                  </a:schemeClr>
                </a:solidFill>
                <a:latin typeface="Verdana" pitchFamily="34" charset="0"/>
                <a:ea typeface="Verdana" pitchFamily="34" charset="0"/>
                <a:cs typeface="Verdana" pitchFamily="34" charset="0"/>
                <a:sym typeface="Symbol"/>
              </a:rPr>
              <a:t> 16 pins</a:t>
            </a:r>
          </a:p>
          <a:p>
            <a:pPr algn="r"/>
            <a:r>
              <a:rPr lang="en-US" sz="1400" dirty="0" smtClean="0">
                <a:latin typeface="Verdana" pitchFamily="34" charset="0"/>
                <a:ea typeface="Verdana" pitchFamily="34" charset="0"/>
                <a:cs typeface="Verdana" pitchFamily="34" charset="0"/>
              </a:rPr>
              <a:t>8 and 16  </a:t>
            </a:r>
            <a:r>
              <a:rPr lang="en-US" sz="1400" dirty="0">
                <a:latin typeface="Verdana" pitchFamily="34" charset="0"/>
                <a:ea typeface="Verdana" pitchFamily="34" charset="0"/>
                <a:cs typeface="Verdana" pitchFamily="34" charset="0"/>
              </a:rPr>
              <a:t>bit processors </a:t>
            </a:r>
            <a:r>
              <a:rPr lang="en-US" sz="1400" dirty="0">
                <a:latin typeface="Verdana" pitchFamily="34" charset="0"/>
                <a:ea typeface="Verdana" pitchFamily="34" charset="0"/>
                <a:cs typeface="Verdana" pitchFamily="34" charset="0"/>
                <a:sym typeface="Symbol"/>
              </a:rPr>
              <a:t> </a:t>
            </a:r>
            <a:r>
              <a:rPr lang="en-US" sz="1400" dirty="0" smtClean="0">
                <a:latin typeface="Verdana" pitchFamily="34" charset="0"/>
                <a:ea typeface="Verdana" pitchFamily="34" charset="0"/>
                <a:cs typeface="Verdana" pitchFamily="34" charset="0"/>
                <a:sym typeface="Symbol"/>
              </a:rPr>
              <a:t>40 </a:t>
            </a:r>
            <a:r>
              <a:rPr lang="en-US" sz="1400" dirty="0">
                <a:latin typeface="Verdana" pitchFamily="34" charset="0"/>
                <a:ea typeface="Verdana" pitchFamily="34" charset="0"/>
                <a:cs typeface="Verdana" pitchFamily="34" charset="0"/>
                <a:sym typeface="Symbol"/>
              </a:rPr>
              <a:t>pins</a:t>
            </a:r>
          </a:p>
          <a:p>
            <a:pPr algn="r"/>
            <a:r>
              <a:rPr lang="en-US" sz="1400" dirty="0" smtClean="0">
                <a:solidFill>
                  <a:schemeClr val="accent2">
                    <a:lumMod val="75000"/>
                  </a:schemeClr>
                </a:solidFill>
                <a:latin typeface="Verdana" pitchFamily="34" charset="0"/>
                <a:ea typeface="Verdana" pitchFamily="34" charset="0"/>
                <a:cs typeface="Verdana" pitchFamily="34" charset="0"/>
                <a:sym typeface="Symbol"/>
              </a:rPr>
              <a:t>Due to limitations of pins, signals are multiplexed</a:t>
            </a:r>
            <a:endParaRPr lang="en-US" sz="1400" dirty="0" smtClean="0">
              <a:solidFill>
                <a:schemeClr val="accent2">
                  <a:lumMod val="75000"/>
                </a:schemeClr>
              </a:solidFill>
              <a:latin typeface="Verdana" pitchFamily="34" charset="0"/>
              <a:ea typeface="Verdana" pitchFamily="34" charset="0"/>
              <a:cs typeface="Verdana" pitchFamily="34" charset="0"/>
            </a:endParaRPr>
          </a:p>
        </p:txBody>
      </p:sp>
      <p:sp>
        <p:nvSpPr>
          <p:cNvPr id="19" name="TextBox 18"/>
          <p:cNvSpPr txBox="1"/>
          <p:nvPr/>
        </p:nvSpPr>
        <p:spPr>
          <a:xfrm>
            <a:off x="4953000" y="4114800"/>
            <a:ext cx="3962400" cy="2677656"/>
          </a:xfrm>
          <a:prstGeom prst="rect">
            <a:avLst/>
          </a:prstGeom>
          <a:noFill/>
        </p:spPr>
        <p:txBody>
          <a:bodyPr wrap="square" rtlCol="0">
            <a:spAutoFit/>
          </a:bodyPr>
          <a:lstStyle/>
          <a:p>
            <a:r>
              <a:rPr lang="en-US" sz="1400" b="1" dirty="0" smtClean="0">
                <a:latin typeface="Verdana" pitchFamily="34" charset="0"/>
                <a:ea typeface="Verdana" pitchFamily="34" charset="0"/>
                <a:cs typeface="Verdana" pitchFamily="34" charset="0"/>
              </a:rPr>
              <a:t>Second Generation</a:t>
            </a:r>
          </a:p>
          <a:p>
            <a:r>
              <a:rPr lang="en-US" sz="1400" dirty="0" smtClean="0">
                <a:solidFill>
                  <a:schemeClr val="accent2">
                    <a:lumMod val="75000"/>
                  </a:schemeClr>
                </a:solidFill>
                <a:latin typeface="Verdana" pitchFamily="34" charset="0"/>
                <a:ea typeface="Verdana" pitchFamily="34" charset="0"/>
                <a:cs typeface="Verdana" pitchFamily="34" charset="0"/>
              </a:rPr>
              <a:t>During 1973</a:t>
            </a:r>
          </a:p>
          <a:p>
            <a:r>
              <a:rPr lang="en-US" sz="1400" dirty="0" smtClean="0">
                <a:latin typeface="Verdana" pitchFamily="34" charset="0"/>
                <a:ea typeface="Verdana" pitchFamily="34" charset="0"/>
                <a:cs typeface="Verdana" pitchFamily="34" charset="0"/>
              </a:rPr>
              <a:t>NMOS technology </a:t>
            </a:r>
            <a:r>
              <a:rPr lang="en-US" sz="1400" dirty="0" smtClean="0">
                <a:latin typeface="Verdana" pitchFamily="34" charset="0"/>
                <a:ea typeface="Verdana" pitchFamily="34" charset="0"/>
                <a:cs typeface="Verdana" pitchFamily="34" charset="0"/>
                <a:sym typeface="Symbol"/>
              </a:rPr>
              <a:t> Faster speed, Higher density, Compatible with TTL</a:t>
            </a:r>
            <a:endParaRPr lang="en-US" sz="1400" dirty="0" smtClean="0">
              <a:latin typeface="Verdana" pitchFamily="34" charset="0"/>
              <a:ea typeface="Verdana" pitchFamily="34" charset="0"/>
              <a:cs typeface="Verdana" pitchFamily="34" charset="0"/>
            </a:endParaRPr>
          </a:p>
          <a:p>
            <a:r>
              <a:rPr lang="en-US" sz="1400" dirty="0" smtClean="0">
                <a:solidFill>
                  <a:schemeClr val="accent2">
                    <a:lumMod val="75000"/>
                  </a:schemeClr>
                </a:solidFill>
                <a:latin typeface="Verdana" pitchFamily="34" charset="0"/>
                <a:ea typeface="Verdana" pitchFamily="34" charset="0"/>
                <a:cs typeface="Verdana" pitchFamily="34" charset="0"/>
              </a:rPr>
              <a:t>4 / 8/ 16 bit processors </a:t>
            </a:r>
            <a:r>
              <a:rPr lang="en-US" sz="1400" dirty="0" smtClean="0">
                <a:solidFill>
                  <a:schemeClr val="accent2">
                    <a:lumMod val="75000"/>
                  </a:schemeClr>
                </a:solidFill>
                <a:latin typeface="Verdana" pitchFamily="34" charset="0"/>
                <a:ea typeface="Verdana" pitchFamily="34" charset="0"/>
                <a:cs typeface="Verdana" pitchFamily="34" charset="0"/>
                <a:sym typeface="Symbol"/>
              </a:rPr>
              <a:t> 40 </a:t>
            </a:r>
            <a:r>
              <a:rPr lang="en-US" sz="1400" dirty="0">
                <a:solidFill>
                  <a:schemeClr val="accent2">
                    <a:lumMod val="75000"/>
                  </a:schemeClr>
                </a:solidFill>
                <a:latin typeface="Verdana" pitchFamily="34" charset="0"/>
                <a:ea typeface="Verdana" pitchFamily="34" charset="0"/>
                <a:cs typeface="Verdana" pitchFamily="34" charset="0"/>
                <a:sym typeface="Symbol"/>
              </a:rPr>
              <a:t>pins</a:t>
            </a:r>
          </a:p>
          <a:p>
            <a:r>
              <a:rPr lang="en-US" sz="1400" dirty="0" smtClean="0">
                <a:latin typeface="Verdana" pitchFamily="34" charset="0"/>
                <a:ea typeface="Verdana" pitchFamily="34" charset="0"/>
                <a:cs typeface="Verdana" pitchFamily="34" charset="0"/>
                <a:sym typeface="Symbol"/>
              </a:rPr>
              <a:t>Ability to address large memory spaces and I/O ports</a:t>
            </a:r>
          </a:p>
          <a:p>
            <a:r>
              <a:rPr lang="en-US" sz="1400" dirty="0" smtClean="0">
                <a:solidFill>
                  <a:schemeClr val="accent2">
                    <a:lumMod val="75000"/>
                  </a:schemeClr>
                </a:solidFill>
                <a:latin typeface="Verdana" pitchFamily="34" charset="0"/>
                <a:ea typeface="Verdana" pitchFamily="34" charset="0"/>
                <a:cs typeface="Verdana" pitchFamily="34" charset="0"/>
                <a:sym typeface="Symbol"/>
              </a:rPr>
              <a:t>Greater number of levels of subroutine nesting</a:t>
            </a:r>
          </a:p>
          <a:p>
            <a:r>
              <a:rPr lang="en-US" sz="1400" dirty="0" smtClean="0">
                <a:latin typeface="Verdana" pitchFamily="34" charset="0"/>
                <a:ea typeface="Verdana" pitchFamily="34" charset="0"/>
                <a:cs typeface="Verdana" pitchFamily="34" charset="0"/>
                <a:sym typeface="Symbol"/>
              </a:rPr>
              <a:t>Better interrupt handling capabilities </a:t>
            </a:r>
          </a:p>
          <a:p>
            <a:endParaRPr lang="en-US" sz="1400" dirty="0">
              <a:latin typeface="Verdana" pitchFamily="34" charset="0"/>
              <a:ea typeface="Verdana" pitchFamily="34" charset="0"/>
              <a:cs typeface="Verdana" pitchFamily="34" charset="0"/>
              <a:sym typeface="Symbol"/>
            </a:endParaRPr>
          </a:p>
          <a:p>
            <a:r>
              <a:rPr lang="en-US" sz="1400" b="1" dirty="0" smtClean="0">
                <a:solidFill>
                  <a:srgbClr val="FF0066"/>
                </a:solidFill>
                <a:latin typeface="Verdana" pitchFamily="34" charset="0"/>
                <a:ea typeface="Verdana" pitchFamily="34" charset="0"/>
                <a:cs typeface="Verdana" pitchFamily="34" charset="0"/>
                <a:sym typeface="Symbol"/>
              </a:rPr>
              <a:t>Intel 8085 </a:t>
            </a:r>
            <a:r>
              <a:rPr lang="en-US" sz="1400" dirty="0" smtClean="0">
                <a:solidFill>
                  <a:srgbClr val="FF0066"/>
                </a:solidFill>
                <a:latin typeface="Verdana" pitchFamily="34" charset="0"/>
                <a:ea typeface="Verdana" pitchFamily="34" charset="0"/>
                <a:cs typeface="Verdana" pitchFamily="34" charset="0"/>
                <a:sym typeface="Symbol"/>
              </a:rPr>
              <a:t>(8 bit processor)</a:t>
            </a:r>
            <a:endParaRPr lang="en-US" sz="1400" dirty="0" smtClean="0">
              <a:solidFill>
                <a:srgbClr val="FF0066"/>
              </a:solidFill>
              <a:latin typeface="Verdana" pitchFamily="34" charset="0"/>
              <a:ea typeface="Verdana" pitchFamily="34" charset="0"/>
              <a:cs typeface="Verdana" pitchFamily="34" charset="0"/>
            </a:endParaRPr>
          </a:p>
        </p:txBody>
      </p:sp>
      <p:cxnSp>
        <p:nvCxnSpPr>
          <p:cNvPr id="20" name="Straight Connector 19"/>
          <p:cNvCxnSpPr/>
          <p:nvPr/>
        </p:nvCxnSpPr>
        <p:spPr>
          <a:xfrm>
            <a:off x="4038600" y="5437496"/>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552" y="1905000"/>
            <a:ext cx="3976048" cy="3108543"/>
          </a:xfrm>
          <a:prstGeom prst="rect">
            <a:avLst/>
          </a:prstGeom>
          <a:noFill/>
        </p:spPr>
        <p:txBody>
          <a:bodyPr wrap="square" rtlCol="0">
            <a:spAutoFit/>
          </a:bodyPr>
          <a:lstStyle/>
          <a:p>
            <a:pPr algn="r"/>
            <a:r>
              <a:rPr lang="en-US" sz="1400" b="1" dirty="0" smtClean="0">
                <a:latin typeface="Verdana" pitchFamily="34" charset="0"/>
                <a:ea typeface="Verdana" pitchFamily="34" charset="0"/>
                <a:cs typeface="Verdana" pitchFamily="34" charset="0"/>
              </a:rPr>
              <a:t>Third Generation</a:t>
            </a:r>
          </a:p>
          <a:p>
            <a:pPr algn="r"/>
            <a:r>
              <a:rPr lang="en-US" sz="1400" dirty="0" smtClean="0">
                <a:solidFill>
                  <a:schemeClr val="accent2">
                    <a:lumMod val="75000"/>
                  </a:schemeClr>
                </a:solidFill>
                <a:latin typeface="Verdana" pitchFamily="34" charset="0"/>
                <a:ea typeface="Verdana" pitchFamily="34" charset="0"/>
                <a:cs typeface="Verdana" pitchFamily="34" charset="0"/>
              </a:rPr>
              <a:t>During 1978</a:t>
            </a:r>
          </a:p>
          <a:p>
            <a:pPr algn="r"/>
            <a:r>
              <a:rPr lang="en-US" sz="1400" dirty="0" smtClean="0">
                <a:latin typeface="Verdana" pitchFamily="34" charset="0"/>
                <a:ea typeface="Verdana" pitchFamily="34" charset="0"/>
                <a:cs typeface="Verdana" pitchFamily="34" charset="0"/>
              </a:rPr>
              <a:t>HMOS technology </a:t>
            </a:r>
            <a:r>
              <a:rPr lang="en-US" sz="1400" dirty="0" smtClean="0">
                <a:latin typeface="Verdana" pitchFamily="34" charset="0"/>
                <a:ea typeface="Verdana" pitchFamily="34" charset="0"/>
                <a:cs typeface="Verdana" pitchFamily="34" charset="0"/>
                <a:sym typeface="Symbol"/>
              </a:rPr>
              <a:t> Faster speed, Higher packing density</a:t>
            </a:r>
            <a:endParaRPr lang="en-US" sz="1400" dirty="0" smtClean="0">
              <a:latin typeface="Verdana" pitchFamily="34" charset="0"/>
              <a:ea typeface="Verdana" pitchFamily="34" charset="0"/>
              <a:cs typeface="Verdana" pitchFamily="34" charset="0"/>
            </a:endParaRPr>
          </a:p>
          <a:p>
            <a:pPr algn="r"/>
            <a:r>
              <a:rPr lang="en-US" sz="1400" dirty="0" smtClean="0">
                <a:solidFill>
                  <a:schemeClr val="accent2">
                    <a:lumMod val="75000"/>
                  </a:schemeClr>
                </a:solidFill>
                <a:latin typeface="Verdana" pitchFamily="34" charset="0"/>
                <a:ea typeface="Verdana" pitchFamily="34" charset="0"/>
                <a:cs typeface="Verdana" pitchFamily="34" charset="0"/>
              </a:rPr>
              <a:t>16 bit processors </a:t>
            </a:r>
            <a:r>
              <a:rPr lang="en-US" sz="1400" dirty="0" smtClean="0">
                <a:solidFill>
                  <a:schemeClr val="accent2">
                    <a:lumMod val="75000"/>
                  </a:schemeClr>
                </a:solidFill>
                <a:latin typeface="Verdana" pitchFamily="34" charset="0"/>
                <a:ea typeface="Verdana" pitchFamily="34" charset="0"/>
                <a:cs typeface="Verdana" pitchFamily="34" charset="0"/>
                <a:sym typeface="Symbol"/>
              </a:rPr>
              <a:t> 40/ 48/ 64 </a:t>
            </a:r>
            <a:r>
              <a:rPr lang="en-US" sz="1400" dirty="0">
                <a:solidFill>
                  <a:schemeClr val="accent2">
                    <a:lumMod val="75000"/>
                  </a:schemeClr>
                </a:solidFill>
                <a:latin typeface="Verdana" pitchFamily="34" charset="0"/>
                <a:ea typeface="Verdana" pitchFamily="34" charset="0"/>
                <a:cs typeface="Verdana" pitchFamily="34" charset="0"/>
                <a:sym typeface="Symbol"/>
              </a:rPr>
              <a:t>pins</a:t>
            </a:r>
          </a:p>
          <a:p>
            <a:pPr algn="r"/>
            <a:r>
              <a:rPr lang="en-US" sz="1400" dirty="0" smtClean="0">
                <a:latin typeface="Verdana" pitchFamily="34" charset="0"/>
                <a:ea typeface="Verdana" pitchFamily="34" charset="0"/>
                <a:cs typeface="Verdana" pitchFamily="34" charset="0"/>
                <a:sym typeface="Symbol"/>
              </a:rPr>
              <a:t>Easier to program</a:t>
            </a:r>
          </a:p>
          <a:p>
            <a:pPr algn="r"/>
            <a:r>
              <a:rPr lang="en-US" sz="1400" dirty="0" smtClean="0">
                <a:solidFill>
                  <a:schemeClr val="accent2">
                    <a:lumMod val="75000"/>
                  </a:schemeClr>
                </a:solidFill>
                <a:latin typeface="Verdana" pitchFamily="34" charset="0"/>
                <a:ea typeface="Verdana" pitchFamily="34" charset="0"/>
                <a:cs typeface="Verdana" pitchFamily="34" charset="0"/>
                <a:sym typeface="Symbol"/>
              </a:rPr>
              <a:t>Dynamically  relatable programs</a:t>
            </a:r>
          </a:p>
          <a:p>
            <a:pPr algn="r"/>
            <a:r>
              <a:rPr lang="en-US" sz="1400" dirty="0" smtClean="0">
                <a:latin typeface="Verdana" pitchFamily="34" charset="0"/>
                <a:ea typeface="Verdana" pitchFamily="34" charset="0"/>
                <a:cs typeface="Verdana" pitchFamily="34" charset="0"/>
                <a:sym typeface="Symbol"/>
              </a:rPr>
              <a:t>Processor has multiply/ divide arithmetic hardware</a:t>
            </a:r>
          </a:p>
          <a:p>
            <a:pPr algn="r"/>
            <a:r>
              <a:rPr lang="en-US" sz="1400" dirty="0" smtClean="0">
                <a:solidFill>
                  <a:schemeClr val="accent2">
                    <a:lumMod val="75000"/>
                  </a:schemeClr>
                </a:solidFill>
                <a:latin typeface="Verdana" pitchFamily="34" charset="0"/>
                <a:ea typeface="Verdana" pitchFamily="34" charset="0"/>
                <a:cs typeface="Verdana" pitchFamily="34" charset="0"/>
                <a:sym typeface="Symbol"/>
              </a:rPr>
              <a:t>More powerful interrupt handling capabilities</a:t>
            </a:r>
          </a:p>
          <a:p>
            <a:pPr algn="r"/>
            <a:r>
              <a:rPr lang="en-US" sz="1400" dirty="0" smtClean="0">
                <a:latin typeface="Verdana" pitchFamily="34" charset="0"/>
                <a:ea typeface="Verdana" pitchFamily="34" charset="0"/>
                <a:cs typeface="Verdana" pitchFamily="34" charset="0"/>
                <a:sym typeface="Symbol"/>
              </a:rPr>
              <a:t>Flexible I/O port addressing</a:t>
            </a:r>
          </a:p>
          <a:p>
            <a:pPr algn="r"/>
            <a:endParaRPr lang="en-US" sz="1400" dirty="0">
              <a:latin typeface="Verdana" pitchFamily="34" charset="0"/>
              <a:ea typeface="Verdana" pitchFamily="34" charset="0"/>
              <a:cs typeface="Verdana" pitchFamily="34" charset="0"/>
              <a:sym typeface="Symbol"/>
            </a:endParaRPr>
          </a:p>
          <a:p>
            <a:pPr algn="r"/>
            <a:r>
              <a:rPr lang="en-US" sz="1400" b="1" dirty="0" smtClean="0">
                <a:solidFill>
                  <a:srgbClr val="FF0066"/>
                </a:solidFill>
                <a:latin typeface="Verdana" pitchFamily="34" charset="0"/>
                <a:ea typeface="Verdana" pitchFamily="34" charset="0"/>
                <a:cs typeface="Verdana" pitchFamily="34" charset="0"/>
                <a:sym typeface="Symbol"/>
              </a:rPr>
              <a:t>Intel 8086 </a:t>
            </a:r>
            <a:r>
              <a:rPr lang="en-US" sz="1400" dirty="0" smtClean="0">
                <a:solidFill>
                  <a:srgbClr val="FF0066"/>
                </a:solidFill>
                <a:latin typeface="Verdana" pitchFamily="34" charset="0"/>
                <a:ea typeface="Verdana" pitchFamily="34" charset="0"/>
                <a:cs typeface="Verdana" pitchFamily="34" charset="0"/>
                <a:sym typeface="Symbol"/>
              </a:rPr>
              <a:t>(16 bit processor)</a:t>
            </a:r>
            <a:endParaRPr lang="en-US" sz="1400" dirty="0" smtClean="0">
              <a:solidFill>
                <a:srgbClr val="FF0066"/>
              </a:solidFill>
              <a:latin typeface="Verdana" pitchFamily="34" charset="0"/>
              <a:ea typeface="Verdana" pitchFamily="34" charset="0"/>
              <a:cs typeface="Verdana" pitchFamily="34" charset="0"/>
            </a:endParaRPr>
          </a:p>
        </p:txBody>
      </p:sp>
      <p:cxnSp>
        <p:nvCxnSpPr>
          <p:cNvPr id="22" name="Straight Connector 21"/>
          <p:cNvCxnSpPr/>
          <p:nvPr/>
        </p:nvCxnSpPr>
        <p:spPr>
          <a:xfrm>
            <a:off x="4038600" y="2057400"/>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01904" y="1020396"/>
            <a:ext cx="3976048" cy="2677656"/>
          </a:xfrm>
          <a:prstGeom prst="rect">
            <a:avLst/>
          </a:prstGeom>
          <a:noFill/>
        </p:spPr>
        <p:txBody>
          <a:bodyPr wrap="square" rtlCol="0">
            <a:spAutoFit/>
          </a:bodyPr>
          <a:lstStyle/>
          <a:p>
            <a:r>
              <a:rPr lang="en-US" sz="1400" b="1" dirty="0" smtClean="0">
                <a:latin typeface="Verdana" pitchFamily="34" charset="0"/>
                <a:ea typeface="Verdana" pitchFamily="34" charset="0"/>
                <a:cs typeface="Verdana" pitchFamily="34" charset="0"/>
              </a:rPr>
              <a:t>Fourth Generation</a:t>
            </a:r>
          </a:p>
          <a:p>
            <a:r>
              <a:rPr lang="en-US" sz="1400" dirty="0" smtClean="0">
                <a:solidFill>
                  <a:schemeClr val="accent2">
                    <a:lumMod val="75000"/>
                  </a:schemeClr>
                </a:solidFill>
                <a:latin typeface="Verdana" pitchFamily="34" charset="0"/>
                <a:ea typeface="Verdana" pitchFamily="34" charset="0"/>
                <a:cs typeface="Verdana" pitchFamily="34" charset="0"/>
              </a:rPr>
              <a:t>During 1980s</a:t>
            </a:r>
          </a:p>
          <a:p>
            <a:r>
              <a:rPr lang="en-US" sz="1400" dirty="0" smtClean="0">
                <a:latin typeface="Verdana" pitchFamily="34" charset="0"/>
                <a:ea typeface="Verdana" pitchFamily="34" charset="0"/>
                <a:cs typeface="Verdana" pitchFamily="34" charset="0"/>
              </a:rPr>
              <a:t>Low power version of HMOS technology (HCMOS)</a:t>
            </a:r>
          </a:p>
          <a:p>
            <a:r>
              <a:rPr lang="en-US" sz="1400" dirty="0" smtClean="0">
                <a:solidFill>
                  <a:schemeClr val="accent2">
                    <a:lumMod val="75000"/>
                  </a:schemeClr>
                </a:solidFill>
                <a:latin typeface="Verdana" pitchFamily="34" charset="0"/>
                <a:ea typeface="Verdana" pitchFamily="34" charset="0"/>
                <a:cs typeface="Verdana" pitchFamily="34" charset="0"/>
              </a:rPr>
              <a:t>32 bit processors</a:t>
            </a:r>
          </a:p>
          <a:p>
            <a:r>
              <a:rPr lang="en-US" sz="1400" dirty="0" smtClean="0">
                <a:latin typeface="Verdana" pitchFamily="34" charset="0"/>
                <a:ea typeface="Verdana" pitchFamily="34" charset="0"/>
                <a:cs typeface="Verdana" pitchFamily="34" charset="0"/>
                <a:sym typeface="Symbol"/>
              </a:rPr>
              <a:t>Physical memory space 2</a:t>
            </a:r>
            <a:r>
              <a:rPr lang="en-US" sz="1400" baseline="30000" dirty="0" smtClean="0">
                <a:latin typeface="Verdana" pitchFamily="34" charset="0"/>
                <a:ea typeface="Verdana" pitchFamily="34" charset="0"/>
                <a:cs typeface="Verdana" pitchFamily="34" charset="0"/>
                <a:sym typeface="Symbol"/>
              </a:rPr>
              <a:t>24</a:t>
            </a:r>
            <a:r>
              <a:rPr lang="en-US" sz="1400" dirty="0" smtClean="0">
                <a:latin typeface="Verdana" pitchFamily="34" charset="0"/>
                <a:ea typeface="Verdana" pitchFamily="34" charset="0"/>
                <a:cs typeface="Verdana" pitchFamily="34" charset="0"/>
                <a:sym typeface="Symbol"/>
              </a:rPr>
              <a:t> bytes = 16 Mb</a:t>
            </a:r>
          </a:p>
          <a:p>
            <a:r>
              <a:rPr lang="en-US" sz="1400" dirty="0" smtClean="0">
                <a:solidFill>
                  <a:schemeClr val="accent2">
                    <a:lumMod val="75000"/>
                  </a:schemeClr>
                </a:solidFill>
                <a:latin typeface="Verdana" pitchFamily="34" charset="0"/>
                <a:ea typeface="Verdana" pitchFamily="34" charset="0"/>
                <a:cs typeface="Verdana" pitchFamily="34" charset="0"/>
                <a:sym typeface="Symbol"/>
              </a:rPr>
              <a:t>Virtual memory space 2</a:t>
            </a:r>
            <a:r>
              <a:rPr lang="en-US" sz="1400" baseline="30000" dirty="0" smtClean="0">
                <a:solidFill>
                  <a:schemeClr val="accent2">
                    <a:lumMod val="75000"/>
                  </a:schemeClr>
                </a:solidFill>
                <a:latin typeface="Verdana" pitchFamily="34" charset="0"/>
                <a:ea typeface="Verdana" pitchFamily="34" charset="0"/>
                <a:cs typeface="Verdana" pitchFamily="34" charset="0"/>
                <a:sym typeface="Symbol"/>
              </a:rPr>
              <a:t>40</a:t>
            </a:r>
            <a:r>
              <a:rPr lang="en-US" sz="1400" dirty="0" smtClean="0">
                <a:solidFill>
                  <a:schemeClr val="accent2">
                    <a:lumMod val="75000"/>
                  </a:schemeClr>
                </a:solidFill>
                <a:latin typeface="Verdana" pitchFamily="34" charset="0"/>
                <a:ea typeface="Verdana" pitchFamily="34" charset="0"/>
                <a:cs typeface="Verdana" pitchFamily="34" charset="0"/>
                <a:sym typeface="Symbol"/>
              </a:rPr>
              <a:t> bytes = 1 Tb</a:t>
            </a:r>
          </a:p>
          <a:p>
            <a:r>
              <a:rPr lang="en-US" sz="1400" dirty="0" smtClean="0">
                <a:latin typeface="Verdana" pitchFamily="34" charset="0"/>
                <a:ea typeface="Verdana" pitchFamily="34" charset="0"/>
                <a:cs typeface="Verdana" pitchFamily="34" charset="0"/>
                <a:sym typeface="Symbol"/>
              </a:rPr>
              <a:t>Floating point hardware</a:t>
            </a:r>
          </a:p>
          <a:p>
            <a:r>
              <a:rPr lang="en-US" sz="1400" dirty="0" smtClean="0">
                <a:solidFill>
                  <a:schemeClr val="accent2">
                    <a:lumMod val="75000"/>
                  </a:schemeClr>
                </a:solidFill>
                <a:latin typeface="Verdana" pitchFamily="34" charset="0"/>
                <a:ea typeface="Verdana" pitchFamily="34" charset="0"/>
                <a:cs typeface="Verdana" pitchFamily="34" charset="0"/>
                <a:sym typeface="Symbol"/>
              </a:rPr>
              <a:t>Supports increased number of addressing modes</a:t>
            </a:r>
          </a:p>
          <a:p>
            <a:endParaRPr lang="en-US" sz="1400" dirty="0">
              <a:latin typeface="Verdana" pitchFamily="34" charset="0"/>
              <a:ea typeface="Verdana" pitchFamily="34" charset="0"/>
              <a:cs typeface="Verdana" pitchFamily="34" charset="0"/>
              <a:sym typeface="Symbol"/>
            </a:endParaRPr>
          </a:p>
          <a:p>
            <a:r>
              <a:rPr lang="en-US" sz="1400" b="1" dirty="0" smtClean="0">
                <a:solidFill>
                  <a:srgbClr val="FF0066"/>
                </a:solidFill>
                <a:latin typeface="Verdana" pitchFamily="34" charset="0"/>
                <a:ea typeface="Verdana" pitchFamily="34" charset="0"/>
                <a:cs typeface="Verdana" pitchFamily="34" charset="0"/>
                <a:sym typeface="Symbol"/>
              </a:rPr>
              <a:t>Intel 80386</a:t>
            </a:r>
            <a:endParaRPr lang="en-US" sz="1400" dirty="0" smtClean="0">
              <a:solidFill>
                <a:srgbClr val="FF0066"/>
              </a:solidFill>
              <a:latin typeface="Verdana" pitchFamily="34" charset="0"/>
              <a:ea typeface="Verdana" pitchFamily="34" charset="0"/>
              <a:cs typeface="Verdana" pitchFamily="34" charset="0"/>
            </a:endParaRPr>
          </a:p>
        </p:txBody>
      </p:sp>
      <p:cxnSp>
        <p:nvCxnSpPr>
          <p:cNvPr id="24" name="Straight Connector 23"/>
          <p:cNvCxnSpPr/>
          <p:nvPr/>
        </p:nvCxnSpPr>
        <p:spPr>
          <a:xfrm>
            <a:off x="4495800" y="1175981"/>
            <a:ext cx="45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485564" y="288192"/>
            <a:ext cx="0" cy="73220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91752" y="225623"/>
            <a:ext cx="3976048" cy="307777"/>
          </a:xfrm>
          <a:prstGeom prst="rect">
            <a:avLst/>
          </a:prstGeom>
          <a:noFill/>
        </p:spPr>
        <p:txBody>
          <a:bodyPr wrap="square" rtlCol="0">
            <a:spAutoFit/>
          </a:bodyPr>
          <a:lstStyle/>
          <a:p>
            <a:r>
              <a:rPr lang="en-US" sz="1400" b="1" dirty="0" smtClean="0">
                <a:latin typeface="Verdana" pitchFamily="34" charset="0"/>
                <a:ea typeface="Verdana" pitchFamily="34" charset="0"/>
                <a:cs typeface="Verdana" pitchFamily="34" charset="0"/>
              </a:rPr>
              <a:t>Fifth Generation  </a:t>
            </a:r>
            <a:r>
              <a:rPr lang="en-US" sz="1400" b="1" dirty="0" smtClean="0">
                <a:solidFill>
                  <a:srgbClr val="FF0066"/>
                </a:solidFill>
                <a:latin typeface="Verdana" pitchFamily="34" charset="0"/>
                <a:ea typeface="Verdana" pitchFamily="34" charset="0"/>
                <a:cs typeface="Verdana" pitchFamily="34" charset="0"/>
              </a:rPr>
              <a:t>Pentium</a:t>
            </a:r>
          </a:p>
        </p:txBody>
      </p:sp>
      <p:cxnSp>
        <p:nvCxnSpPr>
          <p:cNvPr id="29" name="Straight Connector 28"/>
          <p:cNvCxnSpPr/>
          <p:nvPr/>
        </p:nvCxnSpPr>
        <p:spPr>
          <a:xfrm>
            <a:off x="4503761" y="379511"/>
            <a:ext cx="457200"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85E6815B-E59C-4D87-B1F6-ECBDD22AF1DC}" type="slidenum">
              <a:rPr lang="en-US" smtClean="0"/>
              <a:pPr/>
              <a:t>157</a:t>
            </a:fld>
            <a:endParaRPr lang="en-US" dirty="0"/>
          </a:p>
        </p:txBody>
      </p:sp>
    </p:spTree>
    <p:extLst>
      <p:ext uri="{BB962C8B-B14F-4D97-AF65-F5344CB8AC3E}">
        <p14:creationId xmlns:p14="http://schemas.microsoft.com/office/powerpoint/2010/main" val="3069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8"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207424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solidFill>
                  <a:srgbClr val="D60093"/>
                </a:solidFill>
                <a:latin typeface="Octapost NBP" pitchFamily="2" charset="0"/>
              </a:rPr>
              <a:t>1. Architecture</a:t>
            </a:r>
            <a:endParaRPr lang="en-US" sz="3600" dirty="0">
              <a:solidFill>
                <a:srgbClr val="D60093"/>
              </a:solidFill>
              <a:latin typeface="Octapost NBP" pitchFamily="2" charset="0"/>
            </a:endParaRPr>
          </a:p>
        </p:txBody>
      </p:sp>
    </p:spTree>
    <p:extLst>
      <p:ext uri="{BB962C8B-B14F-4D97-AF65-F5344CB8AC3E}">
        <p14:creationId xmlns:p14="http://schemas.microsoft.com/office/powerpoint/2010/main" val="4243994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Instruction register (IR)</a:t>
            </a:r>
            <a:endParaRPr lang="en-US" dirty="0"/>
          </a:p>
        </p:txBody>
      </p:sp>
      <p:sp>
        <p:nvSpPr>
          <p:cNvPr id="3" name="Content Placeholder 2"/>
          <p:cNvSpPr>
            <a:spLocks noGrp="1"/>
          </p:cNvSpPr>
          <p:nvPr>
            <p:ph idx="1"/>
          </p:nvPr>
        </p:nvSpPr>
        <p:spPr>
          <a:xfrm>
            <a:off x="457200" y="609600"/>
            <a:ext cx="8229600" cy="4525963"/>
          </a:xfrm>
        </p:spPr>
        <p:txBody>
          <a:bodyPr>
            <a:normAutofit fontScale="92500"/>
          </a:bodyPr>
          <a:lstStyle/>
          <a:p>
            <a:r>
              <a:rPr lang="en-US" dirty="0" smtClean="0"/>
              <a:t>The instruction registers holds the operation code (</a:t>
            </a:r>
            <a:r>
              <a:rPr lang="en-US" dirty="0" err="1" smtClean="0"/>
              <a:t>opcode</a:t>
            </a:r>
            <a:r>
              <a:rPr lang="en-US" dirty="0" smtClean="0"/>
              <a:t>) of the current instruction of a program during arithmetic and logical operation.</a:t>
            </a:r>
          </a:p>
          <a:p>
            <a:r>
              <a:rPr lang="en-US" dirty="0" smtClean="0"/>
              <a:t>The instruction is fetched from the memory prior to execution.</a:t>
            </a:r>
          </a:p>
          <a:p>
            <a:r>
              <a:rPr lang="en-US" dirty="0" smtClean="0"/>
              <a:t>The decoder takes the instruction and decodes.</a:t>
            </a:r>
          </a:p>
          <a:p>
            <a:r>
              <a:rPr lang="en-US" dirty="0" smtClean="0"/>
              <a:t>After that, decoded instruction pass to the next stage for execution</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16</a:t>
            </a:fld>
            <a:endParaRPr lang="en-US"/>
          </a:p>
        </p:txBody>
      </p:sp>
    </p:spTree>
    <p:extLst>
      <p:ext uri="{BB962C8B-B14F-4D97-AF65-F5344CB8AC3E}">
        <p14:creationId xmlns:p14="http://schemas.microsoft.com/office/powerpoint/2010/main" val="393873795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025"/>
            <a:ext cx="8229600" cy="658199"/>
          </a:xfrm>
        </p:spPr>
        <p:txBody>
          <a:bodyPr>
            <a:normAutofit fontScale="90000"/>
          </a:bodyPr>
          <a:lstStyle/>
          <a:p>
            <a:r>
              <a:rPr lang="en-US" dirty="0" smtClean="0"/>
              <a:t>Functional blocks</a:t>
            </a:r>
            <a:endParaRPr lang="en-US" dirty="0"/>
          </a:p>
        </p:txBody>
      </p:sp>
      <p:sp>
        <p:nvSpPr>
          <p:cNvPr id="18" name="Slide Number Placeholder 17"/>
          <p:cNvSpPr>
            <a:spLocks noGrp="1"/>
          </p:cNvSpPr>
          <p:nvPr>
            <p:ph type="sldNum" sz="quarter" idx="12"/>
          </p:nvPr>
        </p:nvSpPr>
        <p:spPr/>
        <p:txBody>
          <a:bodyPr/>
          <a:lstStyle/>
          <a:p>
            <a:fld id="{85E6815B-E59C-4D87-B1F6-ECBDD22AF1DC}" type="slidenum">
              <a:rPr lang="en-US" smtClean="0"/>
              <a:pPr/>
              <a:t>160</a:t>
            </a:fld>
            <a:endParaRPr lang="en-US" dirty="0"/>
          </a:p>
        </p:txBody>
      </p:sp>
      <p:sp>
        <p:nvSpPr>
          <p:cNvPr id="3" name="TextBox 2"/>
          <p:cNvSpPr txBox="1"/>
          <p:nvPr/>
        </p:nvSpPr>
        <p:spPr>
          <a:xfrm>
            <a:off x="62552" y="188601"/>
            <a:ext cx="2438400" cy="338554"/>
          </a:xfrm>
          <a:prstGeom prst="rect">
            <a:avLst/>
          </a:prstGeom>
          <a:noFill/>
        </p:spPr>
        <p:txBody>
          <a:bodyPr wrap="square" rtlCol="0">
            <a:spAutoFit/>
          </a:bodyPr>
          <a:lstStyle/>
          <a:p>
            <a:pPr algn="ctr"/>
            <a:r>
              <a:rPr lang="en-US" sz="1600" b="1" dirty="0" smtClean="0">
                <a:latin typeface="Octapost NBP" pitchFamily="2" charset="0"/>
              </a:rPr>
              <a:t>Microprocessor</a:t>
            </a:r>
            <a:endParaRPr lang="en-US" sz="1600" b="1" dirty="0">
              <a:latin typeface="Octapost NBP" pitchFamily="2" charset="0"/>
            </a:endParaRPr>
          </a:p>
        </p:txBody>
      </p:sp>
      <p:grpSp>
        <p:nvGrpSpPr>
          <p:cNvPr id="60" name="Group 59"/>
          <p:cNvGrpSpPr/>
          <p:nvPr/>
        </p:nvGrpSpPr>
        <p:grpSpPr>
          <a:xfrm>
            <a:off x="1905000" y="2124783"/>
            <a:ext cx="6292917" cy="3473115"/>
            <a:chOff x="1409789" y="1295400"/>
            <a:chExt cx="6292917" cy="3473115"/>
          </a:xfrm>
        </p:grpSpPr>
        <p:sp>
          <p:nvSpPr>
            <p:cNvPr id="4" name="Rectangle 3"/>
            <p:cNvSpPr/>
            <p:nvPr/>
          </p:nvSpPr>
          <p:spPr>
            <a:xfrm>
              <a:off x="1409789" y="1295400"/>
              <a:ext cx="5105400" cy="2743200"/>
            </a:xfrm>
            <a:prstGeom prst="rect">
              <a:avLst/>
            </a:prstGeom>
            <a:pattFill prst="ltUpDiag">
              <a:fgClr>
                <a:schemeClr val="bg2"/>
              </a:fgClr>
              <a:bgClr>
                <a:schemeClr val="accent1">
                  <a:lumMod val="20000"/>
                  <a:lumOff val="80000"/>
                </a:schemeClr>
              </a:bgClr>
            </a:patt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05740" y="2497775"/>
              <a:ext cx="1244190" cy="457200"/>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Flag Register</a:t>
              </a:r>
              <a:endParaRPr lang="en-US" sz="1200" b="1" dirty="0">
                <a:solidFill>
                  <a:schemeClr val="tx1"/>
                </a:solidFill>
                <a:latin typeface="Verdana" pitchFamily="34" charset="0"/>
                <a:ea typeface="Verdana" pitchFamily="34" charset="0"/>
                <a:cs typeface="Verdana" pitchFamily="34" charset="0"/>
              </a:endParaRPr>
            </a:p>
          </p:txBody>
        </p:sp>
        <p:sp>
          <p:nvSpPr>
            <p:cNvPr id="10" name="Rectangle 9"/>
            <p:cNvSpPr/>
            <p:nvPr/>
          </p:nvSpPr>
          <p:spPr>
            <a:xfrm>
              <a:off x="2005740" y="3273054"/>
              <a:ext cx="1232759" cy="533400"/>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Timing and control unit</a:t>
              </a:r>
              <a:endParaRPr lang="en-US" sz="1200" b="1" dirty="0">
                <a:solidFill>
                  <a:schemeClr val="tx1"/>
                </a:solidFill>
                <a:latin typeface="Verdana" pitchFamily="34" charset="0"/>
                <a:ea typeface="Verdana" pitchFamily="34" charset="0"/>
                <a:cs typeface="Verdana" pitchFamily="34" charset="0"/>
              </a:endParaRPr>
            </a:p>
          </p:txBody>
        </p:sp>
        <p:sp>
          <p:nvSpPr>
            <p:cNvPr id="11" name="Rectangle 10"/>
            <p:cNvSpPr/>
            <p:nvPr/>
          </p:nvSpPr>
          <p:spPr>
            <a:xfrm>
              <a:off x="4114800" y="1468902"/>
              <a:ext cx="1714589" cy="457200"/>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Register array or internal memory</a:t>
              </a:r>
              <a:endParaRPr lang="en-US" sz="1200" b="1" dirty="0">
                <a:solidFill>
                  <a:schemeClr val="tx1"/>
                </a:solidFill>
                <a:latin typeface="Verdana" pitchFamily="34" charset="0"/>
                <a:ea typeface="Verdana" pitchFamily="34" charset="0"/>
                <a:cs typeface="Verdana" pitchFamily="34" charset="0"/>
              </a:endParaRPr>
            </a:p>
          </p:txBody>
        </p:sp>
        <p:sp>
          <p:nvSpPr>
            <p:cNvPr id="12" name="Rectangle 11"/>
            <p:cNvSpPr/>
            <p:nvPr/>
          </p:nvSpPr>
          <p:spPr>
            <a:xfrm>
              <a:off x="4114800" y="2362200"/>
              <a:ext cx="1714589" cy="457200"/>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Instruction decoding unit</a:t>
              </a:r>
              <a:endParaRPr lang="en-US" sz="1200" b="1" dirty="0">
                <a:solidFill>
                  <a:schemeClr val="tx1"/>
                </a:solidFill>
                <a:latin typeface="Verdana" pitchFamily="34" charset="0"/>
                <a:ea typeface="Verdana" pitchFamily="34" charset="0"/>
                <a:cs typeface="Verdana" pitchFamily="34" charset="0"/>
              </a:endParaRPr>
            </a:p>
          </p:txBody>
        </p:sp>
        <p:sp>
          <p:nvSpPr>
            <p:cNvPr id="13" name="Rectangle 12"/>
            <p:cNvSpPr/>
            <p:nvPr/>
          </p:nvSpPr>
          <p:spPr>
            <a:xfrm>
              <a:off x="4114800" y="3352800"/>
              <a:ext cx="1714589" cy="457200"/>
            </a:xfrm>
            <a:prstGeom prst="rect">
              <a:avLst/>
            </a:prstGeom>
            <a:solidFill>
              <a:schemeClr val="bg1"/>
            </a:solidFill>
            <a:ln w="95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PC/ IP</a:t>
              </a:r>
              <a:endParaRPr lang="en-US" sz="1200" b="1" dirty="0">
                <a:solidFill>
                  <a:schemeClr val="tx1"/>
                </a:solidFill>
                <a:latin typeface="Verdana" pitchFamily="34" charset="0"/>
                <a:ea typeface="Verdana" pitchFamily="34" charset="0"/>
                <a:cs typeface="Verdana" pitchFamily="34" charset="0"/>
              </a:endParaRPr>
            </a:p>
          </p:txBody>
        </p:sp>
        <p:grpSp>
          <p:nvGrpSpPr>
            <p:cNvPr id="15" name="Group 14"/>
            <p:cNvGrpSpPr/>
            <p:nvPr/>
          </p:nvGrpSpPr>
          <p:grpSpPr>
            <a:xfrm>
              <a:off x="1786210" y="1447800"/>
              <a:ext cx="1600200" cy="681213"/>
              <a:chOff x="2167210" y="1447800"/>
              <a:chExt cx="1600200" cy="681213"/>
            </a:xfrm>
          </p:grpSpPr>
          <p:grpSp>
            <p:nvGrpSpPr>
              <p:cNvPr id="8" name="Group 7"/>
              <p:cNvGrpSpPr/>
              <p:nvPr/>
            </p:nvGrpSpPr>
            <p:grpSpPr>
              <a:xfrm>
                <a:off x="2167210" y="1447800"/>
                <a:ext cx="1600200" cy="681213"/>
                <a:chOff x="1947570" y="4717576"/>
                <a:chExt cx="2286000" cy="850143"/>
              </a:xfrm>
            </p:grpSpPr>
            <p:sp>
              <p:nvSpPr>
                <p:cNvPr id="5" name="Diagonal Stripe 4"/>
                <p:cNvSpPr/>
                <p:nvPr/>
              </p:nvSpPr>
              <p:spPr>
                <a:xfrm>
                  <a:off x="3395370" y="4717576"/>
                  <a:ext cx="838200" cy="838200"/>
                </a:xfrm>
                <a:prstGeom prst="diagStripe">
                  <a:avLst>
                    <a:gd name="adj" fmla="val 369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Diagonal Stripe 5"/>
                <p:cNvSpPr/>
                <p:nvPr/>
              </p:nvSpPr>
              <p:spPr>
                <a:xfrm flipH="1">
                  <a:off x="1947570" y="4729519"/>
                  <a:ext cx="838200" cy="838200"/>
                </a:xfrm>
                <a:prstGeom prst="diagStripe">
                  <a:avLst>
                    <a:gd name="adj" fmla="val 3534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p:cNvSpPr/>
                <p:nvPr/>
              </p:nvSpPr>
              <p:spPr>
                <a:xfrm>
                  <a:off x="2785974" y="5029200"/>
                  <a:ext cx="609600" cy="5316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2601807" y="1717294"/>
                <a:ext cx="699230" cy="369332"/>
              </a:xfrm>
              <a:prstGeom prst="rect">
                <a:avLst/>
              </a:prstGeom>
              <a:noFill/>
            </p:spPr>
            <p:txBody>
              <a:bodyPr wrap="none" rtlCol="0">
                <a:spAutoFit/>
              </a:bodyPr>
              <a:lstStyle/>
              <a:p>
                <a:r>
                  <a:rPr lang="en-US" b="1" dirty="0" smtClean="0">
                    <a:latin typeface="Verdana" pitchFamily="34" charset="0"/>
                    <a:ea typeface="Verdana" pitchFamily="34" charset="0"/>
                    <a:cs typeface="Verdana" pitchFamily="34" charset="0"/>
                  </a:rPr>
                  <a:t>ALU</a:t>
                </a:r>
                <a:endParaRPr lang="en-US" b="1" dirty="0">
                  <a:latin typeface="Verdana" pitchFamily="34" charset="0"/>
                  <a:ea typeface="Verdana" pitchFamily="34" charset="0"/>
                  <a:cs typeface="Verdana" pitchFamily="34" charset="0"/>
                </a:endParaRPr>
              </a:p>
            </p:txBody>
          </p:sp>
        </p:grpSp>
        <p:sp>
          <p:nvSpPr>
            <p:cNvPr id="16" name="Up-Down Arrow 15"/>
            <p:cNvSpPr/>
            <p:nvPr/>
          </p:nvSpPr>
          <p:spPr>
            <a:xfrm>
              <a:off x="2462293" y="2117138"/>
              <a:ext cx="229248" cy="368762"/>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Down Arrow 16"/>
            <p:cNvSpPr/>
            <p:nvPr/>
          </p:nvSpPr>
          <p:spPr>
            <a:xfrm>
              <a:off x="2471686" y="3812284"/>
              <a:ext cx="229248" cy="642572"/>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Right Arrow 18"/>
            <p:cNvSpPr/>
            <p:nvPr/>
          </p:nvSpPr>
          <p:spPr>
            <a:xfrm>
              <a:off x="5829389" y="1566877"/>
              <a:ext cx="990600" cy="226314"/>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 Arrow 20"/>
            <p:cNvSpPr/>
            <p:nvPr/>
          </p:nvSpPr>
          <p:spPr>
            <a:xfrm>
              <a:off x="5841264" y="2450275"/>
              <a:ext cx="495300" cy="228600"/>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6243789" y="1717294"/>
              <a:ext cx="92776" cy="8735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own Arrow 22"/>
            <p:cNvSpPr/>
            <p:nvPr/>
          </p:nvSpPr>
          <p:spPr>
            <a:xfrm>
              <a:off x="4953000" y="3821874"/>
              <a:ext cx="228600" cy="6739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Right Arrow 23"/>
            <p:cNvSpPr/>
            <p:nvPr/>
          </p:nvSpPr>
          <p:spPr>
            <a:xfrm>
              <a:off x="3238499" y="1558299"/>
              <a:ext cx="893126" cy="188718"/>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3249930" y="3352800"/>
              <a:ext cx="25527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505200" y="1901960"/>
              <a:ext cx="0" cy="145084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505200" y="1901960"/>
              <a:ext cx="609600" cy="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810000" y="2567050"/>
              <a:ext cx="30480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810000" y="2564575"/>
              <a:ext cx="0" cy="94062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38500" y="3505200"/>
              <a:ext cx="571500" cy="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238500" y="3715000"/>
              <a:ext cx="876300" cy="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62189" y="1857516"/>
              <a:ext cx="0" cy="171200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562189" y="3567050"/>
              <a:ext cx="44355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549113" y="2727168"/>
              <a:ext cx="468630" cy="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562189" y="1857516"/>
              <a:ext cx="587992" cy="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991012" y="4491516"/>
              <a:ext cx="1186543" cy="276999"/>
            </a:xfrm>
            <a:prstGeom prst="rect">
              <a:avLst/>
            </a:prstGeom>
            <a:noFill/>
          </p:spPr>
          <p:txBody>
            <a:bodyPr wrap="none" rtlCol="0">
              <a:spAutoFit/>
            </a:bodyPr>
            <a:lstStyle/>
            <a:p>
              <a:r>
                <a:rPr lang="en-US" sz="1200" b="1" dirty="0" smtClean="0">
                  <a:latin typeface="Verdana" pitchFamily="34" charset="0"/>
                  <a:ea typeface="Verdana" pitchFamily="34" charset="0"/>
                  <a:cs typeface="Verdana" pitchFamily="34" charset="0"/>
                </a:rPr>
                <a:t>Control Bus</a:t>
              </a:r>
              <a:endParaRPr lang="en-US" sz="1200" b="1" dirty="0">
                <a:latin typeface="Verdana" pitchFamily="34" charset="0"/>
                <a:ea typeface="Verdana" pitchFamily="34" charset="0"/>
                <a:cs typeface="Verdana" pitchFamily="34" charset="0"/>
              </a:endParaRPr>
            </a:p>
          </p:txBody>
        </p:sp>
        <p:sp>
          <p:nvSpPr>
            <p:cNvPr id="58" name="TextBox 57"/>
            <p:cNvSpPr txBox="1"/>
            <p:nvPr/>
          </p:nvSpPr>
          <p:spPr>
            <a:xfrm>
              <a:off x="4442161" y="4477826"/>
              <a:ext cx="1252266" cy="276999"/>
            </a:xfrm>
            <a:prstGeom prst="rect">
              <a:avLst/>
            </a:prstGeom>
            <a:noFill/>
          </p:spPr>
          <p:txBody>
            <a:bodyPr wrap="none" rtlCol="0">
              <a:spAutoFit/>
            </a:bodyPr>
            <a:lstStyle/>
            <a:p>
              <a:r>
                <a:rPr lang="en-US" sz="1200" b="1" dirty="0" smtClean="0">
                  <a:latin typeface="Verdana" pitchFamily="34" charset="0"/>
                  <a:ea typeface="Verdana" pitchFamily="34" charset="0"/>
                  <a:cs typeface="Verdana" pitchFamily="34" charset="0"/>
                </a:rPr>
                <a:t>Address Bus</a:t>
              </a:r>
              <a:endParaRPr lang="en-US" sz="1200" b="1" dirty="0">
                <a:latin typeface="Verdana" pitchFamily="34" charset="0"/>
                <a:ea typeface="Verdana" pitchFamily="34" charset="0"/>
                <a:cs typeface="Verdana" pitchFamily="34" charset="0"/>
              </a:endParaRPr>
            </a:p>
          </p:txBody>
        </p:sp>
        <p:sp>
          <p:nvSpPr>
            <p:cNvPr id="59" name="TextBox 58"/>
            <p:cNvSpPr txBox="1"/>
            <p:nvPr/>
          </p:nvSpPr>
          <p:spPr>
            <a:xfrm>
              <a:off x="6743789" y="1538053"/>
              <a:ext cx="958917" cy="276999"/>
            </a:xfrm>
            <a:prstGeom prst="rect">
              <a:avLst/>
            </a:prstGeom>
            <a:noFill/>
          </p:spPr>
          <p:txBody>
            <a:bodyPr wrap="none" rtlCol="0">
              <a:spAutoFit/>
            </a:bodyPr>
            <a:lstStyle/>
            <a:p>
              <a:r>
                <a:rPr lang="en-US" sz="1200" b="1" dirty="0" smtClean="0">
                  <a:latin typeface="Verdana" pitchFamily="34" charset="0"/>
                  <a:ea typeface="Verdana" pitchFamily="34" charset="0"/>
                  <a:cs typeface="Verdana" pitchFamily="34" charset="0"/>
                </a:rPr>
                <a:t>Data Bus</a:t>
              </a:r>
              <a:endParaRPr lang="en-US" sz="1200" b="1" dirty="0">
                <a:latin typeface="Verdana" pitchFamily="34" charset="0"/>
                <a:ea typeface="Verdana" pitchFamily="34" charset="0"/>
                <a:cs typeface="Verdana" pitchFamily="34" charset="0"/>
              </a:endParaRPr>
            </a:p>
          </p:txBody>
        </p:sp>
      </p:grpSp>
      <p:sp>
        <p:nvSpPr>
          <p:cNvPr id="45" name="Line Callout 2 44"/>
          <p:cNvSpPr/>
          <p:nvPr/>
        </p:nvSpPr>
        <p:spPr>
          <a:xfrm>
            <a:off x="201418" y="762000"/>
            <a:ext cx="2514600" cy="914399"/>
          </a:xfrm>
          <a:prstGeom prst="borderCallout2">
            <a:avLst>
              <a:gd name="adj1" fmla="val 46532"/>
              <a:gd name="adj2" fmla="val 99703"/>
              <a:gd name="adj3" fmla="val 46381"/>
              <a:gd name="adj4" fmla="val 115590"/>
              <a:gd name="adj5" fmla="val 182612"/>
              <a:gd name="adj6" fmla="val 12237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smtClean="0">
                <a:solidFill>
                  <a:schemeClr val="tx1"/>
                </a:solidFill>
                <a:latin typeface="Verdana" pitchFamily="34" charset="0"/>
                <a:ea typeface="Verdana" pitchFamily="34" charset="0"/>
                <a:cs typeface="Verdana" pitchFamily="34" charset="0"/>
              </a:rPr>
              <a:t>Computational Unit; performs arithmetic and </a:t>
            </a:r>
            <a:r>
              <a:rPr lang="en-US" sz="1200" b="1" dirty="0">
                <a:solidFill>
                  <a:schemeClr val="tx1"/>
                </a:solidFill>
                <a:latin typeface="Verdana" pitchFamily="34" charset="0"/>
                <a:ea typeface="Verdana" pitchFamily="34" charset="0"/>
                <a:cs typeface="Verdana" pitchFamily="34" charset="0"/>
              </a:rPr>
              <a:t>l</a:t>
            </a:r>
            <a:r>
              <a:rPr lang="en-US" sz="1200" b="1" dirty="0" smtClean="0">
                <a:solidFill>
                  <a:schemeClr val="tx1"/>
                </a:solidFill>
                <a:latin typeface="Verdana" pitchFamily="34" charset="0"/>
                <a:ea typeface="Verdana" pitchFamily="34" charset="0"/>
                <a:cs typeface="Verdana" pitchFamily="34" charset="0"/>
              </a:rPr>
              <a:t>ogic operations</a:t>
            </a:r>
            <a:endParaRPr lang="en-US" sz="1200" b="1" dirty="0">
              <a:solidFill>
                <a:schemeClr val="tx1"/>
              </a:solidFill>
              <a:latin typeface="Verdana" pitchFamily="34" charset="0"/>
              <a:ea typeface="Verdana" pitchFamily="34" charset="0"/>
              <a:cs typeface="Verdana" pitchFamily="34" charset="0"/>
            </a:endParaRPr>
          </a:p>
        </p:txBody>
      </p:sp>
      <p:sp>
        <p:nvSpPr>
          <p:cNvPr id="46" name="Line Callout 2 45"/>
          <p:cNvSpPr/>
          <p:nvPr/>
        </p:nvSpPr>
        <p:spPr>
          <a:xfrm>
            <a:off x="3352711" y="762000"/>
            <a:ext cx="2514600" cy="914399"/>
          </a:xfrm>
          <a:prstGeom prst="borderCallout2">
            <a:avLst>
              <a:gd name="adj1" fmla="val 101756"/>
              <a:gd name="adj2" fmla="val 50314"/>
              <a:gd name="adj3" fmla="val 137426"/>
              <a:gd name="adj4" fmla="val 50461"/>
              <a:gd name="adj5" fmla="val 284105"/>
              <a:gd name="adj6" fmla="val 351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Various conditions of the results are stored as status bits called flags in flag register</a:t>
            </a:r>
            <a:endParaRPr lang="en-US" sz="1200" dirty="0">
              <a:solidFill>
                <a:schemeClr val="tx1"/>
              </a:solidFill>
              <a:latin typeface="Verdana" pitchFamily="34" charset="0"/>
              <a:ea typeface="Verdana" pitchFamily="34" charset="0"/>
              <a:cs typeface="Verdana" pitchFamily="34" charset="0"/>
            </a:endParaRPr>
          </a:p>
        </p:txBody>
      </p:sp>
      <p:sp>
        <p:nvSpPr>
          <p:cNvPr id="47" name="Line Callout 2 46"/>
          <p:cNvSpPr/>
          <p:nvPr/>
        </p:nvSpPr>
        <p:spPr>
          <a:xfrm>
            <a:off x="6107094" y="990600"/>
            <a:ext cx="2514600" cy="457199"/>
          </a:xfrm>
          <a:prstGeom prst="borderCallout2">
            <a:avLst>
              <a:gd name="adj1" fmla="val 101756"/>
              <a:gd name="adj2" fmla="val 50314"/>
              <a:gd name="adj3" fmla="val 137426"/>
              <a:gd name="adj4" fmla="val 50461"/>
              <a:gd name="adj5" fmla="val 307986"/>
              <a:gd name="adj6" fmla="val 5146"/>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Internal storage of data</a:t>
            </a:r>
            <a:endParaRPr lang="en-US" sz="1200" dirty="0">
              <a:solidFill>
                <a:schemeClr val="tx1"/>
              </a:solidFill>
              <a:latin typeface="Verdana" pitchFamily="34" charset="0"/>
              <a:ea typeface="Verdana" pitchFamily="34" charset="0"/>
              <a:cs typeface="Verdana" pitchFamily="34" charset="0"/>
            </a:endParaRPr>
          </a:p>
        </p:txBody>
      </p:sp>
      <p:sp>
        <p:nvSpPr>
          <p:cNvPr id="49" name="Line Callout 2 48"/>
          <p:cNvSpPr/>
          <p:nvPr/>
        </p:nvSpPr>
        <p:spPr>
          <a:xfrm>
            <a:off x="7315200" y="2920248"/>
            <a:ext cx="1752600" cy="1575552"/>
          </a:xfrm>
          <a:prstGeom prst="borderCallout2">
            <a:avLst>
              <a:gd name="adj1" fmla="val 98291"/>
              <a:gd name="adj2" fmla="val 50314"/>
              <a:gd name="adj3" fmla="val 106242"/>
              <a:gd name="adj4" fmla="val 50461"/>
              <a:gd name="adj5" fmla="val 106157"/>
              <a:gd name="adj6" fmla="val -5715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smtClean="0">
                <a:solidFill>
                  <a:schemeClr val="tx1"/>
                </a:solidFill>
                <a:latin typeface="Verdana" pitchFamily="34" charset="0"/>
                <a:ea typeface="Verdana" pitchFamily="34" charset="0"/>
                <a:cs typeface="Verdana" pitchFamily="34" charset="0"/>
              </a:rPr>
              <a:t>Generates the address of the instructions to be fetched from the memory and send through address bus to the memory</a:t>
            </a:r>
            <a:endParaRPr lang="en-US" sz="1200" dirty="0">
              <a:solidFill>
                <a:schemeClr val="tx1"/>
              </a:solidFill>
              <a:latin typeface="Verdana" pitchFamily="34" charset="0"/>
              <a:ea typeface="Verdana" pitchFamily="34" charset="0"/>
              <a:cs typeface="Verdana" pitchFamily="34" charset="0"/>
            </a:endParaRPr>
          </a:p>
        </p:txBody>
      </p:sp>
      <p:sp>
        <p:nvSpPr>
          <p:cNvPr id="51" name="Line Callout 2 50"/>
          <p:cNvSpPr/>
          <p:nvPr/>
        </p:nvSpPr>
        <p:spPr>
          <a:xfrm>
            <a:off x="4061072" y="6019800"/>
            <a:ext cx="2949328" cy="685800"/>
          </a:xfrm>
          <a:prstGeom prst="borderCallout2">
            <a:avLst>
              <a:gd name="adj1" fmla="val -5191"/>
              <a:gd name="adj2" fmla="val 8667"/>
              <a:gd name="adj3" fmla="val -317639"/>
              <a:gd name="adj4" fmla="val 9278"/>
              <a:gd name="adj5" fmla="val -359515"/>
              <a:gd name="adj6" fmla="val 21052"/>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smtClean="0">
                <a:solidFill>
                  <a:schemeClr val="tx1"/>
                </a:solidFill>
                <a:latin typeface="Verdana" pitchFamily="34" charset="0"/>
                <a:ea typeface="Verdana" pitchFamily="34" charset="0"/>
                <a:cs typeface="Verdana" pitchFamily="34" charset="0"/>
              </a:rPr>
              <a:t>Decodes instructions; sends information to the timing and control unit</a:t>
            </a:r>
            <a:endParaRPr lang="en-US" sz="1200" dirty="0">
              <a:solidFill>
                <a:schemeClr val="tx1"/>
              </a:solidFill>
              <a:latin typeface="Verdana" pitchFamily="34" charset="0"/>
              <a:ea typeface="Verdana" pitchFamily="34" charset="0"/>
              <a:cs typeface="Verdana" pitchFamily="34" charset="0"/>
            </a:endParaRPr>
          </a:p>
        </p:txBody>
      </p:sp>
      <p:sp>
        <p:nvSpPr>
          <p:cNvPr id="53" name="Line Callout 2 52"/>
          <p:cNvSpPr/>
          <p:nvPr/>
        </p:nvSpPr>
        <p:spPr>
          <a:xfrm>
            <a:off x="433487" y="5943600"/>
            <a:ext cx="2949328" cy="800100"/>
          </a:xfrm>
          <a:prstGeom prst="borderCallout2">
            <a:avLst>
              <a:gd name="adj1" fmla="val -5191"/>
              <a:gd name="adj2" fmla="val 8667"/>
              <a:gd name="adj3" fmla="val -107831"/>
              <a:gd name="adj4" fmla="val 8815"/>
              <a:gd name="adj5" fmla="val -212820"/>
              <a:gd name="adj6" fmla="val 7102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smtClean="0">
                <a:solidFill>
                  <a:schemeClr val="tx1"/>
                </a:solidFill>
                <a:latin typeface="Verdana" pitchFamily="34" charset="0"/>
                <a:ea typeface="Verdana" pitchFamily="34" charset="0"/>
                <a:cs typeface="Verdana" pitchFamily="34" charset="0"/>
              </a:rPr>
              <a:t>Generates control signals for internal and external operations of the microprocessor</a:t>
            </a:r>
            <a:endParaRPr lang="en-US" sz="12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0968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1" grpId="0" animBg="1"/>
      <p:bldP spid="5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648200" y="2267664"/>
            <a:ext cx="4343400" cy="70413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4648200" y="1524000"/>
            <a:ext cx="4343400" cy="1447800"/>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152400" y="1496911"/>
            <a:ext cx="4343400" cy="70413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Overview </a:t>
            </a:r>
            <a:endParaRPr lang="en-US" dirty="0"/>
          </a:p>
        </p:txBody>
      </p:sp>
      <p:sp>
        <p:nvSpPr>
          <p:cNvPr id="6" name="Slide Number Placeholder 5"/>
          <p:cNvSpPr>
            <a:spLocks noGrp="1"/>
          </p:cNvSpPr>
          <p:nvPr>
            <p:ph type="sldNum" sz="quarter" idx="12"/>
          </p:nvPr>
        </p:nvSpPr>
        <p:spPr/>
        <p:txBody>
          <a:bodyPr/>
          <a:lstStyle/>
          <a:p>
            <a:fld id="{85E6815B-E59C-4D87-B1F6-ECBDD22AF1DC}" type="slidenum">
              <a:rPr lang="en-US" smtClean="0"/>
              <a:pPr/>
              <a:t>161</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TextBox 4"/>
          <p:cNvSpPr txBox="1"/>
          <p:nvPr/>
        </p:nvSpPr>
        <p:spPr>
          <a:xfrm>
            <a:off x="228600" y="1568708"/>
            <a:ext cx="4191000" cy="4832092"/>
          </a:xfrm>
          <a:prstGeom prst="rect">
            <a:avLst/>
          </a:prstGeom>
          <a:noFill/>
        </p:spPr>
        <p:txBody>
          <a:bodyPr wrap="square" rtlCol="0">
            <a:spAutoFit/>
          </a:bodyPr>
          <a:lstStyle/>
          <a:p>
            <a:pPr algn="just"/>
            <a:r>
              <a:rPr lang="en-US" sz="1400" b="1" dirty="0" smtClean="0">
                <a:latin typeface="Verdana" pitchFamily="34" charset="0"/>
                <a:ea typeface="Verdana" pitchFamily="34" charset="0"/>
                <a:cs typeface="Verdana" pitchFamily="34" charset="0"/>
              </a:rPr>
              <a:t>First 16- bit processor released by INTEL in the year 1978</a:t>
            </a: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Originally HMOS, now manufactured using HMOS III technique</a:t>
            </a: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Approximately 29, 000 transistors, 40 pin  DIP, 5V supply</a:t>
            </a: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Does not have internal clock; external asymmetric clock source with 33% duty cycle</a:t>
            </a: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20-bit address to access memory </a:t>
            </a:r>
            <a:r>
              <a:rPr lang="en-US" sz="1400" b="1" dirty="0" smtClean="0">
                <a:latin typeface="Verdana" pitchFamily="34" charset="0"/>
                <a:ea typeface="Verdana" pitchFamily="34" charset="0"/>
                <a:cs typeface="Verdana" pitchFamily="34" charset="0"/>
                <a:sym typeface="Symbol"/>
              </a:rPr>
              <a:t> can address up to 2</a:t>
            </a:r>
            <a:r>
              <a:rPr lang="en-US" sz="1400" b="1" baseline="30000" dirty="0" smtClean="0">
                <a:latin typeface="Verdana" pitchFamily="34" charset="0"/>
                <a:ea typeface="Verdana" pitchFamily="34" charset="0"/>
                <a:cs typeface="Verdana" pitchFamily="34" charset="0"/>
                <a:sym typeface="Symbol"/>
              </a:rPr>
              <a:t>20</a:t>
            </a:r>
            <a:r>
              <a:rPr lang="en-US" sz="1400" b="1" dirty="0" smtClean="0">
                <a:latin typeface="Verdana" pitchFamily="34" charset="0"/>
                <a:ea typeface="Verdana" pitchFamily="34" charset="0"/>
                <a:cs typeface="Verdana" pitchFamily="34" charset="0"/>
                <a:sym typeface="Symbol"/>
              </a:rPr>
              <a:t> = 1 megabytes of memory space.</a:t>
            </a:r>
          </a:p>
          <a:p>
            <a:pPr algn="just"/>
            <a:endParaRPr lang="en-US" sz="1400" b="1" dirty="0">
              <a:latin typeface="Verdana" pitchFamily="34" charset="0"/>
              <a:ea typeface="Verdana" pitchFamily="34" charset="0"/>
              <a:cs typeface="Verdana" pitchFamily="34" charset="0"/>
              <a:sym typeface="Symbol"/>
            </a:endParaRPr>
          </a:p>
          <a:p>
            <a:pPr algn="just"/>
            <a:endParaRPr lang="en-US" sz="1400" b="1" dirty="0">
              <a:latin typeface="Verdana" pitchFamily="34" charset="0"/>
              <a:ea typeface="Verdana" pitchFamily="34" charset="0"/>
              <a:cs typeface="Verdana" pitchFamily="34" charset="0"/>
              <a:sym typeface="Symbol"/>
            </a:endParaRPr>
          </a:p>
        </p:txBody>
      </p:sp>
      <mc:AlternateContent xmlns:mc="http://schemas.openxmlformats.org/markup-compatibility/2006" xmlns:a14="http://schemas.microsoft.com/office/drawing/2010/main">
        <mc:Choice Requires="a14">
          <p:sp>
            <p:nvSpPr>
              <p:cNvPr id="7" name="TextBox 6"/>
              <p:cNvSpPr txBox="1"/>
              <p:nvPr/>
            </p:nvSpPr>
            <p:spPr>
              <a:xfrm>
                <a:off x="4724400" y="1568708"/>
                <a:ext cx="4191000" cy="3108543"/>
              </a:xfrm>
              <a:prstGeom prst="rect">
                <a:avLst/>
              </a:prstGeom>
              <a:noFill/>
            </p:spPr>
            <p:txBody>
              <a:bodyPr wrap="square" rtlCol="0">
                <a:spAutoFit/>
              </a:bodyPr>
              <a:lstStyle/>
              <a:p>
                <a:pPr algn="just"/>
                <a:r>
                  <a:rPr lang="en-US" sz="1400" b="1" dirty="0" smtClean="0">
                    <a:latin typeface="Verdana" pitchFamily="34" charset="0"/>
                    <a:ea typeface="Verdana" pitchFamily="34" charset="0"/>
                    <a:cs typeface="Verdana" pitchFamily="34" charset="0"/>
                    <a:sym typeface="Symbol"/>
                  </a:rPr>
                  <a:t>Addressable </a:t>
                </a:r>
                <a:r>
                  <a:rPr lang="en-US" sz="1400" b="1" dirty="0">
                    <a:latin typeface="Verdana" pitchFamily="34" charset="0"/>
                    <a:ea typeface="Verdana" pitchFamily="34" charset="0"/>
                    <a:cs typeface="Verdana" pitchFamily="34" charset="0"/>
                    <a:sym typeface="Symbol"/>
                  </a:rPr>
                  <a:t>memory space is organized in to two banks of 512 kb each; </a:t>
                </a:r>
                <a:r>
                  <a:rPr lang="en-US" sz="1400" b="1" dirty="0">
                    <a:solidFill>
                      <a:srgbClr val="FF0066"/>
                    </a:solidFill>
                    <a:latin typeface="Verdana" pitchFamily="34" charset="0"/>
                    <a:ea typeface="Verdana" pitchFamily="34" charset="0"/>
                    <a:cs typeface="Verdana" pitchFamily="34" charset="0"/>
                    <a:sym typeface="Symbol"/>
                  </a:rPr>
                  <a:t>Even (or lower) bank </a:t>
                </a:r>
                <a:r>
                  <a:rPr lang="en-US" sz="1400" b="1" dirty="0">
                    <a:latin typeface="Verdana" pitchFamily="34" charset="0"/>
                    <a:ea typeface="Verdana" pitchFamily="34" charset="0"/>
                    <a:cs typeface="Verdana" pitchFamily="34" charset="0"/>
                    <a:sym typeface="Symbol"/>
                  </a:rPr>
                  <a:t>and</a:t>
                </a:r>
                <a:r>
                  <a:rPr lang="en-US" sz="1400" b="1" dirty="0">
                    <a:solidFill>
                      <a:srgbClr val="FF0066"/>
                    </a:solidFill>
                    <a:latin typeface="Verdana" pitchFamily="34" charset="0"/>
                    <a:ea typeface="Verdana" pitchFamily="34" charset="0"/>
                    <a:cs typeface="Verdana" pitchFamily="34" charset="0"/>
                    <a:sym typeface="Symbol"/>
                  </a:rPr>
                  <a:t> Odd (or higher) bank</a:t>
                </a:r>
                <a:r>
                  <a:rPr lang="en-US" sz="1400" b="1" dirty="0">
                    <a:latin typeface="Verdana" pitchFamily="34" charset="0"/>
                    <a:ea typeface="Verdana" pitchFamily="34" charset="0"/>
                    <a:cs typeface="Verdana" pitchFamily="34" charset="0"/>
                    <a:sym typeface="Symbol"/>
                  </a:rPr>
                  <a:t>. Address line A</a:t>
                </a:r>
                <a:r>
                  <a:rPr lang="en-US" sz="1400" b="1" baseline="-25000" dirty="0">
                    <a:latin typeface="Verdana" pitchFamily="34" charset="0"/>
                    <a:ea typeface="Verdana" pitchFamily="34" charset="0"/>
                    <a:cs typeface="Verdana" pitchFamily="34" charset="0"/>
                    <a:sym typeface="Symbol"/>
                  </a:rPr>
                  <a:t>0</a:t>
                </a:r>
                <a:r>
                  <a:rPr lang="en-US" sz="1400" b="1" dirty="0">
                    <a:latin typeface="Verdana" pitchFamily="34" charset="0"/>
                    <a:ea typeface="Verdana" pitchFamily="34" charset="0"/>
                    <a:cs typeface="Verdana" pitchFamily="34" charset="0"/>
                    <a:sym typeface="Symbol"/>
                  </a:rPr>
                  <a:t> is used to select even bank and control </a:t>
                </a:r>
                <a:r>
                  <a:rPr lang="en-US" sz="1400" b="1" dirty="0" smtClean="0">
                    <a:latin typeface="Verdana" pitchFamily="34" charset="0"/>
                    <a:ea typeface="Verdana" pitchFamily="34" charset="0"/>
                    <a:cs typeface="Verdana" pitchFamily="34" charset="0"/>
                    <a:sym typeface="Symbol"/>
                  </a:rPr>
                  <a:t>signal </a:t>
                </a:r>
                <a14:m>
                  <m:oMath xmlns:m="http://schemas.openxmlformats.org/officeDocument/2006/math">
                    <m:acc>
                      <m:accPr>
                        <m:chr m:val="̅"/>
                        <m:ctrlPr>
                          <a:rPr lang="en-US" sz="1400" b="1" i="1">
                            <a:latin typeface="Cambria Math" panose="02040503050406030204" pitchFamily="18" charset="0"/>
                            <a:ea typeface="Verdana" pitchFamily="34" charset="0"/>
                            <a:cs typeface="Verdana" pitchFamily="34" charset="0"/>
                            <a:sym typeface="Symbol"/>
                          </a:rPr>
                        </m:ctrlPr>
                      </m:accPr>
                      <m:e>
                        <m:r>
                          <a:rPr lang="en-US" sz="1400" b="1">
                            <a:latin typeface="Cambria Math"/>
                            <a:ea typeface="Verdana" pitchFamily="34" charset="0"/>
                            <a:cs typeface="Verdana" pitchFamily="34" charset="0"/>
                            <a:sym typeface="Symbol"/>
                          </a:rPr>
                          <m:t>𝐁𝐇𝐄</m:t>
                        </m:r>
                      </m:e>
                    </m:acc>
                  </m:oMath>
                </a14:m>
                <a:endParaRPr lang="en-US" sz="1400" b="1" dirty="0">
                  <a:latin typeface="Verdana" pitchFamily="34" charset="0"/>
                  <a:ea typeface="Verdana" pitchFamily="34" charset="0"/>
                  <a:cs typeface="Verdana" pitchFamily="34" charset="0"/>
                  <a:sym typeface="Symbol"/>
                </a:endParaRPr>
              </a:p>
              <a:p>
                <a:pPr algn="just"/>
                <a:r>
                  <a:rPr lang="en-US" sz="1400" b="1" dirty="0">
                    <a:latin typeface="Verdana" pitchFamily="34" charset="0"/>
                    <a:ea typeface="Verdana" pitchFamily="34" charset="0"/>
                    <a:cs typeface="Verdana" pitchFamily="34" charset="0"/>
                    <a:sym typeface="Symbol"/>
                  </a:rPr>
                  <a:t>is used  to access odd </a:t>
                </a:r>
                <a:r>
                  <a:rPr lang="en-US" sz="1400" b="1" dirty="0" smtClean="0">
                    <a:latin typeface="Verdana" pitchFamily="34" charset="0"/>
                    <a:ea typeface="Verdana" pitchFamily="34" charset="0"/>
                    <a:cs typeface="Verdana" pitchFamily="34" charset="0"/>
                    <a:sym typeface="Symbol"/>
                  </a:rPr>
                  <a:t>bank</a:t>
                </a:r>
                <a:endParaRPr lang="en-US" sz="1400" b="1" dirty="0">
                  <a:latin typeface="Verdana" pitchFamily="34" charset="0"/>
                  <a:ea typeface="Verdana" pitchFamily="34" charset="0"/>
                  <a:cs typeface="Verdana" pitchFamily="34" charset="0"/>
                  <a:sym typeface="Symbol"/>
                </a:endParaRPr>
              </a:p>
              <a:p>
                <a:pPr algn="just"/>
                <a:endParaRPr lang="en-US" sz="1400" b="1" dirty="0" smtClean="0">
                  <a:latin typeface="Verdana" pitchFamily="34" charset="0"/>
                  <a:ea typeface="Verdana" pitchFamily="34" charset="0"/>
                  <a:cs typeface="Verdana" pitchFamily="34" charset="0"/>
                  <a:sym typeface="Symbol"/>
                </a:endParaRPr>
              </a:p>
              <a:p>
                <a:pPr algn="just"/>
                <a:r>
                  <a:rPr lang="en-US" sz="1400" b="1" dirty="0" smtClean="0">
                    <a:latin typeface="Verdana" pitchFamily="34" charset="0"/>
                    <a:ea typeface="Verdana" pitchFamily="34" charset="0"/>
                    <a:cs typeface="Verdana" pitchFamily="34" charset="0"/>
                    <a:sym typeface="Symbol"/>
                  </a:rPr>
                  <a:t>Uses a separate 16 bit address for I/O mapped devices  can generate 2</a:t>
                </a:r>
                <a:r>
                  <a:rPr lang="en-US" sz="1400" b="1" baseline="30000" dirty="0" smtClean="0">
                    <a:latin typeface="Verdana" pitchFamily="34" charset="0"/>
                    <a:ea typeface="Verdana" pitchFamily="34" charset="0"/>
                    <a:cs typeface="Verdana" pitchFamily="34" charset="0"/>
                    <a:sym typeface="Symbol"/>
                  </a:rPr>
                  <a:t>16</a:t>
                </a:r>
                <a:r>
                  <a:rPr lang="en-US" sz="1400" b="1" dirty="0" smtClean="0">
                    <a:latin typeface="Verdana" pitchFamily="34" charset="0"/>
                    <a:ea typeface="Verdana" pitchFamily="34" charset="0"/>
                    <a:cs typeface="Verdana" pitchFamily="34" charset="0"/>
                    <a:sym typeface="Symbol"/>
                  </a:rPr>
                  <a:t> = 64 k addresses.</a:t>
                </a:r>
              </a:p>
              <a:p>
                <a:pPr algn="just"/>
                <a:endParaRPr lang="en-US" sz="1400" b="1" dirty="0">
                  <a:latin typeface="Verdana" pitchFamily="34" charset="0"/>
                  <a:ea typeface="Verdana" pitchFamily="34" charset="0"/>
                  <a:cs typeface="Verdana" pitchFamily="34" charset="0"/>
                  <a:sym typeface="Symbol"/>
                </a:endParaRPr>
              </a:p>
              <a:p>
                <a:pPr algn="just"/>
                <a:r>
                  <a:rPr lang="en-US" sz="1400" b="1" dirty="0" smtClean="0">
                    <a:latin typeface="Verdana" pitchFamily="34" charset="0"/>
                    <a:ea typeface="Verdana" pitchFamily="34" charset="0"/>
                    <a:cs typeface="Verdana" pitchFamily="34" charset="0"/>
                    <a:sym typeface="Symbol"/>
                  </a:rPr>
                  <a:t>Operates in two modes: </a:t>
                </a:r>
                <a:r>
                  <a:rPr lang="en-US" sz="1400" b="1" dirty="0" smtClean="0">
                    <a:solidFill>
                      <a:srgbClr val="FF0066"/>
                    </a:solidFill>
                    <a:latin typeface="Verdana" pitchFamily="34" charset="0"/>
                    <a:ea typeface="Verdana" pitchFamily="34" charset="0"/>
                    <a:cs typeface="Verdana" pitchFamily="34" charset="0"/>
                    <a:sym typeface="Symbol"/>
                  </a:rPr>
                  <a:t>minimum mode </a:t>
                </a:r>
                <a:r>
                  <a:rPr lang="en-US" sz="1400" b="1" dirty="0" smtClean="0">
                    <a:latin typeface="Verdana" pitchFamily="34" charset="0"/>
                    <a:ea typeface="Verdana" pitchFamily="34" charset="0"/>
                    <a:cs typeface="Verdana" pitchFamily="34" charset="0"/>
                    <a:sym typeface="Symbol"/>
                  </a:rPr>
                  <a:t>and </a:t>
                </a:r>
                <a:r>
                  <a:rPr lang="en-US" sz="1400" b="1" dirty="0" smtClean="0">
                    <a:solidFill>
                      <a:srgbClr val="FF0066"/>
                    </a:solidFill>
                    <a:latin typeface="Verdana" pitchFamily="34" charset="0"/>
                    <a:ea typeface="Verdana" pitchFamily="34" charset="0"/>
                    <a:cs typeface="Verdana" pitchFamily="34" charset="0"/>
                    <a:sym typeface="Symbol"/>
                  </a:rPr>
                  <a:t>maximum mode</a:t>
                </a:r>
                <a:r>
                  <a:rPr lang="en-US" sz="1400" b="1" dirty="0" smtClean="0">
                    <a:latin typeface="Verdana" pitchFamily="34" charset="0"/>
                    <a:ea typeface="Verdana" pitchFamily="34" charset="0"/>
                    <a:cs typeface="Verdana" pitchFamily="34" charset="0"/>
                    <a:sym typeface="Symbol"/>
                  </a:rPr>
                  <a:t>, decided by the signal at MN and </a:t>
                </a:r>
                <a14:m>
                  <m:oMath xmlns:m="http://schemas.openxmlformats.org/officeDocument/2006/math">
                    <m:acc>
                      <m:accPr>
                        <m:chr m:val="̅"/>
                        <m:ctrlPr>
                          <a:rPr lang="en-US" sz="1400" b="1" i="1" smtClean="0">
                            <a:latin typeface="Cambria Math" panose="02040503050406030204" pitchFamily="18" charset="0"/>
                            <a:ea typeface="Verdana" pitchFamily="34" charset="0"/>
                            <a:cs typeface="Verdana" pitchFamily="34" charset="0"/>
                            <a:sym typeface="Symbol"/>
                          </a:rPr>
                        </m:ctrlPr>
                      </m:accPr>
                      <m:e>
                        <m:r>
                          <a:rPr lang="en-US" sz="1400" b="1" i="0" smtClean="0">
                            <a:latin typeface="Cambria Math"/>
                            <a:ea typeface="Verdana" pitchFamily="34" charset="0"/>
                            <a:cs typeface="Verdana" pitchFamily="34" charset="0"/>
                            <a:sym typeface="Symbol"/>
                          </a:rPr>
                          <m:t>𝐌𝐗</m:t>
                        </m:r>
                      </m:e>
                    </m:acc>
                  </m:oMath>
                </a14:m>
                <a:r>
                  <a:rPr lang="en-US" sz="1400" b="1" dirty="0" smtClean="0">
                    <a:latin typeface="Verdana" pitchFamily="34" charset="0"/>
                    <a:ea typeface="Verdana" pitchFamily="34" charset="0"/>
                    <a:cs typeface="Verdana" pitchFamily="34" charset="0"/>
                    <a:sym typeface="Symbol"/>
                  </a:rPr>
                  <a:t> pins.</a:t>
                </a:r>
                <a:endParaRPr lang="en-US" sz="1400" b="1" dirty="0">
                  <a:latin typeface="Verdana" pitchFamily="34" charset="0"/>
                  <a:ea typeface="Verdana" pitchFamily="34" charset="0"/>
                  <a:cs typeface="Verdana"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724400" y="1568708"/>
                <a:ext cx="4191000" cy="3108543"/>
              </a:xfrm>
              <a:prstGeom prst="rect">
                <a:avLst/>
              </a:prstGeom>
              <a:blipFill rotWithShape="1">
                <a:blip r:embed="rId3"/>
                <a:stretch>
                  <a:fillRect l="-291" t="-196" r="-291" b="-980"/>
                </a:stretch>
              </a:blipFill>
            </p:spPr>
            <p:txBody>
              <a:bodyPr/>
              <a:lstStyle/>
              <a:p>
                <a:r>
                  <a:rPr lang="en-US">
                    <a:noFill/>
                  </a:rPr>
                  <a:t> </a:t>
                </a:r>
              </a:p>
            </p:txBody>
          </p:sp>
        </mc:Fallback>
      </mc:AlternateContent>
    </p:spTree>
    <p:extLst>
      <p:ext uri="{BB962C8B-B14F-4D97-AF65-F5344CB8AC3E}">
        <p14:creationId xmlns:p14="http://schemas.microsoft.com/office/powerpoint/2010/main" val="24657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4.81036E-6 L 3.33333E-6 0.11933 " pathEditMode="relative" rAng="0" ptsTypes="AA">
                                      <p:cBhvr>
                                        <p:cTn id="6" dur="500" fill="hold"/>
                                        <p:tgtEl>
                                          <p:spTgt spid="4"/>
                                        </p:tgtEl>
                                        <p:attrNameLst>
                                          <p:attrName>ppt_x</p:attrName>
                                          <p:attrName>ppt_y</p:attrName>
                                        </p:attrNameLst>
                                      </p:cBhvr>
                                      <p:rCtr x="0" y="596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33333E-6 0.11933 L 3.33333E-6 0.25254 " pathEditMode="relative" rAng="0" ptsTypes="AA">
                                      <p:cBhvr>
                                        <p:cTn id="10" dur="500" fill="hold"/>
                                        <p:tgtEl>
                                          <p:spTgt spid="4"/>
                                        </p:tgtEl>
                                        <p:attrNameLst>
                                          <p:attrName>ppt_x</p:attrName>
                                          <p:attrName>ppt_y</p:attrName>
                                        </p:attrNameLst>
                                      </p:cBhvr>
                                      <p:rCtr x="0" y="666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3.33333E-6 0.25254 L 3.33333E-6 0.38575 " pathEditMode="relative" rAng="0" ptsTypes="AA">
                                      <p:cBhvr>
                                        <p:cTn id="14" dur="500" fill="hold"/>
                                        <p:tgtEl>
                                          <p:spTgt spid="4"/>
                                        </p:tgtEl>
                                        <p:attrNameLst>
                                          <p:attrName>ppt_x</p:attrName>
                                          <p:attrName>ppt_y</p:attrName>
                                        </p:attrNameLst>
                                      </p:cBhvr>
                                      <p:rCtr x="0" y="666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3.33333E-6 0.38575 L 3.33333E-6 0.54116 " pathEditMode="relative" rAng="0" ptsTypes="AA">
                                      <p:cBhvr>
                                        <p:cTn id="18" dur="500" fill="hold"/>
                                        <p:tgtEl>
                                          <p:spTgt spid="4"/>
                                        </p:tgtEl>
                                        <p:attrNameLst>
                                          <p:attrName>ppt_x</p:attrName>
                                          <p:attrName>ppt_y</p:attrName>
                                        </p:attrNameLst>
                                      </p:cBhvr>
                                      <p:rCtr x="0" y="7771"/>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4"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accel="50000" decel="50000" fill="hold" grpId="1" nodeType="withEffect">
                                  <p:stCondLst>
                                    <p:cond delay="0"/>
                                  </p:stCondLst>
                                  <p:childTnLst>
                                    <p:animMotion origin="layout" path="M -3.33333E-6 -1.11933E-6 L -3.33333E-6 0.11795 " pathEditMode="relative" rAng="0" ptsTypes="AA">
                                      <p:cBhvr>
                                        <p:cTn id="34" dur="500" fill="hold"/>
                                        <p:tgtEl>
                                          <p:spTgt spid="10"/>
                                        </p:tgtEl>
                                        <p:attrNameLst>
                                          <p:attrName>ppt_x</p:attrName>
                                          <p:attrName>ppt_y</p:attrName>
                                        </p:attrNameLst>
                                      </p:cBhvr>
                                      <p:rCtr x="0" y="5897"/>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2" nodeType="clickEffect">
                                  <p:stCondLst>
                                    <p:cond delay="0"/>
                                  </p:stCondLst>
                                  <p:childTnLst>
                                    <p:animMotion origin="layout" path="M -3.33333E-6 0.11795 L -3.33333E-6 0.24006 " pathEditMode="relative" rAng="0" ptsTypes="AA">
                                      <p:cBhvr>
                                        <p:cTn id="38" dur="500" fill="hold"/>
                                        <p:tgtEl>
                                          <p:spTgt spid="10"/>
                                        </p:tgtEl>
                                        <p:attrNameLst>
                                          <p:attrName>ppt_x</p:attrName>
                                          <p:attrName>ppt_y</p:attrName>
                                        </p:attrNameLst>
                                      </p:cBhvr>
                                      <p:rCtr x="0" y="6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9" grpId="0" animBg="1"/>
      <p:bldP spid="9" grpId="1" animBg="1"/>
      <p:bldP spid="4" grpId="0" animBg="1"/>
      <p:bldP spid="4" grpId="1" animBg="1"/>
      <p:bldP spid="4" grpId="2" animBg="1"/>
      <p:bldP spid="4" grpId="3" animBg="1"/>
      <p:bldP spid="4" grpId="4"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69"/>
            <a:ext cx="8229600" cy="584775"/>
          </a:xfrm>
        </p:spPr>
        <p:txBody>
          <a:bodyPr>
            <a:normAutofit fontScale="90000"/>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162</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33400" y="5181600"/>
            <a:ext cx="3657600" cy="1292662"/>
          </a:xfrm>
          <a:prstGeom prst="rect">
            <a:avLst/>
          </a:prstGeom>
          <a:solidFill>
            <a:srgbClr val="99FF66"/>
          </a:solidFill>
        </p:spPr>
        <p:txBody>
          <a:bodyPr wrap="square" rtlCol="0">
            <a:spAutoFit/>
          </a:bodyPr>
          <a:lstStyle/>
          <a:p>
            <a:pPr algn="ctr"/>
            <a:r>
              <a:rPr lang="en-US" sz="1300" b="1" dirty="0" smtClean="0">
                <a:solidFill>
                  <a:srgbClr val="FF0066"/>
                </a:solidFill>
                <a:latin typeface="Verdana" pitchFamily="34" charset="0"/>
                <a:ea typeface="Verdana" pitchFamily="34" charset="0"/>
                <a:cs typeface="Verdana" pitchFamily="34" charset="0"/>
              </a:rPr>
              <a:t>Execution </a:t>
            </a:r>
            <a:r>
              <a:rPr lang="en-US" sz="1300" b="1" dirty="0">
                <a:solidFill>
                  <a:srgbClr val="FF0066"/>
                </a:solidFill>
                <a:latin typeface="Verdana" pitchFamily="34" charset="0"/>
                <a:ea typeface="Verdana" pitchFamily="34" charset="0"/>
                <a:cs typeface="Verdana" pitchFamily="34" charset="0"/>
              </a:rPr>
              <a:t>Unit (EU</a:t>
            </a:r>
            <a:r>
              <a:rPr lang="en-US" sz="1300" b="1" dirty="0" smtClean="0">
                <a:solidFill>
                  <a:srgbClr val="FF0066"/>
                </a:solidFill>
                <a:latin typeface="Verdana" pitchFamily="34" charset="0"/>
                <a:ea typeface="Verdana" pitchFamily="34" charset="0"/>
                <a:cs typeface="Verdana" pitchFamily="34" charset="0"/>
              </a:rPr>
              <a:t>)</a:t>
            </a:r>
          </a:p>
          <a:p>
            <a:pPr algn="ctr"/>
            <a:endParaRPr lang="en-US" sz="1300" b="1" dirty="0" smtClean="0">
              <a:solidFill>
                <a:srgbClr val="FF0066"/>
              </a:solidFill>
              <a:latin typeface="Verdana" pitchFamily="34" charset="0"/>
              <a:ea typeface="Verdana" pitchFamily="34" charset="0"/>
              <a:cs typeface="Verdana" pitchFamily="34" charset="0"/>
            </a:endParaRPr>
          </a:p>
          <a:p>
            <a:pPr algn="ctr"/>
            <a:r>
              <a:rPr lang="en-US" sz="1300" b="1" dirty="0" smtClean="0">
                <a:latin typeface="Verdana" pitchFamily="34" charset="0"/>
                <a:ea typeface="Verdana" pitchFamily="34" charset="0"/>
                <a:cs typeface="Verdana" pitchFamily="34" charset="0"/>
              </a:rPr>
              <a:t>EU executes instructions that have already been fetched by the BIU.</a:t>
            </a:r>
          </a:p>
          <a:p>
            <a:pPr algn="ctr"/>
            <a:endParaRPr lang="en-US" sz="1300" b="1" dirty="0">
              <a:latin typeface="Verdana" pitchFamily="34" charset="0"/>
              <a:ea typeface="Verdana" pitchFamily="34" charset="0"/>
              <a:cs typeface="Verdana" pitchFamily="34" charset="0"/>
            </a:endParaRPr>
          </a:p>
          <a:p>
            <a:pPr algn="ctr"/>
            <a:r>
              <a:rPr lang="en-US" sz="1300" b="1" dirty="0" smtClean="0">
                <a:latin typeface="Verdana" pitchFamily="34" charset="0"/>
                <a:ea typeface="Verdana" pitchFamily="34" charset="0"/>
                <a:cs typeface="Verdana" pitchFamily="34" charset="0"/>
              </a:rPr>
              <a:t>BIU and EU functions separately.</a:t>
            </a:r>
            <a:endParaRPr lang="en-US" sz="1300" b="1" dirty="0">
              <a:latin typeface="Verdana" pitchFamily="34" charset="0"/>
              <a:ea typeface="Verdana" pitchFamily="34" charset="0"/>
              <a:cs typeface="Verdana" pitchFamily="34" charset="0"/>
            </a:endParaRPr>
          </a:p>
        </p:txBody>
      </p:sp>
      <p:sp>
        <p:nvSpPr>
          <p:cNvPr id="7" name="TextBox 6"/>
          <p:cNvSpPr txBox="1"/>
          <p:nvPr/>
        </p:nvSpPr>
        <p:spPr>
          <a:xfrm>
            <a:off x="4572000" y="5181600"/>
            <a:ext cx="3657600" cy="1292662"/>
          </a:xfrm>
          <a:prstGeom prst="rect">
            <a:avLst/>
          </a:prstGeom>
          <a:solidFill>
            <a:srgbClr val="99FF66"/>
          </a:solidFill>
        </p:spPr>
        <p:txBody>
          <a:bodyPr wrap="square" rtlCol="0">
            <a:spAutoFit/>
          </a:bodyPr>
          <a:lstStyle/>
          <a:p>
            <a:pPr algn="ctr"/>
            <a:r>
              <a:rPr lang="en-US" sz="1300" b="1" dirty="0" smtClean="0">
                <a:solidFill>
                  <a:srgbClr val="FF0066"/>
                </a:solidFill>
                <a:latin typeface="Verdana" pitchFamily="34" charset="0"/>
                <a:ea typeface="Verdana" pitchFamily="34" charset="0"/>
                <a:cs typeface="Verdana" pitchFamily="34" charset="0"/>
              </a:rPr>
              <a:t>Bus Interface Unit (BIU)</a:t>
            </a:r>
          </a:p>
          <a:p>
            <a:pPr algn="ctr"/>
            <a:endParaRPr lang="en-US" sz="1300" b="1" dirty="0">
              <a:solidFill>
                <a:srgbClr val="FF0066"/>
              </a:solidFill>
              <a:latin typeface="Verdana" pitchFamily="34" charset="0"/>
              <a:ea typeface="Verdana" pitchFamily="34" charset="0"/>
              <a:cs typeface="Verdana" pitchFamily="34" charset="0"/>
            </a:endParaRPr>
          </a:p>
          <a:p>
            <a:pPr algn="ctr"/>
            <a:r>
              <a:rPr lang="en-US" sz="1300" b="1" dirty="0">
                <a:latin typeface="Verdana" pitchFamily="34" charset="0"/>
                <a:ea typeface="Verdana" pitchFamily="34" charset="0"/>
                <a:cs typeface="Verdana" pitchFamily="34" charset="0"/>
              </a:rPr>
              <a:t>BIU fetches instructions, reads data from memory and I/O ports, writes data to memory and I/ O ports</a:t>
            </a:r>
            <a:r>
              <a:rPr lang="en-US" sz="1300" b="1" dirty="0" smtClean="0">
                <a:latin typeface="Verdana" pitchFamily="34" charset="0"/>
                <a:ea typeface="Verdana" pitchFamily="34" charset="0"/>
                <a:cs typeface="Verdana" pitchFamily="34" charset="0"/>
              </a:rPr>
              <a:t>.</a:t>
            </a:r>
          </a:p>
          <a:p>
            <a:pPr algn="ctr"/>
            <a:endParaRPr lang="en-US" sz="1300" b="1" dirty="0" smtClean="0">
              <a:solidFill>
                <a:srgbClr val="FF0066"/>
              </a:solidFill>
              <a:latin typeface="Verdana" pitchFamily="34" charset="0"/>
              <a:ea typeface="Verdana" pitchFamily="34" charset="0"/>
              <a:cs typeface="Verdana" pitchFamily="34" charset="0"/>
            </a:endParaRPr>
          </a:p>
        </p:txBody>
      </p:sp>
      <p:pic>
        <p:nvPicPr>
          <p:cNvPr id="4" name="Picture 2" descr="C:\Users\AMMU\Desktop\Microprocessor\Internal Architecture.png"/>
          <p:cNvPicPr>
            <a:picLocks noChangeAspect="1" noChangeArrowheads="1"/>
          </p:cNvPicPr>
          <p:nvPr/>
        </p:nvPicPr>
        <p:blipFill rotWithShape="1">
          <a:blip r:embed="rId3">
            <a:extLst>
              <a:ext uri="{28A0092B-C50C-407E-A947-70E740481C1C}">
                <a14:useLocalDpi xmlns:a14="http://schemas.microsoft.com/office/drawing/2010/main" val="0"/>
              </a:ext>
            </a:extLst>
          </a:blip>
          <a:srcRect b="5908"/>
          <a:stretch/>
        </p:blipFill>
        <p:spPr bwMode="auto">
          <a:xfrm>
            <a:off x="1447800" y="650545"/>
            <a:ext cx="6324600" cy="4470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8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163</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6" name="Line Callout 2 5"/>
          <p:cNvSpPr/>
          <p:nvPr/>
        </p:nvSpPr>
        <p:spPr>
          <a:xfrm>
            <a:off x="6010701" y="1539876"/>
            <a:ext cx="3048000" cy="746124"/>
          </a:xfrm>
          <a:prstGeom prst="borderCallout2">
            <a:avLst>
              <a:gd name="adj1" fmla="val 18750"/>
              <a:gd name="adj2" fmla="val -192"/>
              <a:gd name="adj3" fmla="val 18750"/>
              <a:gd name="adj4" fmla="val -16667"/>
              <a:gd name="adj5" fmla="val 90610"/>
              <a:gd name="adj6" fmla="val -60548"/>
            </a:avLst>
          </a:prstGeom>
          <a:solidFill>
            <a:srgbClr val="FF99FF"/>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Verdana" pitchFamily="34" charset="0"/>
                <a:ea typeface="Verdana" pitchFamily="34" charset="0"/>
                <a:cs typeface="Verdana" pitchFamily="34" charset="0"/>
              </a:rPr>
              <a:t>Dedicated Adder to generate 20 bit address</a:t>
            </a:r>
            <a:endParaRPr lang="en-US" sz="1400" b="1" dirty="0">
              <a:solidFill>
                <a:schemeClr val="tx1"/>
              </a:solidFill>
              <a:latin typeface="Verdana" pitchFamily="34" charset="0"/>
              <a:ea typeface="Verdana" pitchFamily="34" charset="0"/>
              <a:cs typeface="Verdana" pitchFamily="34" charset="0"/>
            </a:endParaRPr>
          </a:p>
        </p:txBody>
      </p:sp>
      <p:sp>
        <p:nvSpPr>
          <p:cNvPr id="13" name="Line Callout 2 12"/>
          <p:cNvSpPr/>
          <p:nvPr/>
        </p:nvSpPr>
        <p:spPr>
          <a:xfrm>
            <a:off x="6019800" y="2435782"/>
            <a:ext cx="3048000" cy="2364818"/>
          </a:xfrm>
          <a:prstGeom prst="borderCallout2">
            <a:avLst>
              <a:gd name="adj1" fmla="val 18750"/>
              <a:gd name="adj2" fmla="val -192"/>
              <a:gd name="adj3" fmla="val 18750"/>
              <a:gd name="adj4" fmla="val -16667"/>
              <a:gd name="adj5" fmla="val 54144"/>
              <a:gd name="adj6" fmla="val -58757"/>
            </a:avLst>
          </a:prstGeom>
          <a:solidFill>
            <a:srgbClr val="FF99FF"/>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Verdana" pitchFamily="34" charset="0"/>
                <a:ea typeface="Verdana" pitchFamily="34" charset="0"/>
                <a:cs typeface="Verdana" pitchFamily="34" charset="0"/>
              </a:rPr>
              <a:t>Four 16-bit </a:t>
            </a:r>
            <a:r>
              <a:rPr lang="en-US" sz="1400" b="1" dirty="0">
                <a:solidFill>
                  <a:schemeClr val="tx1"/>
                </a:solidFill>
                <a:latin typeface="Verdana" pitchFamily="34" charset="0"/>
                <a:ea typeface="Verdana" pitchFamily="34" charset="0"/>
                <a:cs typeface="Verdana" pitchFamily="34" charset="0"/>
              </a:rPr>
              <a:t>segment </a:t>
            </a:r>
            <a:r>
              <a:rPr lang="en-US" sz="1400" b="1" dirty="0" smtClean="0">
                <a:solidFill>
                  <a:schemeClr val="tx1"/>
                </a:solidFill>
                <a:latin typeface="Verdana" pitchFamily="34" charset="0"/>
                <a:ea typeface="Verdana" pitchFamily="34" charset="0"/>
                <a:cs typeface="Verdana" pitchFamily="34" charset="0"/>
              </a:rPr>
              <a:t>registers</a:t>
            </a:r>
          </a:p>
          <a:p>
            <a:pPr algn="ctr"/>
            <a:endParaRPr lang="en-US" sz="1400" b="1" dirty="0">
              <a:solidFill>
                <a:schemeClr val="tx1"/>
              </a:solidFill>
              <a:latin typeface="Verdana" pitchFamily="34" charset="0"/>
              <a:ea typeface="Verdana" pitchFamily="34" charset="0"/>
              <a:cs typeface="Verdana" pitchFamily="34" charset="0"/>
            </a:endParaRPr>
          </a:p>
          <a:p>
            <a:pPr algn="ctr"/>
            <a:r>
              <a:rPr lang="en-US" sz="1400" b="1" dirty="0" smtClean="0">
                <a:solidFill>
                  <a:schemeClr val="tx1"/>
                </a:solidFill>
                <a:latin typeface="Verdana" pitchFamily="34" charset="0"/>
                <a:ea typeface="Verdana" pitchFamily="34" charset="0"/>
                <a:cs typeface="Verdana" pitchFamily="34" charset="0"/>
              </a:rPr>
              <a:t>Code </a:t>
            </a:r>
            <a:r>
              <a:rPr lang="en-US" sz="1400" b="1" dirty="0">
                <a:solidFill>
                  <a:schemeClr val="tx1"/>
                </a:solidFill>
                <a:latin typeface="Verdana" pitchFamily="34" charset="0"/>
                <a:ea typeface="Verdana" pitchFamily="34" charset="0"/>
                <a:cs typeface="Verdana" pitchFamily="34" charset="0"/>
              </a:rPr>
              <a:t>Segment (CS)</a:t>
            </a:r>
          </a:p>
          <a:p>
            <a:pPr algn="ctr"/>
            <a:r>
              <a:rPr lang="en-US" sz="1400" b="1" dirty="0">
                <a:solidFill>
                  <a:schemeClr val="tx1"/>
                </a:solidFill>
                <a:latin typeface="Verdana" pitchFamily="34" charset="0"/>
                <a:ea typeface="Verdana" pitchFamily="34" charset="0"/>
                <a:cs typeface="Verdana" pitchFamily="34" charset="0"/>
              </a:rPr>
              <a:t>Data Segment (DS)</a:t>
            </a:r>
          </a:p>
          <a:p>
            <a:pPr algn="ctr"/>
            <a:r>
              <a:rPr lang="en-US" sz="1400" b="1" dirty="0">
                <a:solidFill>
                  <a:schemeClr val="tx1"/>
                </a:solidFill>
                <a:latin typeface="Verdana" pitchFamily="34" charset="0"/>
                <a:ea typeface="Verdana" pitchFamily="34" charset="0"/>
                <a:cs typeface="Verdana" pitchFamily="34" charset="0"/>
              </a:rPr>
              <a:t>Stack Segment (SS)</a:t>
            </a:r>
          </a:p>
          <a:p>
            <a:pPr algn="ctr"/>
            <a:r>
              <a:rPr lang="en-US" sz="1400" b="1" dirty="0">
                <a:solidFill>
                  <a:schemeClr val="tx1"/>
                </a:solidFill>
                <a:latin typeface="Verdana" pitchFamily="34" charset="0"/>
                <a:ea typeface="Verdana" pitchFamily="34" charset="0"/>
                <a:cs typeface="Verdana" pitchFamily="34" charset="0"/>
              </a:rPr>
              <a:t>Extra Segment (ES)</a:t>
            </a:r>
          </a:p>
        </p:txBody>
      </p:sp>
      <p:pic>
        <p:nvPicPr>
          <p:cNvPr id="2050" name="Picture 2" descr="C:\Users\AMMU\Desktop\Microprocessor\Internal 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5" y="1539876"/>
            <a:ext cx="5765305" cy="48164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05600" y="6400800"/>
            <a:ext cx="1731564" cy="253916"/>
          </a:xfrm>
          <a:prstGeom prst="rect">
            <a:avLst/>
          </a:prstGeom>
          <a:noFill/>
        </p:spPr>
        <p:txBody>
          <a:bodyPr wrap="none" rtlCol="0">
            <a:spAutoFit/>
          </a:bodyPr>
          <a:lstStyle/>
          <a:p>
            <a:r>
              <a:rPr lang="en-US" sz="1050" dirty="0" smtClean="0">
                <a:solidFill>
                  <a:schemeClr val="bg1">
                    <a:lumMod val="75000"/>
                  </a:schemeClr>
                </a:solidFill>
              </a:rPr>
              <a:t>Segment Registers &gt;&gt;</a:t>
            </a:r>
            <a:endParaRPr lang="en-US" sz="1050" dirty="0">
              <a:solidFill>
                <a:schemeClr val="bg1">
                  <a:lumMod val="75000"/>
                </a:schemeClr>
              </a:solidFill>
            </a:endParaRPr>
          </a:p>
        </p:txBody>
      </p:sp>
    </p:spTree>
    <p:extLst>
      <p:ext uri="{BB962C8B-B14F-4D97-AF65-F5344CB8AC3E}">
        <p14:creationId xmlns:p14="http://schemas.microsoft.com/office/powerpoint/2010/main" val="69242605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164</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pic>
        <p:nvPicPr>
          <p:cNvPr id="2051" name="Picture 3" descr="C:\Users\AMMU\Desktop\Microprocessor\Seg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141702"/>
            <a:ext cx="5087208" cy="29730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7" name="Straight Connector 6"/>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4800600"/>
            <a:ext cx="2561796" cy="954107"/>
          </a:xfrm>
          <a:prstGeom prst="rect">
            <a:avLst/>
          </a:prstGeom>
          <a:noFill/>
        </p:spPr>
        <p:txBody>
          <a:bodyPr wrap="square" rtlCol="0">
            <a:spAutoFit/>
          </a:bodyPr>
          <a:lstStyle/>
          <a:p>
            <a:pPr marL="285750" indent="-285750" algn="just">
              <a:buBlip>
                <a:blip r:embed="rId4"/>
              </a:buBlip>
            </a:pPr>
            <a:r>
              <a:rPr lang="en-US" sz="1400" b="1" dirty="0" smtClean="0"/>
              <a:t>8086’s 1-megabyte memory is divided into segments of up to 64K bytes each.</a:t>
            </a:r>
            <a:endParaRPr lang="en-US" sz="1400" b="1" dirty="0"/>
          </a:p>
        </p:txBody>
      </p:sp>
      <p:sp>
        <p:nvSpPr>
          <p:cNvPr id="16" name="TextBox 15"/>
          <p:cNvSpPr txBox="1"/>
          <p:nvPr/>
        </p:nvSpPr>
        <p:spPr>
          <a:xfrm>
            <a:off x="6096000" y="4798326"/>
            <a:ext cx="2971800" cy="1600438"/>
          </a:xfrm>
          <a:prstGeom prst="rect">
            <a:avLst/>
          </a:prstGeom>
          <a:noFill/>
        </p:spPr>
        <p:txBody>
          <a:bodyPr wrap="square" rtlCol="0">
            <a:spAutoFit/>
          </a:bodyPr>
          <a:lstStyle/>
          <a:p>
            <a:pPr marL="285750" indent="-285750" algn="just">
              <a:buBlip>
                <a:blip r:embed="rId4"/>
              </a:buBlip>
            </a:pPr>
            <a:r>
              <a:rPr lang="en-US" sz="1400" b="1" dirty="0" smtClean="0"/>
              <a:t>Programs obtain access to code and data in the segments by changing the segment register content to point to the desired segments.</a:t>
            </a:r>
          </a:p>
          <a:p>
            <a:pPr algn="just"/>
            <a:endParaRPr lang="en-US" sz="1400" b="1" dirty="0"/>
          </a:p>
        </p:txBody>
      </p:sp>
      <p:sp>
        <p:nvSpPr>
          <p:cNvPr id="17" name="TextBox 16"/>
          <p:cNvSpPr txBox="1"/>
          <p:nvPr/>
        </p:nvSpPr>
        <p:spPr>
          <a:xfrm>
            <a:off x="2729552" y="4800600"/>
            <a:ext cx="3166852" cy="1169551"/>
          </a:xfrm>
          <a:prstGeom prst="rect">
            <a:avLst/>
          </a:prstGeom>
          <a:noFill/>
        </p:spPr>
        <p:txBody>
          <a:bodyPr wrap="square" rtlCol="0">
            <a:spAutoFit/>
          </a:bodyPr>
          <a:lstStyle/>
          <a:p>
            <a:pPr marL="285750" indent="-285750" algn="just">
              <a:buBlip>
                <a:blip r:embed="rId4"/>
              </a:buBlip>
            </a:pPr>
            <a:r>
              <a:rPr lang="en-US" sz="1400" b="1" dirty="0" smtClean="0"/>
              <a:t>The 8086 can directly address four segments (256 K bytes within the 1 M byte of memory) at a particular time.</a:t>
            </a:r>
            <a:endParaRPr lang="en-US" sz="1400" b="1" dirty="0"/>
          </a:p>
        </p:txBody>
      </p:sp>
      <p:pic>
        <p:nvPicPr>
          <p:cNvPr id="12" name="Picture 2" descr="C:\Users\AMMU\Desktop\Microprocessor\Internal Architecture.png"/>
          <p:cNvPicPr>
            <a:picLocks noChangeAspect="1" noChangeArrowheads="1"/>
          </p:cNvPicPr>
          <p:nvPr/>
        </p:nvPicPr>
        <p:blipFill rotWithShape="1">
          <a:blip r:embed="rId5">
            <a:extLst>
              <a:ext uri="{28A0092B-C50C-407E-A947-70E740481C1C}">
                <a14:useLocalDpi xmlns:a14="http://schemas.microsoft.com/office/drawing/2010/main" val="0"/>
              </a:ext>
            </a:extLst>
          </a:blip>
          <a:srcRect l="54250" t="29759" r="25865" b="35121"/>
          <a:stretch/>
        </p:blipFill>
        <p:spPr bwMode="auto">
          <a:xfrm>
            <a:off x="413897" y="2048582"/>
            <a:ext cx="1591559" cy="209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6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165</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3508653"/>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Code Segment Register</a:t>
            </a:r>
          </a:p>
          <a:p>
            <a:endParaRPr lang="en-US" sz="800" b="1" dirty="0" smtClean="0">
              <a:solidFill>
                <a:srgbClr val="0070C0"/>
              </a:solidFill>
              <a:latin typeface="Verdana" pitchFamily="34" charset="0"/>
              <a:ea typeface="Verdana" pitchFamily="34" charset="0"/>
              <a:cs typeface="Verdana" pitchFamily="34" charset="0"/>
            </a:endParaRPr>
          </a:p>
          <a:p>
            <a:endParaRPr lang="en-US" sz="800" b="1" dirty="0">
              <a:latin typeface="+mj-lt"/>
            </a:endParaRPr>
          </a:p>
          <a:p>
            <a:pPr marL="285750" indent="-285750">
              <a:buBlip>
                <a:blip r:embed="rId3"/>
              </a:buBlip>
            </a:pPr>
            <a:r>
              <a:rPr lang="en-US" sz="1400" b="1" dirty="0" smtClean="0">
                <a:latin typeface="+mj-lt"/>
              </a:rPr>
              <a:t>16-bit</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CS contains the base or start of the current code segment; IP contains the distance or offset from this address to the next instruction byte to be fetched.</a:t>
            </a:r>
          </a:p>
          <a:p>
            <a:pPr marL="285750" indent="-285750">
              <a:buBlip>
                <a:blip r:embed="rId3"/>
              </a:buBlip>
            </a:pPr>
            <a:endParaRPr lang="en-US" sz="1400" b="1" dirty="0">
              <a:latin typeface="+mj-lt"/>
            </a:endParaRPr>
          </a:p>
          <a:p>
            <a:pPr marL="285750" indent="-285750">
              <a:buBlip>
                <a:blip r:embed="rId3"/>
              </a:buBlip>
            </a:pPr>
            <a:r>
              <a:rPr lang="en-US" sz="1400" b="1" dirty="0" smtClean="0">
                <a:latin typeface="+mj-lt"/>
              </a:rPr>
              <a:t>BIU computes the 20-bit physical address by logically shifting the contents of CS 4-bits to the left and then adding the 16-bit contents of IP. </a:t>
            </a:r>
          </a:p>
          <a:p>
            <a:pPr marL="285750" indent="-285750">
              <a:buBlip>
                <a:blip r:embed="rId3"/>
              </a:buBlip>
            </a:pPr>
            <a:endParaRPr lang="en-US" sz="1400" b="1" dirty="0">
              <a:latin typeface="+mj-lt"/>
            </a:endParaRPr>
          </a:p>
          <a:p>
            <a:pPr marL="285750" indent="-285750">
              <a:buBlip>
                <a:blip r:embed="rId3"/>
              </a:buBlip>
            </a:pPr>
            <a:r>
              <a:rPr lang="en-US" sz="1400" b="1" dirty="0" smtClean="0">
                <a:latin typeface="+mj-lt"/>
              </a:rPr>
              <a:t>That is, all instructions of a program are relative to the contents of the CS register multiplied by 16 and then offset is added provided by the IP.</a:t>
            </a:r>
            <a:endParaRPr lang="en-US" sz="1400" b="1" dirty="0">
              <a:latin typeface="+mj-lt"/>
            </a:endParaRPr>
          </a:p>
        </p:txBody>
      </p:sp>
      <p:pic>
        <p:nvPicPr>
          <p:cNvPr id="10"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822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166</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2585323"/>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Data Segment Register</a:t>
            </a:r>
          </a:p>
          <a:p>
            <a:endParaRPr lang="en-US" b="1" dirty="0" smtClean="0">
              <a:solidFill>
                <a:srgbClr val="0070C0"/>
              </a:solidFill>
              <a:latin typeface="Verdana" pitchFamily="34" charset="0"/>
              <a:ea typeface="Verdana" pitchFamily="34" charset="0"/>
              <a:cs typeface="Verdana" pitchFamily="34" charset="0"/>
            </a:endParaRPr>
          </a:p>
          <a:p>
            <a:endParaRPr lang="en-US" sz="1400" b="1" dirty="0">
              <a:latin typeface="+mj-lt"/>
            </a:endParaRPr>
          </a:p>
          <a:p>
            <a:pPr marL="285750" indent="-285750">
              <a:buBlip>
                <a:blip r:embed="rId3"/>
              </a:buBlip>
            </a:pPr>
            <a:r>
              <a:rPr lang="en-US" sz="1400" b="1" dirty="0" smtClean="0">
                <a:latin typeface="+mj-lt"/>
              </a:rPr>
              <a:t>16-bit</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Points to the current data segment; operands for most instructions are fetched from this segment.</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The 16-bit contents of the Source Index (SI) or Destination Index (DI) or a 16-bit displacement are used as offset for computing the 20-bit physical address.</a:t>
            </a:r>
            <a:endParaRPr lang="en-US" sz="1400" b="1" dirty="0">
              <a:latin typeface="+mj-lt"/>
            </a:endParaRPr>
          </a:p>
        </p:txBody>
      </p:sp>
      <p:pic>
        <p:nvPicPr>
          <p:cNvPr id="11"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9881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167</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2985433"/>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Stack Segment Register</a:t>
            </a:r>
          </a:p>
          <a:p>
            <a:endParaRPr lang="en-US" sz="800" b="1" dirty="0" smtClean="0">
              <a:solidFill>
                <a:srgbClr val="0070C0"/>
              </a:solidFill>
              <a:latin typeface="Verdana" pitchFamily="34" charset="0"/>
              <a:ea typeface="Verdana" pitchFamily="34" charset="0"/>
              <a:cs typeface="Verdana" pitchFamily="34" charset="0"/>
            </a:endParaRPr>
          </a:p>
          <a:p>
            <a:endParaRPr lang="en-US" sz="800" b="1" dirty="0">
              <a:latin typeface="+mj-lt"/>
            </a:endParaRPr>
          </a:p>
          <a:p>
            <a:pPr marL="285750" indent="-285750">
              <a:buBlip>
                <a:blip r:embed="rId3"/>
              </a:buBlip>
            </a:pPr>
            <a:r>
              <a:rPr lang="en-US" sz="1400" b="1" dirty="0" smtClean="0">
                <a:latin typeface="+mj-lt"/>
              </a:rPr>
              <a:t>16-bit</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Points to the current stack.</a:t>
            </a:r>
          </a:p>
          <a:p>
            <a:pPr marL="285750" indent="-285750">
              <a:buBlip>
                <a:blip r:embed="rId3"/>
              </a:buBlip>
            </a:pPr>
            <a:endParaRPr lang="en-US" sz="1400" b="1" dirty="0">
              <a:latin typeface="+mj-lt"/>
            </a:endParaRPr>
          </a:p>
          <a:p>
            <a:pPr marL="285750" indent="-285750">
              <a:buBlip>
                <a:blip r:embed="rId3"/>
              </a:buBlip>
            </a:pPr>
            <a:r>
              <a:rPr lang="en-US" sz="1400" b="1" dirty="0" smtClean="0">
                <a:latin typeface="+mj-lt"/>
              </a:rPr>
              <a:t>The 20-bit physical stack address is calculated from the Stack Segment (SS) and the Stack Pointer (SP) for stack instructions such as </a:t>
            </a:r>
            <a:r>
              <a:rPr lang="en-US" sz="1400" b="1" dirty="0" smtClean="0">
                <a:solidFill>
                  <a:schemeClr val="accent2">
                    <a:lumMod val="75000"/>
                  </a:schemeClr>
                </a:solidFill>
                <a:latin typeface="+mj-lt"/>
              </a:rPr>
              <a:t>PUSH</a:t>
            </a:r>
            <a:r>
              <a:rPr lang="en-US" sz="1400" b="1" dirty="0" smtClean="0">
                <a:latin typeface="+mj-lt"/>
              </a:rPr>
              <a:t> and </a:t>
            </a:r>
            <a:r>
              <a:rPr lang="en-US" sz="1400" b="1" dirty="0" smtClean="0">
                <a:solidFill>
                  <a:schemeClr val="accent2">
                    <a:lumMod val="75000"/>
                  </a:schemeClr>
                </a:solidFill>
                <a:latin typeface="+mj-lt"/>
              </a:rPr>
              <a:t>POP</a:t>
            </a:r>
            <a:r>
              <a:rPr lang="en-US" sz="1400" b="1" dirty="0" smtClean="0">
                <a:latin typeface="+mj-lt"/>
              </a:rPr>
              <a:t>.</a:t>
            </a:r>
          </a:p>
          <a:p>
            <a:pPr marL="285750" indent="-285750">
              <a:buBlip>
                <a:blip r:embed="rId3"/>
              </a:buBlip>
            </a:pPr>
            <a:endParaRPr lang="en-US" sz="1400" b="1" dirty="0">
              <a:latin typeface="+mj-lt"/>
            </a:endParaRPr>
          </a:p>
          <a:p>
            <a:pPr marL="285750" indent="-285750">
              <a:buBlip>
                <a:blip r:embed="rId3"/>
              </a:buBlip>
            </a:pPr>
            <a:r>
              <a:rPr lang="en-US" sz="1400" b="1" dirty="0" smtClean="0">
                <a:latin typeface="+mj-lt"/>
              </a:rPr>
              <a:t>In </a:t>
            </a:r>
            <a:r>
              <a:rPr lang="en-US" sz="1400" b="1" u="sng" dirty="0">
                <a:latin typeface="+mj-lt"/>
              </a:rPr>
              <a:t>b</a:t>
            </a:r>
            <a:r>
              <a:rPr lang="en-US" sz="1400" b="1" u="sng" dirty="0" smtClean="0">
                <a:latin typeface="+mj-lt"/>
              </a:rPr>
              <a:t>ased addressing mode</a:t>
            </a:r>
            <a:r>
              <a:rPr lang="en-US" sz="1400" b="1" dirty="0" smtClean="0">
                <a:latin typeface="+mj-lt"/>
              </a:rPr>
              <a:t>, the 20-bit physical stack address is calculated from the </a:t>
            </a:r>
            <a:r>
              <a:rPr lang="en-US" sz="1400" b="1" dirty="0"/>
              <a:t>Stack segment (SS</a:t>
            </a:r>
            <a:r>
              <a:rPr lang="en-US" sz="1400" b="1" dirty="0" smtClean="0"/>
              <a:t>) and the </a:t>
            </a:r>
            <a:r>
              <a:rPr lang="en-US" sz="1400" b="1" dirty="0" smtClean="0">
                <a:latin typeface="+mj-lt"/>
              </a:rPr>
              <a:t>Base Pointer (BP). </a:t>
            </a:r>
            <a:endParaRPr lang="en-US" sz="1400" b="1" dirty="0">
              <a:latin typeface="+mj-lt"/>
            </a:endParaRPr>
          </a:p>
        </p:txBody>
      </p:sp>
      <p:pic>
        <p:nvPicPr>
          <p:cNvPr id="1026"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920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168</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2369880"/>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Extra Segment Register</a:t>
            </a:r>
          </a:p>
          <a:p>
            <a:endParaRPr lang="en-US" b="1" dirty="0" smtClean="0">
              <a:solidFill>
                <a:srgbClr val="0070C0"/>
              </a:solidFill>
              <a:latin typeface="Verdana" pitchFamily="34" charset="0"/>
              <a:ea typeface="Verdana" pitchFamily="34" charset="0"/>
              <a:cs typeface="Verdana" pitchFamily="34" charset="0"/>
            </a:endParaRPr>
          </a:p>
          <a:p>
            <a:endParaRPr lang="en-US" sz="1400" b="1" dirty="0">
              <a:latin typeface="+mj-lt"/>
            </a:endParaRPr>
          </a:p>
          <a:p>
            <a:pPr marL="285750" indent="-285750">
              <a:buBlip>
                <a:blip r:embed="rId3"/>
              </a:buBlip>
            </a:pPr>
            <a:r>
              <a:rPr lang="en-US" sz="1400" b="1" dirty="0" smtClean="0">
                <a:latin typeface="+mj-lt"/>
              </a:rPr>
              <a:t>16-bit</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Points to the extra segment in which data (in excess of 64K pointed to by the DS) is stored.</a:t>
            </a:r>
          </a:p>
          <a:p>
            <a:pPr marL="285750" indent="-285750">
              <a:buBlip>
                <a:blip r:embed="rId3"/>
              </a:buBlip>
            </a:pPr>
            <a:endParaRPr lang="en-US" sz="1400" b="1" dirty="0" smtClean="0">
              <a:latin typeface="+mj-lt"/>
            </a:endParaRPr>
          </a:p>
          <a:p>
            <a:pPr marL="285750" indent="-285750">
              <a:buBlip>
                <a:blip r:embed="rId3"/>
              </a:buBlip>
            </a:pPr>
            <a:r>
              <a:rPr lang="en-US" sz="1400" b="1" dirty="0" smtClean="0">
                <a:latin typeface="+mj-lt"/>
              </a:rPr>
              <a:t>String instructions use the ES and DI to determine the 20-bit physical address for the destination.</a:t>
            </a:r>
            <a:endParaRPr lang="en-US" sz="1400" b="1" dirty="0">
              <a:latin typeface="+mj-lt"/>
            </a:endParaRPr>
          </a:p>
        </p:txBody>
      </p:sp>
      <p:pic>
        <p:nvPicPr>
          <p:cNvPr id="11"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483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169</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Segment </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3077766"/>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Instruction Pointer</a:t>
            </a:r>
          </a:p>
          <a:p>
            <a:endParaRPr lang="en-US" sz="800" b="1" dirty="0" smtClean="0">
              <a:solidFill>
                <a:srgbClr val="0070C0"/>
              </a:solidFill>
              <a:latin typeface="Verdana" pitchFamily="34" charset="0"/>
              <a:ea typeface="Verdana" pitchFamily="34" charset="0"/>
              <a:cs typeface="Verdana" pitchFamily="34" charset="0"/>
            </a:endParaRPr>
          </a:p>
          <a:p>
            <a:endParaRPr lang="en-US" sz="800" b="1" dirty="0">
              <a:latin typeface="+mj-lt"/>
            </a:endParaRPr>
          </a:p>
          <a:p>
            <a:pPr marL="285750" indent="-285750">
              <a:buBlip>
                <a:blip r:embed="rId3"/>
              </a:buBlip>
            </a:pPr>
            <a:r>
              <a:rPr lang="en-US" sz="1400" b="1" dirty="0" smtClean="0">
                <a:latin typeface="+mj-lt"/>
              </a:rPr>
              <a:t>16-bit</a:t>
            </a:r>
          </a:p>
          <a:p>
            <a:pPr marL="285750" indent="-285750">
              <a:buBlip>
                <a:blip r:embed="rId3"/>
              </a:buBlip>
            </a:pPr>
            <a:endParaRPr lang="en-US" sz="1400" b="1" dirty="0" smtClean="0">
              <a:latin typeface="+mj-lt"/>
            </a:endParaRPr>
          </a:p>
          <a:p>
            <a:pPr marL="285750" indent="-285750" algn="just">
              <a:buBlip>
                <a:blip r:embed="rId3"/>
              </a:buBlip>
            </a:pPr>
            <a:r>
              <a:rPr lang="en-US" sz="1400" b="1" dirty="0" smtClean="0">
                <a:latin typeface="Verdana" pitchFamily="34" charset="0"/>
                <a:ea typeface="Verdana" pitchFamily="34" charset="0"/>
                <a:cs typeface="Verdana" pitchFamily="34" charset="0"/>
              </a:rPr>
              <a:t>Always </a:t>
            </a:r>
            <a:r>
              <a:rPr lang="en-US" sz="1400" b="1" dirty="0">
                <a:latin typeface="Verdana" pitchFamily="34" charset="0"/>
                <a:ea typeface="Verdana" pitchFamily="34" charset="0"/>
                <a:cs typeface="Verdana" pitchFamily="34" charset="0"/>
              </a:rPr>
              <a:t>points to the next instruction to be executed within the currently executing code segment.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So, this register contains the 16-bit offset address pointing to the next instruction code within the </a:t>
            </a:r>
            <a:r>
              <a:rPr lang="en-US" sz="1400" b="1" dirty="0" smtClean="0">
                <a:latin typeface="Verdana" pitchFamily="34" charset="0"/>
                <a:ea typeface="Verdana" pitchFamily="34" charset="0"/>
                <a:cs typeface="Verdana" pitchFamily="34" charset="0"/>
              </a:rPr>
              <a:t>64Kb </a:t>
            </a:r>
            <a:r>
              <a:rPr lang="en-US" sz="1400" b="1" dirty="0">
                <a:latin typeface="Verdana" pitchFamily="34" charset="0"/>
                <a:ea typeface="Verdana" pitchFamily="34" charset="0"/>
                <a:cs typeface="Verdana" pitchFamily="34" charset="0"/>
              </a:rPr>
              <a:t>of the code segment area.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Its content is automatically incremented as the execution of the next instruction takes place. </a:t>
            </a:r>
          </a:p>
        </p:txBody>
      </p:sp>
      <p:pic>
        <p:nvPicPr>
          <p:cNvPr id="11"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883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Timing and control unit</a:t>
            </a:r>
            <a:endParaRPr lang="en-US" dirty="0"/>
          </a:p>
        </p:txBody>
      </p:sp>
      <p:sp>
        <p:nvSpPr>
          <p:cNvPr id="3" name="Content Placeholder 2"/>
          <p:cNvSpPr>
            <a:spLocks noGrp="1"/>
          </p:cNvSpPr>
          <p:nvPr>
            <p:ph idx="1"/>
          </p:nvPr>
        </p:nvSpPr>
        <p:spPr>
          <a:xfrm>
            <a:off x="457200" y="914400"/>
            <a:ext cx="8229600" cy="5105400"/>
          </a:xfrm>
        </p:spPr>
        <p:txBody>
          <a:bodyPr>
            <a:normAutofit fontScale="25000" lnSpcReduction="20000"/>
          </a:bodyPr>
          <a:lstStyle/>
          <a:p>
            <a:r>
              <a:rPr lang="en-US" sz="13600" dirty="0" smtClean="0"/>
              <a:t>Control unit control the operations of different units while the CPU generates timing sequence signals for executions of instruction.</a:t>
            </a:r>
          </a:p>
          <a:p>
            <a:r>
              <a:rPr lang="en-US" sz="13600" dirty="0" smtClean="0"/>
              <a:t>This unit control the data flow between CPU to memory and CPU to peripherals devices.</a:t>
            </a:r>
          </a:p>
          <a:p>
            <a:r>
              <a:rPr lang="en-US" sz="13600" dirty="0" smtClean="0"/>
              <a:t>It controls the entire operations of microprocessors.</a:t>
            </a:r>
          </a:p>
          <a:p>
            <a:r>
              <a:rPr lang="en-US" sz="13600" dirty="0" smtClean="0"/>
              <a:t>Timing and control unit act as the brain of the microprocessor</a:t>
            </a:r>
            <a:endParaRPr lang="en-US" sz="13600" dirty="0"/>
          </a:p>
          <a:p>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17</a:t>
            </a:fld>
            <a:endParaRPr lang="en-US"/>
          </a:p>
        </p:txBody>
      </p:sp>
    </p:spTree>
    <p:extLst>
      <p:ext uri="{BB962C8B-B14F-4D97-AF65-F5344CB8AC3E}">
        <p14:creationId xmlns:p14="http://schemas.microsoft.com/office/powerpoint/2010/main" val="52596536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170</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8" name="TextBox 17"/>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Bus Interface Unit (BIU)</a:t>
            </a:r>
            <a:endParaRPr lang="en-US" b="1" dirty="0">
              <a:latin typeface="Verdana" pitchFamily="34" charset="0"/>
              <a:ea typeface="Verdana" pitchFamily="34" charset="0"/>
              <a:cs typeface="Verdana" pitchFamily="34" charset="0"/>
            </a:endParaRPr>
          </a:p>
        </p:txBody>
      </p:sp>
      <p:pic>
        <p:nvPicPr>
          <p:cNvPr id="2050" name="Picture 2" descr="C:\Users\AMMU\Desktop\Microprocessor\Internal 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2" y="1994773"/>
            <a:ext cx="5765305" cy="4296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10700" y="3429000"/>
            <a:ext cx="2980899" cy="2462213"/>
          </a:xfrm>
          <a:prstGeom prst="rect">
            <a:avLst/>
          </a:prstGeom>
          <a:noFill/>
        </p:spPr>
        <p:txBody>
          <a:bodyPr wrap="square" rtlCol="0">
            <a:spAutoFit/>
          </a:bodyPr>
          <a:lstStyle/>
          <a:p>
            <a:pPr marL="285750" indent="-285750" algn="just">
              <a:buBlip>
                <a:blip r:embed="rId4"/>
              </a:buBlip>
            </a:pPr>
            <a:r>
              <a:rPr lang="en-US" sz="1400" b="1" dirty="0" smtClean="0"/>
              <a:t>A group of First-In-First-Out (FIFO) in which up to 6 bytes of instruction code are pre fetched from the memory ahead of time.</a:t>
            </a:r>
          </a:p>
          <a:p>
            <a:pPr marL="285750" indent="-285750" algn="just">
              <a:buBlip>
                <a:blip r:embed="rId4"/>
              </a:buBlip>
            </a:pPr>
            <a:endParaRPr lang="en-US" sz="1400" b="1" dirty="0"/>
          </a:p>
          <a:p>
            <a:pPr marL="285750" indent="-285750" algn="just">
              <a:buBlip>
                <a:blip r:embed="rId4"/>
              </a:buBlip>
            </a:pPr>
            <a:r>
              <a:rPr lang="en-US" sz="1400" b="1" dirty="0" smtClean="0"/>
              <a:t>This is done in order to speed up the execution by overlapping instruction fetch with execution.</a:t>
            </a:r>
          </a:p>
          <a:p>
            <a:pPr marL="285750" indent="-285750" algn="just">
              <a:buBlip>
                <a:blip r:embed="rId4"/>
              </a:buBlip>
            </a:pPr>
            <a:endParaRPr lang="en-US" sz="1400" b="1" dirty="0"/>
          </a:p>
          <a:p>
            <a:pPr marL="285750" indent="-285750" algn="just">
              <a:buBlip>
                <a:blip r:embed="rId4"/>
              </a:buBlip>
            </a:pPr>
            <a:r>
              <a:rPr lang="en-US" sz="1400" b="1" dirty="0" smtClean="0"/>
              <a:t>This mechanism is known as </a:t>
            </a:r>
            <a:r>
              <a:rPr lang="en-US" sz="1400" b="1" u="sng" dirty="0" smtClean="0"/>
              <a:t>pipelining</a:t>
            </a:r>
            <a:r>
              <a:rPr lang="en-US" sz="1400" b="1" dirty="0" smtClean="0"/>
              <a:t>.  </a:t>
            </a:r>
            <a:endParaRPr lang="en-US" sz="1400" b="1" dirty="0"/>
          </a:p>
        </p:txBody>
      </p:sp>
      <p:sp>
        <p:nvSpPr>
          <p:cNvPr id="6" name="Line Callout 2 5"/>
          <p:cNvSpPr/>
          <p:nvPr/>
        </p:nvSpPr>
        <p:spPr>
          <a:xfrm>
            <a:off x="5239608" y="2492375"/>
            <a:ext cx="3048000" cy="936625"/>
          </a:xfrm>
          <a:prstGeom prst="borderCallout2">
            <a:avLst>
              <a:gd name="adj1" fmla="val 18750"/>
              <a:gd name="adj2" fmla="val -192"/>
              <a:gd name="adj3" fmla="val 18750"/>
              <a:gd name="adj4" fmla="val -16667"/>
              <a:gd name="adj5" fmla="val 278547"/>
              <a:gd name="adj6" fmla="val -32018"/>
            </a:avLst>
          </a:prstGeom>
          <a:solidFill>
            <a:srgbClr val="FF99FF"/>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Verdana" pitchFamily="34" charset="0"/>
                <a:ea typeface="Verdana" pitchFamily="34" charset="0"/>
                <a:cs typeface="Verdana" pitchFamily="34" charset="0"/>
              </a:rPr>
              <a:t>Instruction queue</a:t>
            </a:r>
            <a:endParaRPr lang="en-US" sz="1400" b="1"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8032763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171</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581400" y="5349642"/>
            <a:ext cx="3886200" cy="1492716"/>
          </a:xfrm>
          <a:prstGeom prst="rect">
            <a:avLst/>
          </a:prstGeom>
          <a:solidFill>
            <a:srgbClr val="99FFCC"/>
          </a:solidFill>
        </p:spPr>
        <p:txBody>
          <a:bodyPr wrap="square">
            <a:spAutoFit/>
          </a:bodyPr>
          <a:lstStyle/>
          <a:p>
            <a:pPr algn="ctr"/>
            <a:r>
              <a:rPr lang="en-US" sz="1300" b="1" dirty="0" smtClean="0">
                <a:latin typeface="Verdana" pitchFamily="34" charset="0"/>
                <a:ea typeface="Verdana" pitchFamily="34" charset="0"/>
                <a:cs typeface="Verdana" pitchFamily="34" charset="0"/>
              </a:rPr>
              <a:t>Some of the 16 bit registers can be used as two 8 bit registers as :</a:t>
            </a:r>
          </a:p>
          <a:p>
            <a:pPr algn="ctr"/>
            <a:endParaRPr lang="en-US" sz="1300" b="1" dirty="0">
              <a:latin typeface="Verdana" pitchFamily="34" charset="0"/>
              <a:ea typeface="Verdana" pitchFamily="34" charset="0"/>
              <a:cs typeface="Verdana" pitchFamily="34" charset="0"/>
            </a:endParaRPr>
          </a:p>
          <a:p>
            <a:pPr algn="ctr"/>
            <a:r>
              <a:rPr lang="en-US" sz="1300" b="1" dirty="0" smtClean="0">
                <a:latin typeface="Verdana" pitchFamily="34" charset="0"/>
                <a:ea typeface="Verdana" pitchFamily="34" charset="0"/>
                <a:cs typeface="Verdana" pitchFamily="34" charset="0"/>
              </a:rPr>
              <a:t>AX can be used as AH and AL</a:t>
            </a:r>
          </a:p>
          <a:p>
            <a:pPr algn="ctr"/>
            <a:r>
              <a:rPr lang="en-US" sz="1300" b="1" dirty="0" smtClean="0">
                <a:latin typeface="Verdana" pitchFamily="34" charset="0"/>
                <a:ea typeface="Verdana" pitchFamily="34" charset="0"/>
                <a:cs typeface="Verdana" pitchFamily="34" charset="0"/>
              </a:rPr>
              <a:t>BX </a:t>
            </a:r>
            <a:r>
              <a:rPr lang="en-US" sz="1300" b="1" dirty="0">
                <a:latin typeface="Verdana" pitchFamily="34" charset="0"/>
                <a:ea typeface="Verdana" pitchFamily="34" charset="0"/>
                <a:cs typeface="Verdana" pitchFamily="34" charset="0"/>
              </a:rPr>
              <a:t>can be used as </a:t>
            </a:r>
            <a:r>
              <a:rPr lang="en-US" sz="1300" b="1" dirty="0" smtClean="0">
                <a:latin typeface="Verdana" pitchFamily="34" charset="0"/>
                <a:ea typeface="Verdana" pitchFamily="34" charset="0"/>
                <a:cs typeface="Verdana" pitchFamily="34" charset="0"/>
              </a:rPr>
              <a:t>BH </a:t>
            </a:r>
            <a:r>
              <a:rPr lang="en-US" sz="1300" b="1" dirty="0">
                <a:latin typeface="Verdana" pitchFamily="34" charset="0"/>
                <a:ea typeface="Verdana" pitchFamily="34" charset="0"/>
                <a:cs typeface="Verdana" pitchFamily="34" charset="0"/>
              </a:rPr>
              <a:t>and </a:t>
            </a:r>
            <a:r>
              <a:rPr lang="en-US" sz="1300" b="1" dirty="0" smtClean="0">
                <a:latin typeface="Verdana" pitchFamily="34" charset="0"/>
                <a:ea typeface="Verdana" pitchFamily="34" charset="0"/>
                <a:cs typeface="Verdana" pitchFamily="34" charset="0"/>
              </a:rPr>
              <a:t>BL</a:t>
            </a:r>
            <a:endParaRPr lang="en-US" sz="1300" b="1" dirty="0">
              <a:latin typeface="Verdana" pitchFamily="34" charset="0"/>
              <a:ea typeface="Verdana" pitchFamily="34" charset="0"/>
              <a:cs typeface="Verdana" pitchFamily="34" charset="0"/>
            </a:endParaRPr>
          </a:p>
          <a:p>
            <a:pPr algn="ctr"/>
            <a:r>
              <a:rPr lang="en-US" sz="1300" b="1" dirty="0" smtClean="0">
                <a:latin typeface="Verdana" pitchFamily="34" charset="0"/>
                <a:ea typeface="Verdana" pitchFamily="34" charset="0"/>
                <a:cs typeface="Verdana" pitchFamily="34" charset="0"/>
              </a:rPr>
              <a:t>CX </a:t>
            </a:r>
            <a:r>
              <a:rPr lang="en-US" sz="1300" b="1" dirty="0">
                <a:latin typeface="Verdana" pitchFamily="34" charset="0"/>
                <a:ea typeface="Verdana" pitchFamily="34" charset="0"/>
                <a:cs typeface="Verdana" pitchFamily="34" charset="0"/>
              </a:rPr>
              <a:t>can be used as </a:t>
            </a:r>
            <a:r>
              <a:rPr lang="en-US" sz="1300" b="1" dirty="0" smtClean="0">
                <a:latin typeface="Verdana" pitchFamily="34" charset="0"/>
                <a:ea typeface="Verdana" pitchFamily="34" charset="0"/>
                <a:cs typeface="Verdana" pitchFamily="34" charset="0"/>
              </a:rPr>
              <a:t>CH </a:t>
            </a:r>
            <a:r>
              <a:rPr lang="en-US" sz="1300" b="1" dirty="0">
                <a:latin typeface="Verdana" pitchFamily="34" charset="0"/>
                <a:ea typeface="Verdana" pitchFamily="34" charset="0"/>
                <a:cs typeface="Verdana" pitchFamily="34" charset="0"/>
              </a:rPr>
              <a:t>and </a:t>
            </a:r>
            <a:r>
              <a:rPr lang="en-US" sz="1300" b="1" dirty="0" smtClean="0">
                <a:latin typeface="Verdana" pitchFamily="34" charset="0"/>
                <a:ea typeface="Verdana" pitchFamily="34" charset="0"/>
                <a:cs typeface="Verdana" pitchFamily="34" charset="0"/>
              </a:rPr>
              <a:t>CL</a:t>
            </a:r>
            <a:endParaRPr lang="en-US" sz="1300" b="1" dirty="0">
              <a:latin typeface="Verdana" pitchFamily="34" charset="0"/>
              <a:ea typeface="Verdana" pitchFamily="34" charset="0"/>
              <a:cs typeface="Verdana" pitchFamily="34" charset="0"/>
            </a:endParaRPr>
          </a:p>
          <a:p>
            <a:pPr algn="ctr"/>
            <a:r>
              <a:rPr lang="en-US" sz="1300" b="1" dirty="0" smtClean="0">
                <a:latin typeface="Verdana" pitchFamily="34" charset="0"/>
                <a:ea typeface="Verdana" pitchFamily="34" charset="0"/>
                <a:cs typeface="Verdana" pitchFamily="34" charset="0"/>
              </a:rPr>
              <a:t>DX </a:t>
            </a:r>
            <a:r>
              <a:rPr lang="en-US" sz="1300" b="1" dirty="0">
                <a:latin typeface="Verdana" pitchFamily="34" charset="0"/>
                <a:ea typeface="Verdana" pitchFamily="34" charset="0"/>
                <a:cs typeface="Verdana" pitchFamily="34" charset="0"/>
              </a:rPr>
              <a:t>can be used as </a:t>
            </a:r>
            <a:r>
              <a:rPr lang="en-US" sz="1300" b="1" dirty="0" smtClean="0">
                <a:latin typeface="Verdana" pitchFamily="34" charset="0"/>
                <a:ea typeface="Verdana" pitchFamily="34" charset="0"/>
                <a:cs typeface="Verdana" pitchFamily="34" charset="0"/>
              </a:rPr>
              <a:t>DH </a:t>
            </a:r>
            <a:r>
              <a:rPr lang="en-US" sz="1300" b="1" dirty="0">
                <a:latin typeface="Verdana" pitchFamily="34" charset="0"/>
                <a:ea typeface="Verdana" pitchFamily="34" charset="0"/>
                <a:cs typeface="Verdana" pitchFamily="34" charset="0"/>
              </a:rPr>
              <a:t>and </a:t>
            </a:r>
            <a:r>
              <a:rPr lang="en-US" sz="1300" b="1" dirty="0" smtClean="0">
                <a:latin typeface="Verdana" pitchFamily="34" charset="0"/>
                <a:ea typeface="Verdana" pitchFamily="34" charset="0"/>
                <a:cs typeface="Verdana" pitchFamily="34" charset="0"/>
              </a:rPr>
              <a:t>DL</a:t>
            </a:r>
            <a:endParaRPr lang="en-US" sz="1300" b="1" dirty="0">
              <a:solidFill>
                <a:srgbClr val="0070C0"/>
              </a:solidFill>
              <a:latin typeface="Verdana" pitchFamily="34" charset="0"/>
              <a:ea typeface="Verdana" pitchFamily="34" charset="0"/>
              <a:cs typeface="Verdana" pitchFamily="34" charset="0"/>
            </a:endParaRPr>
          </a:p>
        </p:txBody>
      </p:sp>
      <p:sp>
        <p:nvSpPr>
          <p:cNvPr id="14" name="TextBox 13"/>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0" name="Picture 2" descr="C:\Users\AMMU\Desktop\Microprocessor\Internal 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319" y="852985"/>
            <a:ext cx="5765305" cy="42964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 y="914400"/>
            <a:ext cx="2971800" cy="1569660"/>
          </a:xfrm>
          <a:prstGeom prst="rect">
            <a:avLst/>
          </a:prstGeom>
          <a:noFill/>
        </p:spPr>
        <p:txBody>
          <a:bodyPr wrap="square" rtlCol="0">
            <a:spAutoFit/>
          </a:bodyPr>
          <a:lstStyle/>
          <a:p>
            <a:pPr algn="ctr"/>
            <a:r>
              <a:rPr lang="en-US" sz="1600" b="1" dirty="0" smtClean="0">
                <a:solidFill>
                  <a:schemeClr val="accent1">
                    <a:lumMod val="75000"/>
                  </a:schemeClr>
                </a:solidFill>
                <a:latin typeface="Verdana" pitchFamily="34" charset="0"/>
                <a:ea typeface="Verdana" pitchFamily="34" charset="0"/>
                <a:cs typeface="Verdana" pitchFamily="34" charset="0"/>
              </a:rPr>
              <a:t>EU decodes and executes instructions. </a:t>
            </a:r>
          </a:p>
          <a:p>
            <a:pPr algn="ctr"/>
            <a:endParaRPr lang="en-US" sz="1600" b="1" dirty="0">
              <a:solidFill>
                <a:schemeClr val="accent1">
                  <a:lumMod val="75000"/>
                </a:schemeClr>
              </a:solidFill>
              <a:latin typeface="Verdana" pitchFamily="34" charset="0"/>
              <a:ea typeface="Verdana" pitchFamily="34" charset="0"/>
              <a:cs typeface="Verdana" pitchFamily="34" charset="0"/>
            </a:endParaRPr>
          </a:p>
          <a:p>
            <a:pPr algn="ctr"/>
            <a:r>
              <a:rPr lang="en-US" sz="1600" b="1" dirty="0" smtClean="0">
                <a:solidFill>
                  <a:schemeClr val="accent1">
                    <a:lumMod val="75000"/>
                  </a:schemeClr>
                </a:solidFill>
                <a:latin typeface="Verdana" pitchFamily="34" charset="0"/>
                <a:ea typeface="Verdana" pitchFamily="34" charset="0"/>
                <a:cs typeface="Verdana" pitchFamily="34" charset="0"/>
              </a:rPr>
              <a:t>A decoder in the EU control system translates instructions.</a:t>
            </a:r>
            <a:endParaRPr lang="en-US" sz="1600" b="1" dirty="0">
              <a:solidFill>
                <a:schemeClr val="accent1">
                  <a:lumMod val="75000"/>
                </a:schemeClr>
              </a:solidFill>
              <a:latin typeface="Verdana" pitchFamily="34" charset="0"/>
              <a:ea typeface="Verdana" pitchFamily="34" charset="0"/>
              <a:cs typeface="Verdana" pitchFamily="34" charset="0"/>
            </a:endParaRPr>
          </a:p>
        </p:txBody>
      </p:sp>
      <p:sp>
        <p:nvSpPr>
          <p:cNvPr id="15" name="Line Callout 2 14"/>
          <p:cNvSpPr/>
          <p:nvPr/>
        </p:nvSpPr>
        <p:spPr>
          <a:xfrm>
            <a:off x="89848" y="2674393"/>
            <a:ext cx="2500952" cy="653648"/>
          </a:xfrm>
          <a:prstGeom prst="borderCallout2">
            <a:avLst>
              <a:gd name="adj1" fmla="val 47981"/>
              <a:gd name="adj2" fmla="val 99405"/>
              <a:gd name="adj3" fmla="val 47981"/>
              <a:gd name="adj4" fmla="val 117030"/>
              <a:gd name="adj5" fmla="val 196143"/>
              <a:gd name="adj6" fmla="val 169403"/>
            </a:avLst>
          </a:prstGeom>
          <a:solidFill>
            <a:srgbClr val="FF99FF"/>
          </a:solidFill>
          <a:ln w="31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smtClean="0">
                <a:solidFill>
                  <a:schemeClr val="tx1"/>
                </a:solidFill>
                <a:latin typeface="Verdana" pitchFamily="34" charset="0"/>
                <a:ea typeface="Verdana" pitchFamily="34" charset="0"/>
                <a:cs typeface="Verdana" pitchFamily="34" charset="0"/>
              </a:rPr>
              <a:t>16-bit ALU for performing arithmetic and logic operation</a:t>
            </a:r>
            <a:endParaRPr lang="en-US" sz="1400" b="1" dirty="0">
              <a:solidFill>
                <a:schemeClr val="tx1"/>
              </a:solidFill>
              <a:latin typeface="Verdana" pitchFamily="34" charset="0"/>
              <a:ea typeface="Verdana" pitchFamily="34" charset="0"/>
              <a:cs typeface="Verdana" pitchFamily="34" charset="0"/>
            </a:endParaRPr>
          </a:p>
        </p:txBody>
      </p:sp>
      <p:sp>
        <p:nvSpPr>
          <p:cNvPr id="16" name="Line Callout 2 15"/>
          <p:cNvSpPr/>
          <p:nvPr/>
        </p:nvSpPr>
        <p:spPr>
          <a:xfrm>
            <a:off x="107476" y="3810000"/>
            <a:ext cx="2864324" cy="2362200"/>
          </a:xfrm>
          <a:prstGeom prst="borderCallout2">
            <a:avLst>
              <a:gd name="adj1" fmla="val 47981"/>
              <a:gd name="adj2" fmla="val 99405"/>
              <a:gd name="adj3" fmla="val 47981"/>
              <a:gd name="adj4" fmla="val 117030"/>
              <a:gd name="adj5" fmla="val -65066"/>
              <a:gd name="adj6" fmla="val 150283"/>
            </a:avLst>
          </a:prstGeom>
          <a:solidFill>
            <a:srgbClr val="FF99FF"/>
          </a:solidFill>
          <a:ln w="31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Verdana" pitchFamily="34" charset="0"/>
                <a:ea typeface="Verdana" pitchFamily="34" charset="0"/>
                <a:cs typeface="Verdana" pitchFamily="34" charset="0"/>
              </a:rPr>
              <a:t>Four </a:t>
            </a:r>
            <a:r>
              <a:rPr lang="en-US" sz="1400" b="1" dirty="0">
                <a:solidFill>
                  <a:schemeClr val="tx1"/>
                </a:solidFill>
                <a:latin typeface="Verdana" pitchFamily="34" charset="0"/>
                <a:ea typeface="Verdana" pitchFamily="34" charset="0"/>
                <a:cs typeface="Verdana" pitchFamily="34" charset="0"/>
              </a:rPr>
              <a:t>general purpose registers(AX, BX, CX, DX</a:t>
            </a:r>
            <a:r>
              <a:rPr lang="en-US" sz="1400" b="1" dirty="0" smtClean="0">
                <a:solidFill>
                  <a:schemeClr val="tx1"/>
                </a:solidFill>
                <a:latin typeface="Verdana" pitchFamily="34" charset="0"/>
                <a:ea typeface="Verdana" pitchFamily="34" charset="0"/>
                <a:cs typeface="Verdana" pitchFamily="34" charset="0"/>
              </a:rPr>
              <a:t>);</a:t>
            </a:r>
          </a:p>
          <a:p>
            <a:endParaRPr lang="en-US" sz="1400" b="1" dirty="0" smtClean="0">
              <a:solidFill>
                <a:schemeClr val="tx1"/>
              </a:solidFill>
              <a:latin typeface="Verdana" pitchFamily="34" charset="0"/>
              <a:ea typeface="Verdana" pitchFamily="34" charset="0"/>
              <a:cs typeface="Verdana" pitchFamily="34" charset="0"/>
            </a:endParaRPr>
          </a:p>
          <a:p>
            <a:r>
              <a:rPr lang="en-US" sz="1400" b="1" dirty="0" smtClean="0">
                <a:solidFill>
                  <a:schemeClr val="tx1"/>
                </a:solidFill>
                <a:latin typeface="Verdana" pitchFamily="34" charset="0"/>
                <a:ea typeface="Verdana" pitchFamily="34" charset="0"/>
                <a:cs typeface="Verdana" pitchFamily="34" charset="0"/>
              </a:rPr>
              <a:t>Pointer </a:t>
            </a:r>
            <a:r>
              <a:rPr lang="en-US" sz="1400" b="1" dirty="0">
                <a:solidFill>
                  <a:schemeClr val="tx1"/>
                </a:solidFill>
                <a:latin typeface="Verdana" pitchFamily="34" charset="0"/>
                <a:ea typeface="Verdana" pitchFamily="34" charset="0"/>
                <a:cs typeface="Verdana" pitchFamily="34" charset="0"/>
              </a:rPr>
              <a:t>registers (Stack Pointer, Base Pointer); </a:t>
            </a:r>
            <a:endParaRPr lang="en-US" sz="1400" b="1" dirty="0" smtClean="0">
              <a:solidFill>
                <a:schemeClr val="tx1"/>
              </a:solidFill>
              <a:latin typeface="Verdana" pitchFamily="34" charset="0"/>
              <a:ea typeface="Verdana" pitchFamily="34" charset="0"/>
              <a:cs typeface="Verdana" pitchFamily="34" charset="0"/>
            </a:endParaRPr>
          </a:p>
          <a:p>
            <a:endParaRPr lang="en-US" sz="1400" b="1" dirty="0">
              <a:solidFill>
                <a:schemeClr val="tx1"/>
              </a:solidFill>
              <a:latin typeface="Verdana" pitchFamily="34" charset="0"/>
              <a:ea typeface="Verdana" pitchFamily="34" charset="0"/>
              <a:cs typeface="Verdana" pitchFamily="34" charset="0"/>
            </a:endParaRPr>
          </a:p>
          <a:p>
            <a:r>
              <a:rPr lang="en-US" sz="1400" b="1" dirty="0" smtClean="0">
                <a:solidFill>
                  <a:schemeClr val="tx1"/>
                </a:solidFill>
                <a:latin typeface="Verdana" pitchFamily="34" charset="0"/>
                <a:ea typeface="Verdana" pitchFamily="34" charset="0"/>
                <a:cs typeface="Verdana" pitchFamily="34" charset="0"/>
              </a:rPr>
              <a:t>and                     </a:t>
            </a:r>
          </a:p>
          <a:p>
            <a:endParaRPr lang="en-US" sz="1400" b="1" dirty="0">
              <a:solidFill>
                <a:schemeClr val="tx1"/>
              </a:solidFill>
              <a:latin typeface="Verdana" pitchFamily="34" charset="0"/>
              <a:ea typeface="Verdana" pitchFamily="34" charset="0"/>
              <a:cs typeface="Verdana" pitchFamily="34" charset="0"/>
            </a:endParaRPr>
          </a:p>
          <a:p>
            <a:r>
              <a:rPr lang="en-US" sz="1400" b="1" dirty="0" smtClean="0">
                <a:solidFill>
                  <a:schemeClr val="tx1"/>
                </a:solidFill>
                <a:latin typeface="Verdana" pitchFamily="34" charset="0"/>
                <a:ea typeface="Verdana" pitchFamily="34" charset="0"/>
                <a:cs typeface="Verdana" pitchFamily="34" charset="0"/>
              </a:rPr>
              <a:t>Index registers (</a:t>
            </a:r>
            <a:r>
              <a:rPr lang="en-US" sz="1400" b="1" dirty="0">
                <a:solidFill>
                  <a:schemeClr val="tx1"/>
                </a:solidFill>
                <a:latin typeface="Verdana" pitchFamily="34" charset="0"/>
                <a:ea typeface="Verdana" pitchFamily="34" charset="0"/>
                <a:cs typeface="Verdana" pitchFamily="34" charset="0"/>
              </a:rPr>
              <a:t>Source Index, Destination Index) each of 16-bits </a:t>
            </a:r>
          </a:p>
        </p:txBody>
      </p:sp>
    </p:spTree>
    <p:extLst>
      <p:ext uri="{BB962C8B-B14F-4D97-AF65-F5344CB8AC3E}">
        <p14:creationId xmlns:p14="http://schemas.microsoft.com/office/powerpoint/2010/main" val="116989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172</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3231654"/>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Accumulator Register (AX)</a:t>
            </a:r>
          </a:p>
          <a:p>
            <a:endParaRPr lang="en-US" b="1" dirty="0" smtClean="0">
              <a:solidFill>
                <a:srgbClr val="0070C0"/>
              </a:solidFill>
              <a:latin typeface="Verdana" pitchFamily="34" charset="0"/>
              <a:ea typeface="Verdana" pitchFamily="34" charset="0"/>
              <a:cs typeface="Verdana" pitchFamily="34" charset="0"/>
            </a:endParaRPr>
          </a:p>
          <a:p>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Consists </a:t>
            </a:r>
            <a:r>
              <a:rPr lang="en-US" sz="1400" b="1" dirty="0">
                <a:latin typeface="Verdana" pitchFamily="34" charset="0"/>
                <a:ea typeface="Verdana" pitchFamily="34" charset="0"/>
                <a:cs typeface="Verdana" pitchFamily="34" charset="0"/>
              </a:rPr>
              <a:t>of two 8-bit registers AL and AH, which can be combined together and used as a 16-bit register AX.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AL in this case contains the low order byte of the word, and AH contains the high-order byte. </a:t>
            </a:r>
            <a:endParaRPr lang="en-US" sz="1400" b="1" dirty="0" smtClean="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The I/O instructions use the AX or AL for inputting / outputting 16 or 8 bit data to or from an I/O port.</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Multiplication and Division instructions also use the AX or AL.</a:t>
            </a:r>
            <a:endParaRPr lang="en-US" sz="1400" b="1" dirty="0">
              <a:latin typeface="Verdana" pitchFamily="34" charset="0"/>
              <a:ea typeface="Verdana" pitchFamily="34" charset="0"/>
              <a:cs typeface="Verdana" pitchFamily="34" charset="0"/>
            </a:endParaRPr>
          </a:p>
        </p:txBody>
      </p:sp>
      <p:sp>
        <p:nvSpPr>
          <p:cNvPr id="10" name="TextBox 9"/>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1"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3471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173</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3231654"/>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Base Register (BX)</a:t>
            </a:r>
          </a:p>
          <a:p>
            <a:endParaRPr lang="en-US" b="1" dirty="0" smtClean="0">
              <a:solidFill>
                <a:srgbClr val="0070C0"/>
              </a:solidFill>
              <a:latin typeface="Verdana" pitchFamily="34" charset="0"/>
              <a:ea typeface="Verdana" pitchFamily="34" charset="0"/>
              <a:cs typeface="Verdana" pitchFamily="34" charset="0"/>
            </a:endParaRPr>
          </a:p>
          <a:p>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Consists of two 8-bit registers BL and BH, which can be combined together and used as a 16-bit register BX.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BL in this case contains the low-order byte of the word, and BH contains the high-order byte. </a:t>
            </a:r>
            <a:endParaRPr lang="en-US" sz="1400" b="1" dirty="0" smtClean="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This is the only general purpose register whose contents can be used for addressing the 8086 memory.</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All memory references utilizing this register content for addressing use DS as the default segment register.</a:t>
            </a:r>
            <a:endParaRPr lang="en-US" sz="1400" b="1" dirty="0">
              <a:latin typeface="Verdana" pitchFamily="34" charset="0"/>
              <a:ea typeface="Verdana" pitchFamily="34" charset="0"/>
              <a:cs typeface="Verdana" pitchFamily="34" charset="0"/>
            </a:endParaRPr>
          </a:p>
        </p:txBody>
      </p:sp>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2"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4251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174</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2369880"/>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Counter Register (CX)</a:t>
            </a:r>
          </a:p>
          <a:p>
            <a:endParaRPr lang="en-US" b="1" dirty="0" smtClean="0">
              <a:solidFill>
                <a:srgbClr val="0070C0"/>
              </a:solidFill>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Consists </a:t>
            </a:r>
            <a:r>
              <a:rPr lang="en-US" sz="1400" b="1" dirty="0">
                <a:latin typeface="Verdana" pitchFamily="34" charset="0"/>
                <a:ea typeface="Verdana" pitchFamily="34" charset="0"/>
                <a:cs typeface="Verdana" pitchFamily="34" charset="0"/>
              </a:rPr>
              <a:t>of two 8-bit registers CL and CH, which can be combined together and used as a 16-bit register CX.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When combined, CL register contains the low order byte of the word, and CH contains the high-order byte. </a:t>
            </a:r>
            <a:endParaRPr lang="en-US" sz="1400" b="1" dirty="0" smtClean="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Instructions such as </a:t>
            </a:r>
            <a:r>
              <a:rPr lang="en-US" sz="1400" b="1" dirty="0" smtClean="0">
                <a:solidFill>
                  <a:schemeClr val="accent2">
                    <a:lumMod val="75000"/>
                  </a:schemeClr>
                </a:solidFill>
                <a:latin typeface="Verdana" pitchFamily="34" charset="0"/>
                <a:ea typeface="Verdana" pitchFamily="34" charset="0"/>
                <a:cs typeface="Verdana" pitchFamily="34" charset="0"/>
              </a:rPr>
              <a:t>SHIFT</a:t>
            </a:r>
            <a:r>
              <a:rPr lang="en-US" sz="1400" b="1" dirty="0" smtClean="0">
                <a:latin typeface="Verdana" pitchFamily="34" charset="0"/>
                <a:ea typeface="Verdana" pitchFamily="34" charset="0"/>
                <a:cs typeface="Verdana" pitchFamily="34" charset="0"/>
              </a:rPr>
              <a:t>, </a:t>
            </a:r>
            <a:r>
              <a:rPr lang="en-US" sz="1400" b="1" dirty="0" smtClean="0">
                <a:solidFill>
                  <a:schemeClr val="accent2">
                    <a:lumMod val="75000"/>
                  </a:schemeClr>
                </a:solidFill>
                <a:latin typeface="Verdana" pitchFamily="34" charset="0"/>
                <a:ea typeface="Verdana" pitchFamily="34" charset="0"/>
                <a:cs typeface="Verdana" pitchFamily="34" charset="0"/>
              </a:rPr>
              <a:t>ROTATE</a:t>
            </a:r>
            <a:r>
              <a:rPr lang="en-US" sz="1400" b="1" dirty="0" smtClean="0">
                <a:latin typeface="Verdana" pitchFamily="34" charset="0"/>
                <a:ea typeface="Verdana" pitchFamily="34" charset="0"/>
                <a:cs typeface="Verdana" pitchFamily="34" charset="0"/>
              </a:rPr>
              <a:t> and </a:t>
            </a:r>
            <a:r>
              <a:rPr lang="en-US" sz="1400" b="1" dirty="0" smtClean="0">
                <a:solidFill>
                  <a:schemeClr val="accent2">
                    <a:lumMod val="75000"/>
                  </a:schemeClr>
                </a:solidFill>
                <a:latin typeface="Verdana" pitchFamily="34" charset="0"/>
                <a:ea typeface="Verdana" pitchFamily="34" charset="0"/>
                <a:cs typeface="Verdana" pitchFamily="34" charset="0"/>
              </a:rPr>
              <a:t>LOOP</a:t>
            </a:r>
            <a:r>
              <a:rPr lang="en-US" sz="1400" b="1" dirty="0" smtClean="0">
                <a:latin typeface="Verdana" pitchFamily="34" charset="0"/>
                <a:ea typeface="Verdana" pitchFamily="34" charset="0"/>
                <a:cs typeface="Verdana" pitchFamily="34" charset="0"/>
              </a:rPr>
              <a:t> use the contents of CX as a counter.</a:t>
            </a:r>
          </a:p>
        </p:txBody>
      </p:sp>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2"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10552" y="4177605"/>
            <a:ext cx="5786656" cy="1815882"/>
          </a:xfrm>
          <a:prstGeom prst="rect">
            <a:avLst/>
          </a:prstGeom>
          <a:noFill/>
        </p:spPr>
        <p:txBody>
          <a:bodyPr wrap="square" rtlCol="0">
            <a:spAutoFit/>
          </a:bodyPr>
          <a:lstStyle/>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The instruction </a:t>
            </a:r>
            <a:r>
              <a:rPr lang="en-US" sz="1400" b="1" dirty="0" smtClean="0">
                <a:solidFill>
                  <a:srgbClr val="C00000"/>
                </a:solidFill>
                <a:latin typeface="Verdana" pitchFamily="34" charset="0"/>
                <a:ea typeface="Verdana" pitchFamily="34" charset="0"/>
                <a:cs typeface="Verdana" pitchFamily="34" charset="0"/>
              </a:rPr>
              <a:t>LOOP START</a:t>
            </a:r>
            <a:r>
              <a:rPr lang="en-US" sz="1400" b="1" dirty="0" smtClean="0">
                <a:latin typeface="Verdana" pitchFamily="34" charset="0"/>
                <a:ea typeface="Verdana" pitchFamily="34" charset="0"/>
                <a:cs typeface="Verdana" pitchFamily="34" charset="0"/>
              </a:rPr>
              <a:t> automatically decrements CX by 1 without affecting flags and will check if [CX] = 0. </a:t>
            </a: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If it is  zero, 8086 executes the next instruction; otherwise the 8086 branches to the label START.</a:t>
            </a:r>
            <a:endParaRPr lang="en-US" sz="1400" b="1"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3738338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175</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2500952" y="1110258"/>
                <a:ext cx="6396256" cy="2585323"/>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Data Register (DX)</a:t>
                </a:r>
              </a:p>
              <a:p>
                <a:endParaRPr lang="en-US" b="1" dirty="0" smtClean="0">
                  <a:solidFill>
                    <a:srgbClr val="0070C0"/>
                  </a:solidFill>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Consists </a:t>
                </a:r>
                <a:r>
                  <a:rPr lang="en-US" sz="1400" b="1" dirty="0">
                    <a:latin typeface="Verdana" pitchFamily="34" charset="0"/>
                    <a:ea typeface="Verdana" pitchFamily="34" charset="0"/>
                    <a:cs typeface="Verdana" pitchFamily="34" charset="0"/>
                  </a:rPr>
                  <a:t>of two 8-bit registers DL and DH, which can be combined together and used as a 16-bit register DX. </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a:latin typeface="Verdana" pitchFamily="34" charset="0"/>
                    <a:ea typeface="Verdana" pitchFamily="34" charset="0"/>
                    <a:cs typeface="Verdana" pitchFamily="34" charset="0"/>
                  </a:rPr>
                  <a:t>When combined, DL register contains the low order byte of the word, and DH contains the high-order byte. </a:t>
                </a:r>
                <a:endParaRPr lang="en-US" sz="1400" b="1" dirty="0" smtClean="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Used to hold the high 16-bit result (data) in 16 X 16 multiplication or the high 16-bit dividend (data) before a 32 </a:t>
                </a:r>
                <a14:m>
                  <m:oMath xmlns:m="http://schemas.openxmlformats.org/officeDocument/2006/math">
                    <m:r>
                      <a:rPr lang="en-US" sz="1400" b="1" i="1" smtClean="0">
                        <a:latin typeface="Cambria Math"/>
                        <a:ea typeface="Cambria Math"/>
                        <a:cs typeface="Verdana" pitchFamily="34" charset="0"/>
                      </a:rPr>
                      <m:t>÷</m:t>
                    </m:r>
                  </m:oMath>
                </a14:m>
                <a:r>
                  <a:rPr lang="en-US" sz="1400" b="1" dirty="0" smtClean="0">
                    <a:latin typeface="Verdana" pitchFamily="34" charset="0"/>
                    <a:ea typeface="Verdana" pitchFamily="34" charset="0"/>
                    <a:cs typeface="Verdana" pitchFamily="34" charset="0"/>
                  </a:rPr>
                  <a:t> 16 division and the 16-bit reminder after division. </a:t>
                </a:r>
                <a:endParaRPr lang="en-US" sz="1400" b="1" dirty="0">
                  <a:latin typeface="Verdana" pitchFamily="34" charset="0"/>
                  <a:ea typeface="Verdana" pitchFamily="34" charset="0"/>
                  <a:cs typeface="Verdana"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500952" y="1110258"/>
                <a:ext cx="6396256" cy="2585323"/>
              </a:xfrm>
              <a:prstGeom prst="rect">
                <a:avLst/>
              </a:prstGeom>
              <a:blipFill rotWithShape="1">
                <a:blip r:embed="rId4"/>
                <a:stretch>
                  <a:fillRect l="-762" t="-1179" r="-286" b="-1415"/>
                </a:stretch>
              </a:blipFill>
            </p:spPr>
            <p:txBody>
              <a:bodyPr/>
              <a:lstStyle/>
              <a:p>
                <a:r>
                  <a:rPr lang="en-US">
                    <a:noFill/>
                  </a:rPr>
                  <a:t> </a:t>
                </a:r>
              </a:p>
            </p:txBody>
          </p:sp>
        </mc:Fallback>
      </mc:AlternateContent>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0" name="Picture 2" descr="C:\Users\AMMU\Desktop\Microprocessor\Registe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65287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176</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3231654"/>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Stack Pointer (SP) and Base Pointer (BP)</a:t>
            </a:r>
          </a:p>
          <a:p>
            <a:endParaRPr lang="en-US" b="1" dirty="0" smtClean="0">
              <a:solidFill>
                <a:srgbClr val="0070C0"/>
              </a:solidFill>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SP and BP are used to access data in the stack segment.</a:t>
            </a:r>
            <a:endParaRPr lang="en-US" sz="1400" b="1" dirty="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SP is used as an offset from the current SS during execution of instructions that involve the stack segment in the external memory.</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SP contents are automatically updated (incremented/ decremented) due to execution of a POP or PUSH instruction.</a:t>
            </a: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BP contains an offset address in the current SS, which is used by instructions utilizing the based addressing mode.</a:t>
            </a:r>
            <a:endParaRPr lang="en-US" sz="1400" b="1" dirty="0">
              <a:latin typeface="Verdana" pitchFamily="34" charset="0"/>
              <a:ea typeface="Verdana" pitchFamily="34" charset="0"/>
              <a:cs typeface="Verdana" pitchFamily="34" charset="0"/>
            </a:endParaRPr>
          </a:p>
        </p:txBody>
      </p:sp>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2"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6389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177</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1938992"/>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Source Index (SI) and Destination Index (DI)</a:t>
            </a:r>
          </a:p>
          <a:p>
            <a:endParaRPr lang="en-US" b="1" dirty="0" smtClean="0">
              <a:solidFill>
                <a:srgbClr val="0070C0"/>
              </a:solidFill>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Used in indexed addressing.</a:t>
            </a:r>
            <a:endParaRPr lang="en-US" sz="1400" b="1" dirty="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Instructions that process data strings use the SI and DI registers together with DS and ES respectively  in order to distinguish between the source and destination addresses.</a:t>
            </a:r>
          </a:p>
          <a:p>
            <a:pPr algn="just"/>
            <a:endParaRPr lang="en-US" sz="1400" b="1" dirty="0">
              <a:latin typeface="Verdana" pitchFamily="34" charset="0"/>
              <a:ea typeface="Verdana" pitchFamily="34" charset="0"/>
              <a:cs typeface="Verdana" pitchFamily="34" charset="0"/>
            </a:endParaRPr>
          </a:p>
        </p:txBody>
      </p:sp>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2"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0733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178</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4" name="TextBox 13"/>
          <p:cNvSpPr txBox="1"/>
          <p:nvPr/>
        </p:nvSpPr>
        <p:spPr>
          <a:xfrm>
            <a:off x="646437" y="1106269"/>
            <a:ext cx="1410963" cy="646331"/>
          </a:xfrm>
          <a:prstGeom prst="rect">
            <a:avLst/>
          </a:prstGeom>
          <a:noFill/>
        </p:spPr>
        <p:txBody>
          <a:bodyPr wrap="none" rtlCol="0">
            <a:spAutoFit/>
          </a:bodyPr>
          <a:lstStyle/>
          <a:p>
            <a:pPr algn="r"/>
            <a:r>
              <a:rPr lang="en-US" b="1" dirty="0" smtClean="0">
                <a:latin typeface="Verdana" pitchFamily="34" charset="0"/>
                <a:ea typeface="Verdana" pitchFamily="34" charset="0"/>
                <a:cs typeface="Verdana" pitchFamily="34" charset="0"/>
              </a:rPr>
              <a:t>EU</a:t>
            </a:r>
          </a:p>
          <a:p>
            <a:pPr algn="r"/>
            <a:r>
              <a:rPr lang="en-US" b="1" dirty="0" smtClean="0">
                <a:latin typeface="Verdana" pitchFamily="34" charset="0"/>
                <a:ea typeface="Verdana" pitchFamily="34" charset="0"/>
                <a:cs typeface="Verdana" pitchFamily="34" charset="0"/>
              </a:rPr>
              <a:t>Registers</a:t>
            </a:r>
            <a:endParaRPr lang="en-US" b="1" dirty="0">
              <a:latin typeface="Verdana" pitchFamily="34" charset="0"/>
              <a:ea typeface="Verdana" pitchFamily="34" charset="0"/>
              <a:cs typeface="Verdana" pitchFamily="34" charset="0"/>
            </a:endParaRPr>
          </a:p>
        </p:txBody>
      </p:sp>
      <p:cxnSp>
        <p:nvCxnSpPr>
          <p:cNvPr id="15" name="Straight Connector 14"/>
          <p:cNvCxnSpPr/>
          <p:nvPr/>
        </p:nvCxnSpPr>
        <p:spPr>
          <a:xfrm>
            <a:off x="2033889" y="1219200"/>
            <a:ext cx="0" cy="29730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00952" y="1110258"/>
            <a:ext cx="6396256" cy="1938992"/>
          </a:xfrm>
          <a:prstGeom prst="rect">
            <a:avLst/>
          </a:prstGeom>
          <a:noFill/>
        </p:spPr>
        <p:txBody>
          <a:bodyPr wrap="square" rtlCol="0">
            <a:spAutoFit/>
          </a:bodyPr>
          <a:lstStyle/>
          <a:p>
            <a:r>
              <a:rPr lang="en-US" b="1" dirty="0" smtClean="0">
                <a:solidFill>
                  <a:srgbClr val="0070C0"/>
                </a:solidFill>
                <a:latin typeface="Verdana" pitchFamily="34" charset="0"/>
                <a:ea typeface="Verdana" pitchFamily="34" charset="0"/>
                <a:cs typeface="Verdana" pitchFamily="34" charset="0"/>
              </a:rPr>
              <a:t>Source Index (SI) and Destination Index (DI)</a:t>
            </a:r>
          </a:p>
          <a:p>
            <a:endParaRPr lang="en-US" b="1" dirty="0" smtClean="0">
              <a:solidFill>
                <a:srgbClr val="0070C0"/>
              </a:solidFill>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Used in indexed addressing.</a:t>
            </a:r>
            <a:endParaRPr lang="en-US" sz="1400" b="1" dirty="0">
              <a:latin typeface="Verdana" pitchFamily="34" charset="0"/>
              <a:ea typeface="Verdana" pitchFamily="34" charset="0"/>
              <a:cs typeface="Verdana" pitchFamily="34" charset="0"/>
            </a:endParaRPr>
          </a:p>
          <a:p>
            <a:pPr marL="285750" indent="-285750" algn="just">
              <a:buBlip>
                <a:blip r:embed="rId3"/>
              </a:buBlip>
            </a:pPr>
            <a:endParaRPr lang="en-US" sz="1400" b="1" dirty="0">
              <a:latin typeface="Verdana" pitchFamily="34" charset="0"/>
              <a:ea typeface="Verdana" pitchFamily="34" charset="0"/>
              <a:cs typeface="Verdana" pitchFamily="34" charset="0"/>
            </a:endParaRPr>
          </a:p>
          <a:p>
            <a:pPr marL="285750" indent="-285750" algn="just">
              <a:buBlip>
                <a:blip r:embed="rId3"/>
              </a:buBlip>
            </a:pPr>
            <a:r>
              <a:rPr lang="en-US" sz="1400" b="1" dirty="0" smtClean="0">
                <a:latin typeface="Verdana" pitchFamily="34" charset="0"/>
                <a:ea typeface="Verdana" pitchFamily="34" charset="0"/>
                <a:cs typeface="Verdana" pitchFamily="34" charset="0"/>
              </a:rPr>
              <a:t>Instructions that process data strings use the SI and DI registers together with DS and ES respectively  in order to distinguish between the source and destination addresses.</a:t>
            </a:r>
          </a:p>
          <a:p>
            <a:pPr algn="just"/>
            <a:endParaRPr lang="en-US" sz="1400" b="1" dirty="0">
              <a:latin typeface="Verdana" pitchFamily="34" charset="0"/>
              <a:ea typeface="Verdana" pitchFamily="34" charset="0"/>
              <a:cs typeface="Verdana" pitchFamily="34" charset="0"/>
            </a:endParaRPr>
          </a:p>
        </p:txBody>
      </p:sp>
      <p:sp>
        <p:nvSpPr>
          <p:cNvPr id="11" name="TextBox 1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pic>
        <p:nvPicPr>
          <p:cNvPr id="12" name="Picture 2" descr="C:\Users\AMMU\Desktop\Microprocessor\Regist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5" y="4300483"/>
            <a:ext cx="2601036" cy="255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60164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179</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TextBox 4"/>
          <p:cNvSpPr txBox="1"/>
          <p:nvPr/>
        </p:nvSpPr>
        <p:spPr>
          <a:xfrm>
            <a:off x="228600" y="1002268"/>
            <a:ext cx="1895071" cy="369332"/>
          </a:xfrm>
          <a:prstGeom prst="rect">
            <a:avLst/>
          </a:prstGeom>
          <a:noFill/>
        </p:spPr>
        <p:txBody>
          <a:bodyPr wrap="none" rtlCol="0">
            <a:spAutoFit/>
          </a:bodyPr>
          <a:lstStyle/>
          <a:p>
            <a:r>
              <a:rPr lang="en-US" b="1" dirty="0" smtClean="0">
                <a:solidFill>
                  <a:srgbClr val="0070C0"/>
                </a:solidFill>
                <a:latin typeface="Verdana" pitchFamily="34" charset="0"/>
                <a:ea typeface="Verdana" pitchFamily="34" charset="0"/>
                <a:cs typeface="Verdana" pitchFamily="34" charset="0"/>
              </a:rPr>
              <a:t>Flag Register</a:t>
            </a:r>
            <a:endParaRPr lang="en-US" b="1" dirty="0">
              <a:solidFill>
                <a:srgbClr val="0070C0"/>
              </a:solidFill>
              <a:latin typeface="Verdana" pitchFamily="34" charset="0"/>
              <a:ea typeface="Verdana" pitchFamily="34" charset="0"/>
              <a:cs typeface="Verdana"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848881907"/>
              </p:ext>
            </p:extLst>
          </p:nvPr>
        </p:nvGraphicFramePr>
        <p:xfrm>
          <a:off x="609600" y="3505200"/>
          <a:ext cx="7696198" cy="838200"/>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572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20003"/>
                    </a:ext>
                  </a:extLst>
                </a:gridCol>
                <a:gridCol w="533400">
                  <a:extLst>
                    <a:ext uri="{9D8B030D-6E8A-4147-A177-3AD203B41FA5}">
                      <a16:colId xmlns:a16="http://schemas.microsoft.com/office/drawing/2014/main" xmlns="" val="20004"/>
                    </a:ext>
                  </a:extLst>
                </a:gridCol>
                <a:gridCol w="533400">
                  <a:extLst>
                    <a:ext uri="{9D8B030D-6E8A-4147-A177-3AD203B41FA5}">
                      <a16:colId xmlns:a16="http://schemas.microsoft.com/office/drawing/2014/main" xmlns="" val="20005"/>
                    </a:ext>
                  </a:extLst>
                </a:gridCol>
                <a:gridCol w="533400">
                  <a:extLst>
                    <a:ext uri="{9D8B030D-6E8A-4147-A177-3AD203B41FA5}">
                      <a16:colId xmlns:a16="http://schemas.microsoft.com/office/drawing/2014/main" xmlns="" val="20006"/>
                    </a:ext>
                  </a:extLst>
                </a:gridCol>
                <a:gridCol w="533400">
                  <a:extLst>
                    <a:ext uri="{9D8B030D-6E8A-4147-A177-3AD203B41FA5}">
                      <a16:colId xmlns:a16="http://schemas.microsoft.com/office/drawing/2014/main" xmlns="" val="20007"/>
                    </a:ext>
                  </a:extLst>
                </a:gridCol>
                <a:gridCol w="457200">
                  <a:extLst>
                    <a:ext uri="{9D8B030D-6E8A-4147-A177-3AD203B41FA5}">
                      <a16:colId xmlns:a16="http://schemas.microsoft.com/office/drawing/2014/main" xmlns="" val="20008"/>
                    </a:ext>
                  </a:extLst>
                </a:gridCol>
                <a:gridCol w="457200">
                  <a:extLst>
                    <a:ext uri="{9D8B030D-6E8A-4147-A177-3AD203B41FA5}">
                      <a16:colId xmlns:a16="http://schemas.microsoft.com/office/drawing/2014/main" xmlns="" val="20009"/>
                    </a:ext>
                  </a:extLst>
                </a:gridCol>
                <a:gridCol w="457200">
                  <a:extLst>
                    <a:ext uri="{9D8B030D-6E8A-4147-A177-3AD203B41FA5}">
                      <a16:colId xmlns:a16="http://schemas.microsoft.com/office/drawing/2014/main" xmlns="" val="20010"/>
                    </a:ext>
                  </a:extLst>
                </a:gridCol>
                <a:gridCol w="533400">
                  <a:extLst>
                    <a:ext uri="{9D8B030D-6E8A-4147-A177-3AD203B41FA5}">
                      <a16:colId xmlns:a16="http://schemas.microsoft.com/office/drawing/2014/main" xmlns="" val="20011"/>
                    </a:ext>
                  </a:extLst>
                </a:gridCol>
                <a:gridCol w="457200">
                  <a:extLst>
                    <a:ext uri="{9D8B030D-6E8A-4147-A177-3AD203B41FA5}">
                      <a16:colId xmlns:a16="http://schemas.microsoft.com/office/drawing/2014/main" xmlns="" val="20012"/>
                    </a:ext>
                  </a:extLst>
                </a:gridCol>
                <a:gridCol w="457200">
                  <a:extLst>
                    <a:ext uri="{9D8B030D-6E8A-4147-A177-3AD203B41FA5}">
                      <a16:colId xmlns:a16="http://schemas.microsoft.com/office/drawing/2014/main" xmlns="" val="20013"/>
                    </a:ext>
                  </a:extLst>
                </a:gridCol>
                <a:gridCol w="457200">
                  <a:extLst>
                    <a:ext uri="{9D8B030D-6E8A-4147-A177-3AD203B41FA5}">
                      <a16:colId xmlns:a16="http://schemas.microsoft.com/office/drawing/2014/main" xmlns="" val="20014"/>
                    </a:ext>
                  </a:extLst>
                </a:gridCol>
                <a:gridCol w="457198">
                  <a:extLst>
                    <a:ext uri="{9D8B030D-6E8A-4147-A177-3AD203B41FA5}">
                      <a16:colId xmlns:a16="http://schemas.microsoft.com/office/drawing/2014/main" xmlns="" val="20015"/>
                    </a:ext>
                  </a:extLst>
                </a:gridCol>
              </a:tblGrid>
              <a:tr h="295835">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9</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8</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7</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6</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5</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4</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3</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2</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1</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1300" b="0" dirty="0" smtClean="0">
                          <a:effectLst/>
                          <a:latin typeface="Verdana" pitchFamily="34" charset="0"/>
                          <a:ea typeface="Verdana" pitchFamily="34" charset="0"/>
                          <a:cs typeface="Verdana" pitchFamily="34" charset="0"/>
                        </a:rPr>
                        <a:t>0</a:t>
                      </a:r>
                      <a:endParaRPr lang="en-US" sz="13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xmlns="" val="10000"/>
                  </a:ext>
                </a:extLst>
              </a:tr>
              <a:tr h="542365">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OF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DF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IF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TF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SF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ZF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AF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PF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tc>
                  <a:txBody>
                    <a:bodyPr/>
                    <a:lstStyle/>
                    <a:p>
                      <a:pPr marL="0" marR="0" algn="ctr">
                        <a:spcBef>
                          <a:spcPts val="0"/>
                        </a:spcBef>
                        <a:spcAft>
                          <a:spcPts val="0"/>
                        </a:spcAft>
                      </a:pPr>
                      <a:endParaRPr lang="en-US" sz="13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1300" b="1" dirty="0" smtClean="0">
                          <a:solidFill>
                            <a:schemeClr val="bg1"/>
                          </a:solidFill>
                          <a:effectLst/>
                          <a:latin typeface="Verdana" pitchFamily="34" charset="0"/>
                          <a:ea typeface="Verdana" pitchFamily="34" charset="0"/>
                          <a:cs typeface="Verdana" pitchFamily="34" charset="0"/>
                        </a:rPr>
                        <a:t>CF</a:t>
                      </a:r>
                      <a:endParaRPr lang="en-US" sz="13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CC0099"/>
                    </a:solidFill>
                  </a:tcPr>
                </a:tc>
                <a:extLst>
                  <a:ext uri="{0D108BD9-81ED-4DB2-BD59-A6C34878D82A}">
                    <a16:rowId xmlns:a16="http://schemas.microsoft.com/office/drawing/2014/main" xmlns="" val="10001"/>
                  </a:ext>
                </a:extLst>
              </a:tr>
            </a:tbl>
          </a:graphicData>
        </a:graphic>
      </p:graphicFrame>
      <p:sp>
        <p:nvSpPr>
          <p:cNvPr id="6" name="Line Callout 2 5"/>
          <p:cNvSpPr/>
          <p:nvPr/>
        </p:nvSpPr>
        <p:spPr>
          <a:xfrm>
            <a:off x="6553200" y="838200"/>
            <a:ext cx="2514600" cy="1133475"/>
          </a:xfrm>
          <a:prstGeom prst="borderCallout2">
            <a:avLst>
              <a:gd name="adj1" fmla="val 100263"/>
              <a:gd name="adj2" fmla="val 99703"/>
              <a:gd name="adj3" fmla="val 138918"/>
              <a:gd name="adj4" fmla="val 99851"/>
              <a:gd name="adj5" fmla="val 272164"/>
              <a:gd name="adj6" fmla="val 59420"/>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Carry </a:t>
            </a:r>
            <a:r>
              <a:rPr lang="en-US" sz="1200" b="1" dirty="0" smtClean="0">
                <a:solidFill>
                  <a:schemeClr val="tx1"/>
                </a:solidFill>
                <a:latin typeface="Verdana" pitchFamily="34" charset="0"/>
                <a:ea typeface="Verdana" pitchFamily="34" charset="0"/>
                <a:cs typeface="Verdana" pitchFamily="34" charset="0"/>
              </a:rPr>
              <a:t>Flag</a:t>
            </a:r>
          </a:p>
          <a:p>
            <a:pPr algn="ctr"/>
            <a:endParaRPr lang="en-US" sz="1200" b="1" dirty="0" smtClean="0">
              <a:solidFill>
                <a:schemeClr val="tx1"/>
              </a:solidFill>
              <a:latin typeface="Verdana" pitchFamily="34" charset="0"/>
              <a:ea typeface="Verdana" pitchFamily="34" charset="0"/>
              <a:cs typeface="Verdana" pitchFamily="34" charset="0"/>
            </a:endParaRPr>
          </a:p>
          <a:p>
            <a:pPr algn="just"/>
            <a:r>
              <a:rPr lang="en-US" sz="1200" dirty="0" smtClean="0">
                <a:solidFill>
                  <a:schemeClr val="tx1"/>
                </a:solidFill>
                <a:latin typeface="Verdana" pitchFamily="34" charset="0"/>
                <a:ea typeface="Verdana" pitchFamily="34" charset="0"/>
                <a:cs typeface="Verdana" pitchFamily="34" charset="0"/>
              </a:rPr>
              <a:t>This </a:t>
            </a:r>
            <a:r>
              <a:rPr lang="en-US" sz="1200" dirty="0">
                <a:solidFill>
                  <a:schemeClr val="tx1"/>
                </a:solidFill>
                <a:latin typeface="Verdana" pitchFamily="34" charset="0"/>
                <a:ea typeface="Verdana" pitchFamily="34" charset="0"/>
                <a:cs typeface="Verdana" pitchFamily="34" charset="0"/>
              </a:rPr>
              <a:t>flag is set, when there is a carry out of MSB in case of addition or a borrow in case of subtraction.</a:t>
            </a:r>
          </a:p>
        </p:txBody>
      </p:sp>
      <p:sp>
        <p:nvSpPr>
          <p:cNvPr id="11" name="Line Callout 2 10"/>
          <p:cNvSpPr/>
          <p:nvPr/>
        </p:nvSpPr>
        <p:spPr>
          <a:xfrm>
            <a:off x="5638800" y="2085975"/>
            <a:ext cx="2847975" cy="1133475"/>
          </a:xfrm>
          <a:prstGeom prst="borderCallout2">
            <a:avLst>
              <a:gd name="adj1" fmla="val 99423"/>
              <a:gd name="adj2" fmla="val 62245"/>
              <a:gd name="adj3" fmla="val 127153"/>
              <a:gd name="adj4" fmla="val 62450"/>
              <a:gd name="adj5" fmla="val 173845"/>
              <a:gd name="adj6" fmla="val 53624"/>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Parity Flag</a:t>
            </a:r>
          </a:p>
          <a:p>
            <a:pPr algn="ctr"/>
            <a:endParaRPr lang="en-US" sz="1200" b="1" dirty="0" smtClean="0">
              <a:solidFill>
                <a:schemeClr val="tx1"/>
              </a:solidFill>
              <a:latin typeface="Verdana" pitchFamily="34" charset="0"/>
              <a:ea typeface="Verdana" pitchFamily="34" charset="0"/>
              <a:cs typeface="Verdana" pitchFamily="34" charset="0"/>
            </a:endParaRPr>
          </a:p>
          <a:p>
            <a:pPr algn="just"/>
            <a:r>
              <a:rPr lang="en-US" sz="1200" dirty="0" smtClean="0">
                <a:solidFill>
                  <a:schemeClr val="tx1"/>
                </a:solidFill>
                <a:latin typeface="Verdana" pitchFamily="34" charset="0"/>
                <a:ea typeface="Verdana" pitchFamily="34" charset="0"/>
                <a:cs typeface="Verdana" pitchFamily="34" charset="0"/>
              </a:rPr>
              <a:t>This </a:t>
            </a:r>
            <a:r>
              <a:rPr lang="en-US" sz="1200" dirty="0">
                <a:solidFill>
                  <a:schemeClr val="tx1"/>
                </a:solidFill>
                <a:latin typeface="Verdana" pitchFamily="34" charset="0"/>
                <a:ea typeface="Verdana" pitchFamily="34" charset="0"/>
                <a:cs typeface="Verdana" pitchFamily="34" charset="0"/>
              </a:rPr>
              <a:t>flag is set to 1, if the lower byte of the result contains even number   of 1’s </a:t>
            </a:r>
            <a:r>
              <a:rPr lang="en-US" sz="1200" dirty="0" smtClean="0">
                <a:solidFill>
                  <a:schemeClr val="tx1"/>
                </a:solidFill>
                <a:latin typeface="Verdana" pitchFamily="34" charset="0"/>
                <a:ea typeface="Verdana" pitchFamily="34" charset="0"/>
                <a:cs typeface="Verdana" pitchFamily="34" charset="0"/>
              </a:rPr>
              <a:t>; for </a:t>
            </a:r>
            <a:r>
              <a:rPr lang="en-US" sz="1200" dirty="0">
                <a:solidFill>
                  <a:schemeClr val="tx1"/>
                </a:solidFill>
                <a:latin typeface="Verdana" pitchFamily="34" charset="0"/>
                <a:ea typeface="Verdana" pitchFamily="34" charset="0"/>
                <a:cs typeface="Verdana" pitchFamily="34" charset="0"/>
              </a:rPr>
              <a:t>odd number of  </a:t>
            </a:r>
            <a:r>
              <a:rPr lang="en-US" sz="1200" dirty="0" smtClean="0">
                <a:solidFill>
                  <a:schemeClr val="tx1"/>
                </a:solidFill>
                <a:latin typeface="Verdana" pitchFamily="34" charset="0"/>
                <a:ea typeface="Verdana" pitchFamily="34" charset="0"/>
                <a:cs typeface="Verdana" pitchFamily="34" charset="0"/>
              </a:rPr>
              <a:t>1’s  </a:t>
            </a:r>
            <a:r>
              <a:rPr lang="en-US" sz="1200" dirty="0">
                <a:solidFill>
                  <a:schemeClr val="tx1"/>
                </a:solidFill>
                <a:latin typeface="Verdana" pitchFamily="34" charset="0"/>
                <a:ea typeface="Verdana" pitchFamily="34" charset="0"/>
                <a:cs typeface="Verdana" pitchFamily="34" charset="0"/>
              </a:rPr>
              <a:t>set to zero.</a:t>
            </a:r>
          </a:p>
        </p:txBody>
      </p:sp>
      <p:sp>
        <p:nvSpPr>
          <p:cNvPr id="12" name="Line Callout 2 11"/>
          <p:cNvSpPr/>
          <p:nvPr/>
        </p:nvSpPr>
        <p:spPr>
          <a:xfrm>
            <a:off x="3124200" y="723900"/>
            <a:ext cx="3200400" cy="1247775"/>
          </a:xfrm>
          <a:prstGeom prst="borderCallout2">
            <a:avLst>
              <a:gd name="adj1" fmla="val 100872"/>
              <a:gd name="adj2" fmla="val 75001"/>
              <a:gd name="adj3" fmla="val 201501"/>
              <a:gd name="adj4" fmla="val 74885"/>
              <a:gd name="adj5" fmla="val 269830"/>
              <a:gd name="adj6" fmla="val 9424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Verdana" pitchFamily="34" charset="0"/>
                <a:ea typeface="Verdana" pitchFamily="34" charset="0"/>
                <a:cs typeface="Verdana" pitchFamily="34" charset="0"/>
              </a:rPr>
              <a:t>Auxiliary </a:t>
            </a:r>
            <a:r>
              <a:rPr lang="en-US" sz="1200" b="1" dirty="0">
                <a:solidFill>
                  <a:schemeClr val="tx1"/>
                </a:solidFill>
                <a:latin typeface="Verdana" pitchFamily="34" charset="0"/>
                <a:ea typeface="Verdana" pitchFamily="34" charset="0"/>
                <a:cs typeface="Verdana" pitchFamily="34" charset="0"/>
              </a:rPr>
              <a:t>Carry </a:t>
            </a:r>
            <a:r>
              <a:rPr lang="en-US" sz="1200" b="1" dirty="0" smtClean="0">
                <a:solidFill>
                  <a:schemeClr val="tx1"/>
                </a:solidFill>
                <a:latin typeface="Verdana" pitchFamily="34" charset="0"/>
                <a:ea typeface="Verdana" pitchFamily="34" charset="0"/>
                <a:cs typeface="Verdana" pitchFamily="34" charset="0"/>
              </a:rPr>
              <a:t>Flag</a:t>
            </a:r>
          </a:p>
          <a:p>
            <a:pPr algn="ctr"/>
            <a:endParaRPr lang="en-US" sz="1200" b="1" dirty="0" smtClean="0">
              <a:solidFill>
                <a:schemeClr val="tx1"/>
              </a:solidFill>
              <a:latin typeface="Verdana" pitchFamily="34" charset="0"/>
              <a:ea typeface="Verdana" pitchFamily="34" charset="0"/>
              <a:cs typeface="Verdana" pitchFamily="34" charset="0"/>
            </a:endParaRPr>
          </a:p>
          <a:p>
            <a:pPr algn="just"/>
            <a:r>
              <a:rPr lang="en-US" sz="1200" dirty="0" smtClean="0">
                <a:solidFill>
                  <a:schemeClr val="tx1"/>
                </a:solidFill>
                <a:latin typeface="Verdana" pitchFamily="34" charset="0"/>
                <a:ea typeface="Verdana" pitchFamily="34" charset="0"/>
                <a:cs typeface="Verdana" pitchFamily="34" charset="0"/>
              </a:rPr>
              <a:t>This </a:t>
            </a:r>
            <a:r>
              <a:rPr lang="en-US" sz="1200" dirty="0">
                <a:solidFill>
                  <a:schemeClr val="tx1"/>
                </a:solidFill>
                <a:latin typeface="Verdana" pitchFamily="34" charset="0"/>
                <a:ea typeface="Verdana" pitchFamily="34" charset="0"/>
                <a:cs typeface="Verdana" pitchFamily="34" charset="0"/>
              </a:rPr>
              <a:t>is set, if there is a carry from the lowest nibble,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bit three during addition, or borrow for the lowest nibble, </a:t>
            </a:r>
            <a:r>
              <a:rPr lang="en-US" sz="1200" dirty="0" err="1">
                <a:solidFill>
                  <a:schemeClr val="tx1"/>
                </a:solidFill>
                <a:latin typeface="Verdana" pitchFamily="34" charset="0"/>
                <a:ea typeface="Verdana" pitchFamily="34" charset="0"/>
                <a:cs typeface="Verdana" pitchFamily="34" charset="0"/>
              </a:rPr>
              <a:t>i.e</a:t>
            </a:r>
            <a:r>
              <a:rPr lang="en-US" sz="1200" dirty="0">
                <a:solidFill>
                  <a:schemeClr val="tx1"/>
                </a:solidFill>
                <a:latin typeface="Verdana" pitchFamily="34" charset="0"/>
                <a:ea typeface="Verdana" pitchFamily="34" charset="0"/>
                <a:cs typeface="Verdana" pitchFamily="34" charset="0"/>
              </a:rPr>
              <a:t>, bit three, during subtraction.</a:t>
            </a:r>
          </a:p>
        </p:txBody>
      </p:sp>
      <p:sp>
        <p:nvSpPr>
          <p:cNvPr id="13" name="Line Callout 2 12"/>
          <p:cNvSpPr/>
          <p:nvPr/>
        </p:nvSpPr>
        <p:spPr>
          <a:xfrm>
            <a:off x="2500952" y="2076450"/>
            <a:ext cx="2667000" cy="1133475"/>
          </a:xfrm>
          <a:prstGeom prst="borderCallout2">
            <a:avLst>
              <a:gd name="adj1" fmla="val 98582"/>
              <a:gd name="adj2" fmla="val 99703"/>
              <a:gd name="adj3" fmla="val 121272"/>
              <a:gd name="adj4" fmla="val 100242"/>
              <a:gd name="adj5" fmla="val 167122"/>
              <a:gd name="adj6" fmla="val 106211"/>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Zero </a:t>
            </a:r>
            <a:r>
              <a:rPr lang="en-US" sz="1200" b="1" dirty="0" smtClean="0">
                <a:solidFill>
                  <a:schemeClr val="tx1"/>
                </a:solidFill>
                <a:latin typeface="Verdana" pitchFamily="34" charset="0"/>
                <a:ea typeface="Verdana" pitchFamily="34" charset="0"/>
                <a:cs typeface="Verdana" pitchFamily="34" charset="0"/>
              </a:rPr>
              <a:t>Flag</a:t>
            </a:r>
          </a:p>
          <a:p>
            <a:pPr algn="ctr"/>
            <a:endParaRPr lang="en-US" sz="1200" dirty="0" smtClean="0">
              <a:solidFill>
                <a:schemeClr val="tx1"/>
              </a:solidFill>
              <a:latin typeface="Verdana" pitchFamily="34" charset="0"/>
              <a:ea typeface="Verdana" pitchFamily="34" charset="0"/>
              <a:cs typeface="Verdana" pitchFamily="34" charset="0"/>
            </a:endParaRPr>
          </a:p>
          <a:p>
            <a:pPr algn="just"/>
            <a:r>
              <a:rPr lang="en-US" sz="1200" dirty="0" smtClean="0">
                <a:solidFill>
                  <a:schemeClr val="tx1"/>
                </a:solidFill>
                <a:latin typeface="Verdana" pitchFamily="34" charset="0"/>
                <a:ea typeface="Verdana" pitchFamily="34" charset="0"/>
                <a:cs typeface="Verdana" pitchFamily="34" charset="0"/>
              </a:rPr>
              <a:t>This </a:t>
            </a:r>
            <a:r>
              <a:rPr lang="en-US" sz="1200" dirty="0">
                <a:solidFill>
                  <a:schemeClr val="tx1"/>
                </a:solidFill>
                <a:latin typeface="Verdana" pitchFamily="34" charset="0"/>
                <a:ea typeface="Verdana" pitchFamily="34" charset="0"/>
                <a:cs typeface="Verdana" pitchFamily="34" charset="0"/>
              </a:rPr>
              <a:t>flag is set, if the result of the computation or comparison performed by </a:t>
            </a:r>
            <a:r>
              <a:rPr lang="en-US" sz="1200" dirty="0" smtClean="0">
                <a:solidFill>
                  <a:schemeClr val="tx1"/>
                </a:solidFill>
                <a:latin typeface="Verdana" pitchFamily="34" charset="0"/>
                <a:ea typeface="Verdana" pitchFamily="34" charset="0"/>
                <a:cs typeface="Verdana" pitchFamily="34" charset="0"/>
              </a:rPr>
              <a:t>an </a:t>
            </a:r>
            <a:r>
              <a:rPr lang="en-US" sz="1200" dirty="0">
                <a:solidFill>
                  <a:schemeClr val="tx1"/>
                </a:solidFill>
                <a:latin typeface="Verdana" pitchFamily="34" charset="0"/>
                <a:ea typeface="Verdana" pitchFamily="34" charset="0"/>
                <a:cs typeface="Verdana" pitchFamily="34" charset="0"/>
              </a:rPr>
              <a:t>instruction is zero</a:t>
            </a:r>
          </a:p>
        </p:txBody>
      </p:sp>
      <p:sp>
        <p:nvSpPr>
          <p:cNvPr id="14" name="Line Callout 2 13"/>
          <p:cNvSpPr/>
          <p:nvPr/>
        </p:nvSpPr>
        <p:spPr>
          <a:xfrm>
            <a:off x="62552" y="2095500"/>
            <a:ext cx="2299648" cy="952500"/>
          </a:xfrm>
          <a:prstGeom prst="borderCallout2">
            <a:avLst>
              <a:gd name="adj1" fmla="val 99858"/>
              <a:gd name="adj2" fmla="val 90354"/>
              <a:gd name="adj3" fmla="val 129399"/>
              <a:gd name="adj4" fmla="val 90348"/>
              <a:gd name="adj5" fmla="val 195897"/>
              <a:gd name="adj6" fmla="val 205196"/>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Sign </a:t>
            </a:r>
            <a:r>
              <a:rPr lang="en-US" sz="1200" b="1" dirty="0" smtClean="0">
                <a:solidFill>
                  <a:schemeClr val="tx1"/>
                </a:solidFill>
                <a:latin typeface="Verdana" pitchFamily="34" charset="0"/>
                <a:ea typeface="Verdana" pitchFamily="34" charset="0"/>
                <a:cs typeface="Verdana" pitchFamily="34" charset="0"/>
              </a:rPr>
              <a:t>Flag</a:t>
            </a:r>
          </a:p>
          <a:p>
            <a:pPr algn="ctr"/>
            <a:endParaRPr lang="en-US" sz="1200" dirty="0">
              <a:solidFill>
                <a:schemeClr val="tx1"/>
              </a:solidFill>
              <a:latin typeface="Verdana" pitchFamily="34" charset="0"/>
              <a:ea typeface="Verdana" pitchFamily="34" charset="0"/>
              <a:cs typeface="Verdana" pitchFamily="34" charset="0"/>
            </a:endParaRPr>
          </a:p>
          <a:p>
            <a:pPr algn="ctr"/>
            <a:r>
              <a:rPr lang="en-US" sz="1200" dirty="0" smtClean="0">
                <a:solidFill>
                  <a:schemeClr val="tx1"/>
                </a:solidFill>
                <a:latin typeface="Verdana" pitchFamily="34" charset="0"/>
                <a:ea typeface="Verdana" pitchFamily="34" charset="0"/>
                <a:cs typeface="Verdana" pitchFamily="34" charset="0"/>
              </a:rPr>
              <a:t>This </a:t>
            </a:r>
            <a:r>
              <a:rPr lang="en-US" sz="1200" dirty="0">
                <a:solidFill>
                  <a:schemeClr val="tx1"/>
                </a:solidFill>
                <a:latin typeface="Verdana" pitchFamily="34" charset="0"/>
                <a:ea typeface="Verdana" pitchFamily="34" charset="0"/>
                <a:cs typeface="Verdana" pitchFamily="34" charset="0"/>
              </a:rPr>
              <a:t>flag is set, when the result of any computation is negative</a:t>
            </a:r>
          </a:p>
        </p:txBody>
      </p:sp>
      <p:sp>
        <p:nvSpPr>
          <p:cNvPr id="16" name="Line Callout 2 15"/>
          <p:cNvSpPr/>
          <p:nvPr/>
        </p:nvSpPr>
        <p:spPr>
          <a:xfrm>
            <a:off x="6388431" y="4419600"/>
            <a:ext cx="2667000" cy="1092995"/>
          </a:xfrm>
          <a:prstGeom prst="borderCallout2">
            <a:avLst>
              <a:gd name="adj1" fmla="val 48942"/>
              <a:gd name="adj2" fmla="val 61"/>
              <a:gd name="adj3" fmla="val 49483"/>
              <a:gd name="adj4" fmla="val -9402"/>
              <a:gd name="adj5" fmla="val -25853"/>
              <a:gd name="adj6" fmla="val -78432"/>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Tarp </a:t>
            </a:r>
            <a:r>
              <a:rPr lang="en-US" sz="1200" b="1" dirty="0" smtClean="0">
                <a:solidFill>
                  <a:schemeClr val="tx1"/>
                </a:solidFill>
                <a:latin typeface="Verdana" pitchFamily="34" charset="0"/>
                <a:ea typeface="Verdana" pitchFamily="34" charset="0"/>
                <a:cs typeface="Verdana" pitchFamily="34" charset="0"/>
              </a:rPr>
              <a:t>Flag</a:t>
            </a:r>
          </a:p>
          <a:p>
            <a:pPr algn="just"/>
            <a:r>
              <a:rPr lang="en-US" sz="1200" dirty="0" smtClean="0">
                <a:solidFill>
                  <a:schemeClr val="tx1"/>
                </a:solidFill>
                <a:latin typeface="Verdana" pitchFamily="34" charset="0"/>
                <a:ea typeface="Verdana" pitchFamily="34" charset="0"/>
                <a:cs typeface="Verdana" pitchFamily="34" charset="0"/>
              </a:rPr>
              <a:t>If </a:t>
            </a:r>
            <a:r>
              <a:rPr lang="en-US" sz="1200" dirty="0">
                <a:solidFill>
                  <a:schemeClr val="tx1"/>
                </a:solidFill>
                <a:latin typeface="Verdana" pitchFamily="34" charset="0"/>
                <a:ea typeface="Verdana" pitchFamily="34" charset="0"/>
                <a:cs typeface="Verdana" pitchFamily="34" charset="0"/>
              </a:rPr>
              <a:t>this flag is set, the processor enters the single step execution </a:t>
            </a:r>
            <a:r>
              <a:rPr lang="en-US" sz="1200" dirty="0" smtClean="0">
                <a:solidFill>
                  <a:schemeClr val="tx1"/>
                </a:solidFill>
                <a:latin typeface="Verdana" pitchFamily="34" charset="0"/>
                <a:ea typeface="Verdana" pitchFamily="34" charset="0"/>
                <a:cs typeface="Verdana" pitchFamily="34" charset="0"/>
              </a:rPr>
              <a:t>mode by generating internal interrupts after the execution of each instruction</a:t>
            </a:r>
            <a:endParaRPr lang="en-US" sz="1200" dirty="0">
              <a:solidFill>
                <a:schemeClr val="tx1"/>
              </a:solidFill>
              <a:latin typeface="Verdana" pitchFamily="34" charset="0"/>
              <a:ea typeface="Verdana" pitchFamily="34" charset="0"/>
              <a:cs typeface="Verdana" pitchFamily="34" charset="0"/>
            </a:endParaRPr>
          </a:p>
        </p:txBody>
      </p:sp>
      <p:sp>
        <p:nvSpPr>
          <p:cNvPr id="17" name="Line Callout 2 16"/>
          <p:cNvSpPr/>
          <p:nvPr/>
        </p:nvSpPr>
        <p:spPr>
          <a:xfrm>
            <a:off x="6019800" y="5562600"/>
            <a:ext cx="3048000" cy="1066800"/>
          </a:xfrm>
          <a:prstGeom prst="borderCallout2">
            <a:avLst>
              <a:gd name="adj1" fmla="val -677"/>
              <a:gd name="adj2" fmla="val 5323"/>
              <a:gd name="adj3" fmla="val -29464"/>
              <a:gd name="adj4" fmla="val 5434"/>
              <a:gd name="adj5" fmla="val -124699"/>
              <a:gd name="adj6" fmla="val -72519"/>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Interrupt </a:t>
            </a:r>
            <a:r>
              <a:rPr lang="en-US" sz="1200" b="1" dirty="0" smtClean="0">
                <a:solidFill>
                  <a:schemeClr val="tx1"/>
                </a:solidFill>
                <a:latin typeface="Verdana" pitchFamily="34" charset="0"/>
                <a:ea typeface="Verdana" pitchFamily="34" charset="0"/>
                <a:cs typeface="Verdana" pitchFamily="34" charset="0"/>
              </a:rPr>
              <a:t>Flag</a:t>
            </a:r>
          </a:p>
          <a:p>
            <a:pPr algn="ctr"/>
            <a:endParaRPr lang="en-US" sz="1200" b="1" dirty="0">
              <a:solidFill>
                <a:schemeClr val="tx1"/>
              </a:solidFill>
              <a:latin typeface="Verdana" pitchFamily="34" charset="0"/>
              <a:ea typeface="Verdana" pitchFamily="34" charset="0"/>
              <a:cs typeface="Verdana" pitchFamily="34" charset="0"/>
            </a:endParaRPr>
          </a:p>
          <a:p>
            <a:pPr algn="ctr"/>
            <a:r>
              <a:rPr lang="en-US" sz="1200" dirty="0" smtClean="0">
                <a:solidFill>
                  <a:schemeClr val="tx1"/>
                </a:solidFill>
                <a:latin typeface="Verdana" pitchFamily="34" charset="0"/>
                <a:ea typeface="Verdana" pitchFamily="34" charset="0"/>
                <a:cs typeface="Verdana" pitchFamily="34" charset="0"/>
              </a:rPr>
              <a:t>Causes the 8086 to recognize external mask interrupts; clearing IF disables these interrupts.</a:t>
            </a:r>
          </a:p>
        </p:txBody>
      </p:sp>
      <p:sp>
        <p:nvSpPr>
          <p:cNvPr id="19" name="Line Callout 2 18"/>
          <p:cNvSpPr/>
          <p:nvPr/>
        </p:nvSpPr>
        <p:spPr>
          <a:xfrm>
            <a:off x="1281752" y="5562600"/>
            <a:ext cx="4572000" cy="1169195"/>
          </a:xfrm>
          <a:prstGeom prst="borderCallout2">
            <a:avLst>
              <a:gd name="adj1" fmla="val -1622"/>
              <a:gd name="adj2" fmla="val 83453"/>
              <a:gd name="adj3" fmla="val -39345"/>
              <a:gd name="adj4" fmla="val 83278"/>
              <a:gd name="adj5" fmla="val -109940"/>
              <a:gd name="adj6" fmla="val 43205"/>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Direction </a:t>
            </a:r>
            <a:r>
              <a:rPr lang="en-US" sz="1200" b="1" dirty="0" smtClean="0">
                <a:solidFill>
                  <a:schemeClr val="tx1"/>
                </a:solidFill>
                <a:latin typeface="Verdana" pitchFamily="34" charset="0"/>
                <a:ea typeface="Verdana" pitchFamily="34" charset="0"/>
                <a:cs typeface="Verdana" pitchFamily="34" charset="0"/>
              </a:rPr>
              <a:t>Flag</a:t>
            </a:r>
            <a:endParaRPr lang="en-US" sz="1200" b="1" dirty="0">
              <a:solidFill>
                <a:schemeClr val="tx1"/>
              </a:solidFill>
              <a:latin typeface="Verdana" pitchFamily="34" charset="0"/>
              <a:ea typeface="Verdana" pitchFamily="34" charset="0"/>
              <a:cs typeface="Verdana" pitchFamily="34" charset="0"/>
            </a:endParaRPr>
          </a:p>
          <a:p>
            <a:pPr algn="just"/>
            <a:r>
              <a:rPr lang="en-US" sz="1100" dirty="0" smtClean="0">
                <a:solidFill>
                  <a:schemeClr val="tx1"/>
                </a:solidFill>
                <a:latin typeface="Verdana" pitchFamily="34" charset="0"/>
                <a:ea typeface="Verdana" pitchFamily="34" charset="0"/>
                <a:cs typeface="Verdana" pitchFamily="34" charset="0"/>
              </a:rPr>
              <a:t>This </a:t>
            </a:r>
            <a:r>
              <a:rPr lang="en-US" sz="1100" dirty="0">
                <a:solidFill>
                  <a:schemeClr val="tx1"/>
                </a:solidFill>
                <a:latin typeface="Verdana" pitchFamily="34" charset="0"/>
                <a:ea typeface="Verdana" pitchFamily="34" charset="0"/>
                <a:cs typeface="Verdana" pitchFamily="34" charset="0"/>
              </a:rPr>
              <a:t>is used by string manipulation instructions. If this flag bit is ‘0’, the string is processed beginning from the lowest address to the highest address, i.e., auto incrementing mode. Otherwise, the string is processed from the highest address towards the lowest address, i.e., auto incrementing mode.</a:t>
            </a:r>
          </a:p>
        </p:txBody>
      </p:sp>
      <p:sp>
        <p:nvSpPr>
          <p:cNvPr id="20" name="Line Callout 2 19"/>
          <p:cNvSpPr/>
          <p:nvPr/>
        </p:nvSpPr>
        <p:spPr>
          <a:xfrm>
            <a:off x="62552" y="4469605"/>
            <a:ext cx="4890448" cy="1169195"/>
          </a:xfrm>
          <a:prstGeom prst="borderCallout2">
            <a:avLst>
              <a:gd name="adj1" fmla="val 822"/>
              <a:gd name="adj2" fmla="val 3404"/>
              <a:gd name="adj3" fmla="val -28754"/>
              <a:gd name="adj4" fmla="val 3229"/>
              <a:gd name="adj5" fmla="val -29288"/>
              <a:gd name="adj6" fmla="val 49438"/>
            </a:avLst>
          </a:prstGeom>
          <a:solidFill>
            <a:srgbClr val="FFFF99"/>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pitchFamily="34" charset="0"/>
                <a:ea typeface="Verdana" pitchFamily="34" charset="0"/>
                <a:cs typeface="Verdana" pitchFamily="34" charset="0"/>
              </a:rPr>
              <a:t>Over flow </a:t>
            </a:r>
            <a:r>
              <a:rPr lang="en-US" sz="1200" b="1" dirty="0" smtClean="0">
                <a:solidFill>
                  <a:schemeClr val="tx1"/>
                </a:solidFill>
                <a:latin typeface="Verdana" pitchFamily="34" charset="0"/>
                <a:ea typeface="Verdana" pitchFamily="34" charset="0"/>
                <a:cs typeface="Verdana" pitchFamily="34" charset="0"/>
              </a:rPr>
              <a:t>Flag</a:t>
            </a:r>
          </a:p>
          <a:p>
            <a:pPr algn="ctr"/>
            <a:r>
              <a:rPr lang="en-US" sz="1100" dirty="0" smtClean="0">
                <a:solidFill>
                  <a:schemeClr val="tx1"/>
                </a:solidFill>
                <a:latin typeface="Verdana" pitchFamily="34" charset="0"/>
                <a:ea typeface="Verdana" pitchFamily="34" charset="0"/>
                <a:cs typeface="Verdana" pitchFamily="34" charset="0"/>
              </a:rPr>
              <a:t>This </a:t>
            </a:r>
            <a:r>
              <a:rPr lang="en-US" sz="1100" dirty="0">
                <a:solidFill>
                  <a:schemeClr val="tx1"/>
                </a:solidFill>
                <a:latin typeface="Verdana" pitchFamily="34" charset="0"/>
                <a:ea typeface="Verdana" pitchFamily="34" charset="0"/>
                <a:cs typeface="Verdana" pitchFamily="34" charset="0"/>
              </a:rPr>
              <a:t>flag is set, if an overflow occurs, </a:t>
            </a:r>
            <a:r>
              <a:rPr lang="en-US" sz="1100" dirty="0" err="1">
                <a:solidFill>
                  <a:schemeClr val="tx1"/>
                </a:solidFill>
                <a:latin typeface="Verdana" pitchFamily="34" charset="0"/>
                <a:ea typeface="Verdana" pitchFamily="34" charset="0"/>
                <a:cs typeface="Verdana" pitchFamily="34" charset="0"/>
              </a:rPr>
              <a:t>i.e</a:t>
            </a:r>
            <a:r>
              <a:rPr lang="en-US" sz="1100" dirty="0">
                <a:solidFill>
                  <a:schemeClr val="tx1"/>
                </a:solidFill>
                <a:latin typeface="Verdana" pitchFamily="34" charset="0"/>
                <a:ea typeface="Verdana" pitchFamily="34" charset="0"/>
                <a:cs typeface="Verdana" pitchFamily="34" charset="0"/>
              </a:rPr>
              <a:t>, if the result of a signed operation is large enough to accommodate in a destination register. The result is of more than 7-bits in size in case of 8-bit signed operation and more than 15-bits in size in case of 16-bit sign operations, then the overflow will be set. </a:t>
            </a:r>
          </a:p>
        </p:txBody>
      </p:sp>
      <p:sp>
        <p:nvSpPr>
          <p:cNvPr id="21" name="TextBox 20"/>
          <p:cNvSpPr txBox="1"/>
          <p:nvPr/>
        </p:nvSpPr>
        <p:spPr>
          <a:xfrm>
            <a:off x="5239608" y="152400"/>
            <a:ext cx="3657600" cy="369332"/>
          </a:xfrm>
          <a:prstGeom prst="rect">
            <a:avLst/>
          </a:prstGeom>
          <a:noFill/>
        </p:spPr>
        <p:txBody>
          <a:bodyPr wrap="square" rtlCol="0">
            <a:spAutoFit/>
          </a:bodyPr>
          <a:lstStyle/>
          <a:p>
            <a:pPr algn="ctr"/>
            <a:r>
              <a:rPr lang="en-US" b="1" dirty="0" smtClean="0">
                <a:latin typeface="Verdana" pitchFamily="34" charset="0"/>
                <a:ea typeface="Verdana" pitchFamily="34" charset="0"/>
                <a:cs typeface="Verdana" pitchFamily="34" charset="0"/>
              </a:rPr>
              <a:t>Execution Unit (EU)</a:t>
            </a:r>
            <a:endParaRPr lang="en-US" b="1"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6814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6" grpId="0" animBg="1"/>
      <p:bldP spid="17"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5C43322-B4EA-4902-8FEA-165A9F7C78E6}" type="slidenum">
              <a:rPr lang="en-US" smtClean="0"/>
              <a:pPr/>
              <a:t>18</a:t>
            </a:fld>
            <a:endParaRPr lang="en-US"/>
          </a:p>
        </p:txBody>
      </p:sp>
      <p:pic>
        <p:nvPicPr>
          <p:cNvPr id="29698" name="Picture 2"/>
          <p:cNvPicPr>
            <a:picLocks noChangeAspect="1" noChangeArrowheads="1"/>
          </p:cNvPicPr>
          <p:nvPr/>
        </p:nvPicPr>
        <p:blipFill>
          <a:blip r:embed="rId2"/>
          <a:srcRect l="8000" t="11450" r="52333" b="72519"/>
          <a:stretch>
            <a:fillRect/>
          </a:stretch>
        </p:blipFill>
        <p:spPr bwMode="auto">
          <a:xfrm>
            <a:off x="2057400" y="228600"/>
            <a:ext cx="5181600" cy="27432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2"/>
          <a:srcRect l="49000" t="11450" r="8000" b="73283"/>
          <a:stretch>
            <a:fillRect/>
          </a:stretch>
        </p:blipFill>
        <p:spPr bwMode="auto">
          <a:xfrm>
            <a:off x="1981200" y="3276600"/>
            <a:ext cx="5242560" cy="2438400"/>
          </a:xfrm>
          <a:prstGeom prst="rect">
            <a:avLst/>
          </a:prstGeom>
          <a:noFill/>
          <a:ln w="9525">
            <a:noFill/>
            <a:miter lim="800000"/>
            <a:headEnd/>
            <a:tailEnd/>
          </a:ln>
          <a:effectLst/>
        </p:spPr>
      </p:pic>
    </p:spTree>
    <p:extLst>
      <p:ext uri="{BB962C8B-B14F-4D97-AF65-F5344CB8AC3E}">
        <p14:creationId xmlns:p14="http://schemas.microsoft.com/office/powerpoint/2010/main" val="424617525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E6815B-E59C-4D87-B1F6-ECBDD22AF1DC}" type="slidenum">
              <a:rPr lang="en-US" smtClean="0"/>
              <a:pPr/>
              <a:t>180</a:t>
            </a:fld>
            <a:endParaRPr lang="en-US" dirty="0"/>
          </a:p>
        </p:txBody>
      </p:sp>
      <p:sp>
        <p:nvSpPr>
          <p:cNvPr id="5" name="Title 1"/>
          <p:cNvSpPr txBox="1">
            <a:spLocks/>
          </p:cNvSpPr>
          <p:nvPr/>
        </p:nvSpPr>
        <p:spPr>
          <a:xfrm>
            <a:off x="2895600" y="110756"/>
            <a:ext cx="6019800" cy="4873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rgbClr val="FF0066"/>
                </a:solidFill>
                <a:latin typeface="Verdana" pitchFamily="34" charset="0"/>
                <a:ea typeface="Verdana" pitchFamily="34" charset="0"/>
                <a:cs typeface="Verdana" pitchFamily="34" charset="0"/>
              </a:defRPr>
            </a:lvl1pPr>
          </a:lstStyle>
          <a:p>
            <a:r>
              <a:rPr lang="en-US" smtClean="0"/>
              <a:t>Architecture</a:t>
            </a:r>
            <a:endParaRPr lang="en-US" dirty="0">
              <a:solidFill>
                <a:srgbClr val="002060"/>
              </a:solidFill>
            </a:endParaRPr>
          </a:p>
        </p:txBody>
      </p:sp>
      <p:sp>
        <p:nvSpPr>
          <p:cNvPr id="6" name="TextBox 5"/>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70319774"/>
              </p:ext>
            </p:extLst>
          </p:nvPr>
        </p:nvGraphicFramePr>
        <p:xfrm>
          <a:off x="263856" y="2882624"/>
          <a:ext cx="8610600" cy="3795680"/>
        </p:xfrm>
        <a:graphic>
          <a:graphicData uri="http://schemas.openxmlformats.org/drawingml/2006/table">
            <a:tbl>
              <a:tblPr firstRow="1" bandRow="1">
                <a:tableStyleId>{93296810-A885-4BE3-A3E7-6D5BEEA58F35}</a:tableStyleId>
              </a:tblPr>
              <a:tblGrid>
                <a:gridCol w="838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3276600">
                  <a:extLst>
                    <a:ext uri="{9D8B030D-6E8A-4147-A177-3AD203B41FA5}">
                      <a16:colId xmlns:a16="http://schemas.microsoft.com/office/drawing/2014/main" xmlns="" val="20003"/>
                    </a:ext>
                  </a:extLst>
                </a:gridCol>
              </a:tblGrid>
              <a:tr h="335310">
                <a:tc>
                  <a:txBody>
                    <a:bodyPr/>
                    <a:lstStyle/>
                    <a:p>
                      <a:pPr algn="ctr"/>
                      <a:r>
                        <a:rPr lang="en-US" sz="1400" dirty="0" err="1" smtClean="0">
                          <a:latin typeface="Verdana" pitchFamily="34" charset="0"/>
                          <a:ea typeface="Verdana" pitchFamily="34" charset="0"/>
                          <a:cs typeface="Verdana" pitchFamily="34" charset="0"/>
                        </a:rPr>
                        <a:t>Sl.No</a:t>
                      </a:r>
                      <a:r>
                        <a:rPr lang="en-US" sz="1400" dirty="0" smtClean="0">
                          <a:latin typeface="Verdana" pitchFamily="34" charset="0"/>
                          <a:ea typeface="Verdana" pitchFamily="34" charset="0"/>
                          <a:cs typeface="Verdana" pitchFamily="34" charset="0"/>
                        </a:rPr>
                        <a:t>.</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Type</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Register width</a:t>
                      </a:r>
                      <a:endParaRPr lang="en-US" sz="1400" dirty="0">
                        <a:latin typeface="Verdana" pitchFamily="34" charset="0"/>
                        <a:ea typeface="Verdana" pitchFamily="34" charset="0"/>
                        <a:cs typeface="Verdana" pitchFamily="34" charset="0"/>
                      </a:endParaRPr>
                    </a:p>
                  </a:txBody>
                  <a:tcPr marL="91434" marR="91434" marT="45722" marB="45722"/>
                </a:tc>
                <a:tc>
                  <a:txBody>
                    <a:bodyPr/>
                    <a:lstStyle/>
                    <a:p>
                      <a:pPr algn="ctr"/>
                      <a:r>
                        <a:rPr lang="en-US" sz="1400" dirty="0" smtClean="0">
                          <a:latin typeface="Verdana" pitchFamily="34" charset="0"/>
                          <a:ea typeface="Verdana" pitchFamily="34" charset="0"/>
                          <a:cs typeface="Verdana" pitchFamily="34" charset="0"/>
                        </a:rPr>
                        <a:t>Name of register</a:t>
                      </a:r>
                      <a:endParaRPr lang="en-US" sz="1400"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0"/>
                  </a:ext>
                </a:extLst>
              </a:tr>
              <a:tr h="501594">
                <a:tc rowSpan="2">
                  <a:txBody>
                    <a:bodyPr/>
                    <a:lstStyle/>
                    <a:p>
                      <a:pPr algn="ctr"/>
                      <a:r>
                        <a:rPr lang="en-US" sz="1400" b="1" dirty="0" smtClean="0">
                          <a:latin typeface="Verdana" pitchFamily="34" charset="0"/>
                          <a:ea typeface="Verdana" pitchFamily="34" charset="0"/>
                          <a:cs typeface="Verdana" pitchFamily="34" charset="0"/>
                        </a:rPr>
                        <a:t>1</a:t>
                      </a:r>
                      <a:endParaRPr lang="en-US" sz="1400" b="1" dirty="0">
                        <a:latin typeface="Verdana" pitchFamily="34" charset="0"/>
                        <a:ea typeface="Verdana" pitchFamily="34" charset="0"/>
                        <a:cs typeface="Verdana" pitchFamily="34" charset="0"/>
                      </a:endParaRPr>
                    </a:p>
                  </a:txBody>
                  <a:tcPr marL="91434" marR="91434" marT="45722" marB="45722"/>
                </a:tc>
                <a:tc rowSpan="2">
                  <a:txBody>
                    <a:bodyPr/>
                    <a:lstStyle/>
                    <a:p>
                      <a:r>
                        <a:rPr lang="en-US" sz="1400" b="1" dirty="0" smtClean="0">
                          <a:latin typeface="Verdana" pitchFamily="34" charset="0"/>
                          <a:ea typeface="Verdana" pitchFamily="34" charset="0"/>
                          <a:cs typeface="Verdana" pitchFamily="34" charset="0"/>
                        </a:rPr>
                        <a:t>General purpose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AX, BX, CX, DX</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1"/>
                  </a:ext>
                </a:extLst>
              </a:tr>
              <a:tr h="473551">
                <a:tc vMerge="1">
                  <a:txBody>
                    <a:bodyPr/>
                    <a:lstStyle/>
                    <a:p>
                      <a:endParaRPr lang="en-US"/>
                    </a:p>
                  </a:txBody>
                  <a:tcPr/>
                </a:tc>
                <a:tc vMerge="1">
                  <a:txBody>
                    <a:bodyPr/>
                    <a:lstStyle/>
                    <a:p>
                      <a:endParaRPr lang="en-US"/>
                    </a:p>
                  </a:txBody>
                  <a:tcPr/>
                </a:tc>
                <a:tc>
                  <a:txBody>
                    <a:bodyPr/>
                    <a:lstStyle/>
                    <a:p>
                      <a:r>
                        <a:rPr lang="en-US" sz="1400" b="1" dirty="0" smtClean="0">
                          <a:latin typeface="Verdana" pitchFamily="34" charset="0"/>
                          <a:ea typeface="Verdana" pitchFamily="34" charset="0"/>
                          <a:cs typeface="Verdana" pitchFamily="34" charset="0"/>
                        </a:rPr>
                        <a:t>8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AL, AH, BL, BH, CL, CH, DL,</a:t>
                      </a:r>
                      <a:r>
                        <a:rPr lang="en-US" sz="1400" b="1" baseline="0" dirty="0" smtClean="0">
                          <a:latin typeface="Verdana" pitchFamily="34" charset="0"/>
                          <a:ea typeface="Verdana" pitchFamily="34" charset="0"/>
                          <a:cs typeface="Verdana" pitchFamily="34" charset="0"/>
                        </a:rPr>
                        <a:t> DH</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2"/>
                  </a:ext>
                </a:extLst>
              </a:tr>
              <a:tr h="497045">
                <a:tc>
                  <a:txBody>
                    <a:bodyPr/>
                    <a:lstStyle/>
                    <a:p>
                      <a:pPr algn="ctr"/>
                      <a:r>
                        <a:rPr lang="en-US" sz="1400" b="1" dirty="0" smtClean="0">
                          <a:latin typeface="Verdana" pitchFamily="34" charset="0"/>
                          <a:ea typeface="Verdana" pitchFamily="34" charset="0"/>
                          <a:cs typeface="Verdana" pitchFamily="34" charset="0"/>
                        </a:rPr>
                        <a:t>2</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Pointer</a:t>
                      </a:r>
                      <a:r>
                        <a:rPr lang="en-US" sz="1400" b="1" baseline="0" dirty="0" smtClean="0">
                          <a:latin typeface="Verdana" pitchFamily="34" charset="0"/>
                          <a:ea typeface="Verdana" pitchFamily="34" charset="0"/>
                          <a:cs typeface="Verdana" pitchFamily="34" charset="0"/>
                        </a:rPr>
                        <a: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SP, BP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3"/>
                  </a:ext>
                </a:extLst>
              </a:tr>
              <a:tr h="497045">
                <a:tc>
                  <a:txBody>
                    <a:bodyPr/>
                    <a:lstStyle/>
                    <a:p>
                      <a:pPr algn="ctr"/>
                      <a:r>
                        <a:rPr lang="en-US" sz="1400" b="1" dirty="0" smtClean="0">
                          <a:latin typeface="Verdana" pitchFamily="34" charset="0"/>
                          <a:ea typeface="Verdana" pitchFamily="34" charset="0"/>
                          <a:cs typeface="Verdana" pitchFamily="34" charset="0"/>
                        </a:rPr>
                        <a:t>3</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Index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SI, DI</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4"/>
                  </a:ext>
                </a:extLst>
              </a:tr>
              <a:tr h="497045">
                <a:tc>
                  <a:txBody>
                    <a:bodyPr/>
                    <a:lstStyle/>
                    <a:p>
                      <a:pPr algn="ctr"/>
                      <a:r>
                        <a:rPr lang="en-US" sz="1400" b="1" dirty="0" smtClean="0">
                          <a:latin typeface="Verdana" pitchFamily="34" charset="0"/>
                          <a:ea typeface="Verdana" pitchFamily="34" charset="0"/>
                          <a:cs typeface="Verdana" pitchFamily="34" charset="0"/>
                        </a:rPr>
                        <a:t>4</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Instruction Pointer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IP</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5"/>
                  </a:ext>
                </a:extLst>
              </a:tr>
              <a:tr h="497045">
                <a:tc>
                  <a:txBody>
                    <a:bodyPr/>
                    <a:lstStyle/>
                    <a:p>
                      <a:pPr algn="ctr"/>
                      <a:r>
                        <a:rPr lang="en-US" sz="1400" b="1" dirty="0" smtClean="0">
                          <a:latin typeface="Verdana" pitchFamily="34" charset="0"/>
                          <a:ea typeface="Verdana" pitchFamily="34" charset="0"/>
                          <a:cs typeface="Verdana" pitchFamily="34" charset="0"/>
                        </a:rPr>
                        <a:t>5</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Segment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CS,</a:t>
                      </a:r>
                      <a:r>
                        <a:rPr lang="en-US" sz="1400" b="1" baseline="0" dirty="0" smtClean="0">
                          <a:latin typeface="Verdana" pitchFamily="34" charset="0"/>
                          <a:ea typeface="Verdana" pitchFamily="34" charset="0"/>
                          <a:cs typeface="Verdana" pitchFamily="34" charset="0"/>
                        </a:rPr>
                        <a:t> DS, SS, ES</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6"/>
                  </a:ext>
                </a:extLst>
              </a:tr>
              <a:tr h="497045">
                <a:tc>
                  <a:txBody>
                    <a:bodyPr/>
                    <a:lstStyle/>
                    <a:p>
                      <a:pPr algn="ctr"/>
                      <a:r>
                        <a:rPr lang="en-US" sz="1400" b="1" dirty="0" smtClean="0">
                          <a:latin typeface="Verdana" pitchFamily="34" charset="0"/>
                          <a:ea typeface="Verdana" pitchFamily="34" charset="0"/>
                          <a:cs typeface="Verdana" pitchFamily="34" charset="0"/>
                        </a:rPr>
                        <a:t>6</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(PSW)</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16 bit</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latin typeface="Verdana" pitchFamily="34" charset="0"/>
                          <a:ea typeface="Verdana" pitchFamily="34" charset="0"/>
                          <a:cs typeface="Verdana" pitchFamily="34" charset="0"/>
                        </a:rPr>
                        <a:t>Flag register</a:t>
                      </a:r>
                      <a:endParaRPr lang="en-US" sz="14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7"/>
                  </a:ext>
                </a:extLst>
              </a:tr>
            </a:tbl>
          </a:graphicData>
        </a:graphic>
      </p:graphicFrame>
      <p:sp>
        <p:nvSpPr>
          <p:cNvPr id="9" name="Rectangle 8"/>
          <p:cNvSpPr/>
          <p:nvPr/>
        </p:nvSpPr>
        <p:spPr>
          <a:xfrm>
            <a:off x="152400" y="990600"/>
            <a:ext cx="1905000" cy="830997"/>
          </a:xfrm>
          <a:prstGeom prst="rect">
            <a:avLst/>
          </a:prstGeom>
        </p:spPr>
        <p:txBody>
          <a:bodyPr wrap="square">
            <a:spAutoFit/>
          </a:bodyPr>
          <a:lstStyle/>
          <a:p>
            <a:pPr algn="r"/>
            <a:r>
              <a:rPr lang="en-US" sz="1600" b="1" dirty="0" smtClean="0">
                <a:solidFill>
                  <a:srgbClr val="0070C0"/>
                </a:solidFill>
                <a:latin typeface="Verdana" pitchFamily="34" charset="0"/>
                <a:ea typeface="Verdana" pitchFamily="34" charset="0"/>
                <a:cs typeface="Verdana" pitchFamily="34" charset="0"/>
              </a:rPr>
              <a:t>8086 registers </a:t>
            </a:r>
            <a:r>
              <a:rPr lang="en-US" sz="1600" b="1" dirty="0">
                <a:solidFill>
                  <a:srgbClr val="0070C0"/>
                </a:solidFill>
                <a:latin typeface="Verdana" pitchFamily="34" charset="0"/>
                <a:ea typeface="Verdana" pitchFamily="34" charset="0"/>
                <a:cs typeface="Verdana" pitchFamily="34" charset="0"/>
              </a:rPr>
              <a:t>categorized into </a:t>
            </a:r>
            <a:r>
              <a:rPr lang="en-US" sz="1600" b="1" dirty="0" smtClean="0">
                <a:solidFill>
                  <a:srgbClr val="0070C0"/>
                </a:solidFill>
                <a:latin typeface="Verdana" pitchFamily="34" charset="0"/>
                <a:ea typeface="Verdana" pitchFamily="34" charset="0"/>
                <a:cs typeface="Verdana" pitchFamily="34" charset="0"/>
              </a:rPr>
              <a:t>4 groups </a:t>
            </a:r>
            <a:endParaRPr lang="en-US" sz="1600" b="1" dirty="0">
              <a:solidFill>
                <a:srgbClr val="0070C0"/>
              </a:solidFill>
              <a:latin typeface="Verdana" pitchFamily="34" charset="0"/>
              <a:ea typeface="Verdana" pitchFamily="34" charset="0"/>
              <a:cs typeface="Verdana" pitchFamily="34" charset="0"/>
            </a:endParaRPr>
          </a:p>
        </p:txBody>
      </p:sp>
      <p:cxnSp>
        <p:nvCxnSpPr>
          <p:cNvPr id="10" name="Straight Connector 9"/>
          <p:cNvCxnSpPr/>
          <p:nvPr/>
        </p:nvCxnSpPr>
        <p:spPr>
          <a:xfrm>
            <a:off x="2033889" y="1100554"/>
            <a:ext cx="0" cy="121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3449686430"/>
              </p:ext>
            </p:extLst>
          </p:nvPr>
        </p:nvGraphicFramePr>
        <p:xfrm>
          <a:off x="4038600" y="1295400"/>
          <a:ext cx="5029199" cy="609600"/>
        </p:xfrm>
        <a:graphic>
          <a:graphicData uri="http://schemas.openxmlformats.org/drawingml/2006/table">
            <a:tbl>
              <a:tblPr>
                <a:tableStyleId>{5C22544A-7EE6-4342-B048-85BDC9FD1C3A}</a:tableStyleId>
              </a:tblPr>
              <a:tblGrid>
                <a:gridCol w="298765">
                  <a:extLst>
                    <a:ext uri="{9D8B030D-6E8A-4147-A177-3AD203B41FA5}">
                      <a16:colId xmlns:a16="http://schemas.microsoft.com/office/drawing/2014/main" xmlns="" val="20000"/>
                    </a:ext>
                  </a:extLst>
                </a:gridCol>
                <a:gridCol w="298765">
                  <a:extLst>
                    <a:ext uri="{9D8B030D-6E8A-4147-A177-3AD203B41FA5}">
                      <a16:colId xmlns:a16="http://schemas.microsoft.com/office/drawing/2014/main" xmlns="" val="20001"/>
                    </a:ext>
                  </a:extLst>
                </a:gridCol>
                <a:gridCol w="298765">
                  <a:extLst>
                    <a:ext uri="{9D8B030D-6E8A-4147-A177-3AD203B41FA5}">
                      <a16:colId xmlns:a16="http://schemas.microsoft.com/office/drawing/2014/main" xmlns="" val="20002"/>
                    </a:ext>
                  </a:extLst>
                </a:gridCol>
                <a:gridCol w="298765">
                  <a:extLst>
                    <a:ext uri="{9D8B030D-6E8A-4147-A177-3AD203B41FA5}">
                      <a16:colId xmlns:a16="http://schemas.microsoft.com/office/drawing/2014/main" xmlns="" val="20003"/>
                    </a:ext>
                  </a:extLst>
                </a:gridCol>
                <a:gridCol w="348557">
                  <a:extLst>
                    <a:ext uri="{9D8B030D-6E8A-4147-A177-3AD203B41FA5}">
                      <a16:colId xmlns:a16="http://schemas.microsoft.com/office/drawing/2014/main" xmlns="" val="20004"/>
                    </a:ext>
                  </a:extLst>
                </a:gridCol>
                <a:gridCol w="348557">
                  <a:extLst>
                    <a:ext uri="{9D8B030D-6E8A-4147-A177-3AD203B41FA5}">
                      <a16:colId xmlns:a16="http://schemas.microsoft.com/office/drawing/2014/main" xmlns="" val="20005"/>
                    </a:ext>
                  </a:extLst>
                </a:gridCol>
                <a:gridCol w="348557">
                  <a:extLst>
                    <a:ext uri="{9D8B030D-6E8A-4147-A177-3AD203B41FA5}">
                      <a16:colId xmlns:a16="http://schemas.microsoft.com/office/drawing/2014/main" xmlns="" val="20006"/>
                    </a:ext>
                  </a:extLst>
                </a:gridCol>
                <a:gridCol w="348557">
                  <a:extLst>
                    <a:ext uri="{9D8B030D-6E8A-4147-A177-3AD203B41FA5}">
                      <a16:colId xmlns:a16="http://schemas.microsoft.com/office/drawing/2014/main" xmlns="" val="20007"/>
                    </a:ext>
                  </a:extLst>
                </a:gridCol>
                <a:gridCol w="298765">
                  <a:extLst>
                    <a:ext uri="{9D8B030D-6E8A-4147-A177-3AD203B41FA5}">
                      <a16:colId xmlns:a16="http://schemas.microsoft.com/office/drawing/2014/main" xmlns="" val="20008"/>
                    </a:ext>
                  </a:extLst>
                </a:gridCol>
                <a:gridCol w="298765">
                  <a:extLst>
                    <a:ext uri="{9D8B030D-6E8A-4147-A177-3AD203B41FA5}">
                      <a16:colId xmlns:a16="http://schemas.microsoft.com/office/drawing/2014/main" xmlns="" val="20009"/>
                    </a:ext>
                  </a:extLst>
                </a:gridCol>
                <a:gridCol w="298765">
                  <a:extLst>
                    <a:ext uri="{9D8B030D-6E8A-4147-A177-3AD203B41FA5}">
                      <a16:colId xmlns:a16="http://schemas.microsoft.com/office/drawing/2014/main" xmlns="" val="20010"/>
                    </a:ext>
                  </a:extLst>
                </a:gridCol>
                <a:gridCol w="348557">
                  <a:extLst>
                    <a:ext uri="{9D8B030D-6E8A-4147-A177-3AD203B41FA5}">
                      <a16:colId xmlns:a16="http://schemas.microsoft.com/office/drawing/2014/main" xmlns="" val="20011"/>
                    </a:ext>
                  </a:extLst>
                </a:gridCol>
                <a:gridCol w="298765">
                  <a:extLst>
                    <a:ext uri="{9D8B030D-6E8A-4147-A177-3AD203B41FA5}">
                      <a16:colId xmlns:a16="http://schemas.microsoft.com/office/drawing/2014/main" xmlns="" val="20012"/>
                    </a:ext>
                  </a:extLst>
                </a:gridCol>
                <a:gridCol w="298765">
                  <a:extLst>
                    <a:ext uri="{9D8B030D-6E8A-4147-A177-3AD203B41FA5}">
                      <a16:colId xmlns:a16="http://schemas.microsoft.com/office/drawing/2014/main" xmlns="" val="20013"/>
                    </a:ext>
                  </a:extLst>
                </a:gridCol>
                <a:gridCol w="298765">
                  <a:extLst>
                    <a:ext uri="{9D8B030D-6E8A-4147-A177-3AD203B41FA5}">
                      <a16:colId xmlns:a16="http://schemas.microsoft.com/office/drawing/2014/main" xmlns="" val="20014"/>
                    </a:ext>
                  </a:extLst>
                </a:gridCol>
                <a:gridCol w="298764">
                  <a:extLst>
                    <a:ext uri="{9D8B030D-6E8A-4147-A177-3AD203B41FA5}">
                      <a16:colId xmlns:a16="http://schemas.microsoft.com/office/drawing/2014/main" xmlns="" val="20015"/>
                    </a:ext>
                  </a:extLst>
                </a:gridCol>
              </a:tblGrid>
              <a:tr h="215153">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9</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8</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7</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6</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5</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4</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3</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2</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1</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tc>
                  <a:txBody>
                    <a:bodyPr/>
                    <a:lstStyle/>
                    <a:p>
                      <a:pPr marL="0" marR="0" algn="ctr">
                        <a:spcBef>
                          <a:spcPts val="0"/>
                        </a:spcBef>
                        <a:spcAft>
                          <a:spcPts val="0"/>
                        </a:spcAft>
                      </a:pPr>
                      <a:r>
                        <a:rPr lang="en-US" sz="900" b="0" dirty="0" smtClean="0">
                          <a:effectLst/>
                          <a:latin typeface="Verdana" pitchFamily="34" charset="0"/>
                          <a:ea typeface="Verdana" pitchFamily="34" charset="0"/>
                          <a:cs typeface="Verdana" pitchFamily="34" charset="0"/>
                        </a:rPr>
                        <a:t>0</a:t>
                      </a:r>
                      <a:endParaRPr lang="en-US" sz="900" b="0" dirty="0">
                        <a:effectLst/>
                        <a:latin typeface="Verdana" pitchFamily="34" charset="0"/>
                        <a:ea typeface="Verdana" pitchFamily="34" charset="0"/>
                        <a:cs typeface="Verdana" pitchFamily="34" charset="0"/>
                      </a:endParaRPr>
                    </a:p>
                  </a:txBody>
                  <a:tcPr marL="68580" marR="68580" marT="0" marB="0">
                    <a:solidFill>
                      <a:schemeClr val="bg1"/>
                    </a:solidFill>
                  </a:tcPr>
                </a:tc>
                <a:extLst>
                  <a:ext uri="{0D108BD9-81ED-4DB2-BD59-A6C34878D82A}">
                    <a16:rowId xmlns:a16="http://schemas.microsoft.com/office/drawing/2014/main" xmlns="" val="10000"/>
                  </a:ext>
                </a:extLst>
              </a:tr>
              <a:tr h="394447">
                <a:tc>
                  <a:txBody>
                    <a:bodyPr/>
                    <a:lstStyle/>
                    <a:p>
                      <a:pPr marL="0" marR="0" algn="ctr">
                        <a:spcBef>
                          <a:spcPts val="0"/>
                        </a:spcBef>
                        <a:spcAft>
                          <a:spcPts val="0"/>
                        </a:spcAft>
                      </a:pPr>
                      <a:endParaRPr lang="en-US" sz="9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OF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DF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IF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TF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SF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ZF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AF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PF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tc>
                  <a:txBody>
                    <a:bodyPr/>
                    <a:lstStyle/>
                    <a:p>
                      <a:pPr marL="0" marR="0" algn="ctr">
                        <a:spcBef>
                          <a:spcPts val="0"/>
                        </a:spcBef>
                        <a:spcAft>
                          <a:spcPts val="0"/>
                        </a:spcAft>
                      </a:pPr>
                      <a:endParaRPr lang="en-US" sz="900" b="1" dirty="0" smtClean="0">
                        <a:solidFill>
                          <a:schemeClr val="bg1"/>
                        </a:solidFill>
                        <a:effectLst/>
                        <a:latin typeface="Verdana" pitchFamily="34" charset="0"/>
                        <a:ea typeface="Verdana" pitchFamily="34" charset="0"/>
                        <a:cs typeface="Verdana" pitchFamily="34" charset="0"/>
                      </a:endParaRPr>
                    </a:p>
                    <a:p>
                      <a:pPr marL="0" marR="0" algn="ctr">
                        <a:spcBef>
                          <a:spcPts val="0"/>
                        </a:spcBef>
                        <a:spcAft>
                          <a:spcPts val="0"/>
                        </a:spcAft>
                      </a:pPr>
                      <a:r>
                        <a:rPr lang="en-US" sz="900" b="1" dirty="0" smtClean="0">
                          <a:solidFill>
                            <a:schemeClr val="bg1"/>
                          </a:solidFill>
                          <a:effectLst/>
                          <a:latin typeface="Verdana" pitchFamily="34" charset="0"/>
                          <a:ea typeface="Verdana" pitchFamily="34" charset="0"/>
                          <a:cs typeface="Verdana" pitchFamily="34" charset="0"/>
                        </a:rPr>
                        <a:t>CF</a:t>
                      </a:r>
                      <a:endParaRPr lang="en-US" sz="900" b="1" dirty="0">
                        <a:solidFill>
                          <a:schemeClr val="bg1"/>
                        </a:solidFill>
                        <a:effectLst/>
                        <a:latin typeface="Verdana" pitchFamily="34" charset="0"/>
                        <a:ea typeface="Verdana" pitchFamily="34" charset="0"/>
                        <a:cs typeface="Verdana" pitchFamily="34" charset="0"/>
                      </a:endParaRPr>
                    </a:p>
                  </a:txBody>
                  <a:tcPr marL="68580" marR="68580" marT="0" marB="0">
                    <a:solidFill>
                      <a:srgbClr val="FF0000"/>
                    </a:solidFill>
                  </a:tcPr>
                </a:tc>
                <a:extLst>
                  <a:ext uri="{0D108BD9-81ED-4DB2-BD59-A6C34878D82A}">
                    <a16:rowId xmlns:a16="http://schemas.microsoft.com/office/drawing/2014/main" xmlns="" val="10001"/>
                  </a:ext>
                </a:extLst>
              </a:tr>
            </a:tbl>
          </a:graphicData>
        </a:graphic>
      </p:graphicFrame>
      <p:pic>
        <p:nvPicPr>
          <p:cNvPr id="15"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1177" y="981136"/>
            <a:ext cx="1714551" cy="168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258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E6815B-E59C-4D87-B1F6-ECBDD22AF1DC}" type="slidenum">
              <a:rPr lang="en-US" smtClean="0"/>
              <a:pPr/>
              <a:t>181</a:t>
            </a:fld>
            <a:endParaRPr lang="en-US" dirty="0"/>
          </a:p>
        </p:txBody>
      </p:sp>
      <p:sp>
        <p:nvSpPr>
          <p:cNvPr id="5" name="Title 1"/>
          <p:cNvSpPr txBox="1">
            <a:spLocks/>
          </p:cNvSpPr>
          <p:nvPr/>
        </p:nvSpPr>
        <p:spPr>
          <a:xfrm>
            <a:off x="2895600" y="110756"/>
            <a:ext cx="6019800" cy="48736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rgbClr val="FF0066"/>
                </a:solidFill>
                <a:latin typeface="Verdana" pitchFamily="34" charset="0"/>
                <a:ea typeface="Verdana" pitchFamily="34" charset="0"/>
                <a:cs typeface="Verdana" pitchFamily="34" charset="0"/>
              </a:defRPr>
            </a:lvl1pPr>
          </a:lstStyle>
          <a:p>
            <a:r>
              <a:rPr lang="en-US" smtClean="0"/>
              <a:t>Architecture</a:t>
            </a:r>
            <a:endParaRPr lang="en-US" dirty="0">
              <a:solidFill>
                <a:srgbClr val="002060"/>
              </a:solidFill>
            </a:endParaRPr>
          </a:p>
        </p:txBody>
      </p:sp>
      <p:sp>
        <p:nvSpPr>
          <p:cNvPr id="6" name="TextBox 5"/>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230916814"/>
              </p:ext>
            </p:extLst>
          </p:nvPr>
        </p:nvGraphicFramePr>
        <p:xfrm>
          <a:off x="348740" y="914400"/>
          <a:ext cx="8566660" cy="5754845"/>
        </p:xfrm>
        <a:graphic>
          <a:graphicData uri="http://schemas.openxmlformats.org/drawingml/2006/table">
            <a:tbl>
              <a:tblPr firstRow="1" bandRow="1">
                <a:tableStyleId>{21E4AEA4-8DFA-4A89-87EB-49C32662AFE0}</a:tableStyleId>
              </a:tblPr>
              <a:tblGrid>
                <a:gridCol w="1022860">
                  <a:extLst>
                    <a:ext uri="{9D8B030D-6E8A-4147-A177-3AD203B41FA5}">
                      <a16:colId xmlns:a16="http://schemas.microsoft.com/office/drawing/2014/main" xmlns="" val="20000"/>
                    </a:ext>
                  </a:extLst>
                </a:gridCol>
                <a:gridCol w="2998237">
                  <a:extLst>
                    <a:ext uri="{9D8B030D-6E8A-4147-A177-3AD203B41FA5}">
                      <a16:colId xmlns:a16="http://schemas.microsoft.com/office/drawing/2014/main" xmlns="" val="20001"/>
                    </a:ext>
                  </a:extLst>
                </a:gridCol>
                <a:gridCol w="4545563">
                  <a:extLst>
                    <a:ext uri="{9D8B030D-6E8A-4147-A177-3AD203B41FA5}">
                      <a16:colId xmlns:a16="http://schemas.microsoft.com/office/drawing/2014/main" xmlns="" val="20002"/>
                    </a:ext>
                  </a:extLst>
                </a:gridCol>
              </a:tblGrid>
              <a:tr h="335310">
                <a:tc>
                  <a:txBody>
                    <a:bodyPr/>
                    <a:lstStyle/>
                    <a:p>
                      <a:pPr algn="ctr"/>
                      <a:r>
                        <a:rPr lang="en-US" sz="1200" b="1" dirty="0" smtClean="0"/>
                        <a:t>Register</a:t>
                      </a:r>
                      <a:endParaRPr lang="en-US" sz="1200" b="1" dirty="0">
                        <a:latin typeface="Verdana" pitchFamily="34" charset="0"/>
                        <a:ea typeface="Verdana" pitchFamily="34" charset="0"/>
                        <a:cs typeface="Verdana" pitchFamily="34" charset="0"/>
                      </a:endParaRPr>
                    </a:p>
                  </a:txBody>
                  <a:tcPr marL="91434" marR="91434" marT="45722" marB="45722"/>
                </a:tc>
                <a:tc>
                  <a:txBody>
                    <a:bodyPr/>
                    <a:lstStyle/>
                    <a:p>
                      <a:pPr algn="ctr"/>
                      <a:r>
                        <a:rPr lang="en-US" sz="1200" b="1" dirty="0" smtClean="0"/>
                        <a:t>Name</a:t>
                      </a:r>
                      <a:r>
                        <a:rPr lang="en-US" sz="1200" b="1" baseline="0" dirty="0" smtClean="0"/>
                        <a:t> of the Register</a:t>
                      </a:r>
                      <a:endParaRPr lang="en-US" sz="1200" b="1" dirty="0">
                        <a:latin typeface="Verdana" pitchFamily="34" charset="0"/>
                        <a:ea typeface="Verdana" pitchFamily="34" charset="0"/>
                        <a:cs typeface="Verdana" pitchFamily="34" charset="0"/>
                      </a:endParaRPr>
                    </a:p>
                  </a:txBody>
                  <a:tcPr marL="91434" marR="91434" marT="45722" marB="45722"/>
                </a:tc>
                <a:tc>
                  <a:txBody>
                    <a:bodyPr/>
                    <a:lstStyle/>
                    <a:p>
                      <a:pPr algn="ctr"/>
                      <a:r>
                        <a:rPr lang="en-US" sz="1200" b="1" dirty="0" smtClean="0"/>
                        <a:t>Special Function</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0"/>
                  </a:ext>
                </a:extLst>
              </a:tr>
              <a:tr h="579090">
                <a:tc>
                  <a:txBody>
                    <a:bodyPr/>
                    <a:lstStyle/>
                    <a:p>
                      <a:pPr algn="ctr"/>
                      <a:r>
                        <a:rPr lang="en-US" sz="1400" b="1" dirty="0" smtClean="0"/>
                        <a:t>AX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16-bit Accumulator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Stores the 16-bit results of</a:t>
                      </a:r>
                      <a:r>
                        <a:rPr lang="en-US" sz="1200" b="1" baseline="0" dirty="0" smtClean="0"/>
                        <a:t> arithmetic and logic operations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1"/>
                  </a:ext>
                </a:extLst>
              </a:tr>
              <a:tr h="533400">
                <a:tc>
                  <a:txBody>
                    <a:bodyPr/>
                    <a:lstStyle/>
                    <a:p>
                      <a:pPr algn="ctr"/>
                      <a:r>
                        <a:rPr lang="en-US" sz="1400" b="1" dirty="0" smtClean="0"/>
                        <a:t>AL</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8-bit Accumulator</a:t>
                      </a:r>
                    </a:p>
                    <a:p>
                      <a:endParaRPr lang="en-US" sz="1400" b="1" dirty="0">
                        <a:latin typeface="Verdana" pitchFamily="34" charset="0"/>
                        <a:ea typeface="Verdana" pitchFamily="34" charset="0"/>
                        <a:cs typeface="Verdana" pitchFamily="34" charset="0"/>
                      </a:endParaRPr>
                    </a:p>
                  </a:txBody>
                  <a:tcPr marL="91434" marR="91434"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Stores the 8-bit results of</a:t>
                      </a:r>
                      <a:r>
                        <a:rPr lang="en-US" sz="1200" b="1" baseline="0" dirty="0" smtClean="0"/>
                        <a:t> arithmetic and logic operations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2"/>
                  </a:ext>
                </a:extLst>
              </a:tr>
              <a:tr h="609600">
                <a:tc>
                  <a:txBody>
                    <a:bodyPr/>
                    <a:lstStyle/>
                    <a:p>
                      <a:pPr algn="ctr"/>
                      <a:r>
                        <a:rPr lang="en-US" sz="1400" b="1" dirty="0" smtClean="0"/>
                        <a:t>BX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Base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base value in base addressing</a:t>
                      </a:r>
                      <a:r>
                        <a:rPr lang="en-US" sz="1200" b="1" baseline="0" dirty="0" smtClean="0"/>
                        <a:t> mode to access memory data</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3"/>
                  </a:ext>
                </a:extLst>
              </a:tr>
              <a:tr h="609600">
                <a:tc>
                  <a:txBody>
                    <a:bodyPr/>
                    <a:lstStyle/>
                    <a:p>
                      <a:pPr algn="ctr"/>
                      <a:r>
                        <a:rPr lang="en-US" sz="1400" b="1" dirty="0" smtClean="0"/>
                        <a:t>CX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Count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the count value in SHIFT,</a:t>
                      </a:r>
                      <a:r>
                        <a:rPr lang="en-US" sz="1200" b="1" baseline="0" dirty="0" smtClean="0"/>
                        <a:t> ROTATE and LOOP instructions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4"/>
                  </a:ext>
                </a:extLst>
              </a:tr>
              <a:tr h="609600">
                <a:tc>
                  <a:txBody>
                    <a:bodyPr/>
                    <a:lstStyle/>
                    <a:p>
                      <a:pPr algn="ctr"/>
                      <a:r>
                        <a:rPr lang="en-US" sz="1400" b="1" dirty="0" smtClean="0"/>
                        <a:t>DX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Data Register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a:t>
                      </a:r>
                      <a:r>
                        <a:rPr lang="en-US" sz="1200" b="1" baseline="0" dirty="0" smtClean="0"/>
                        <a:t> data for multiplication and division operations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5"/>
                  </a:ext>
                </a:extLst>
              </a:tr>
              <a:tr h="609600">
                <a:tc>
                  <a:txBody>
                    <a:bodyPr/>
                    <a:lstStyle/>
                    <a:p>
                      <a:pPr algn="ctr"/>
                      <a:r>
                        <a:rPr lang="en-US" sz="1400" b="1" dirty="0" smtClean="0"/>
                        <a:t>SP</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Stack Pointer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the offset address</a:t>
                      </a:r>
                      <a:r>
                        <a:rPr lang="en-US" sz="1200" b="1" baseline="0" dirty="0" smtClean="0"/>
                        <a:t> of top stack memory</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6"/>
                  </a:ext>
                </a:extLst>
              </a:tr>
              <a:tr h="762000">
                <a:tc>
                  <a:txBody>
                    <a:bodyPr/>
                    <a:lstStyle/>
                    <a:p>
                      <a:pPr algn="ctr"/>
                      <a:r>
                        <a:rPr lang="en-US" sz="1400" b="1" dirty="0" smtClean="0"/>
                        <a:t>BP</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Base Pointer</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the base value</a:t>
                      </a:r>
                      <a:r>
                        <a:rPr lang="en-US" sz="1200" b="1" baseline="0" dirty="0" smtClean="0"/>
                        <a:t> in base addressing using SS register to access data from stack memory</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7"/>
                  </a:ext>
                </a:extLst>
              </a:tr>
              <a:tr h="609600">
                <a:tc>
                  <a:txBody>
                    <a:bodyPr/>
                    <a:lstStyle/>
                    <a:p>
                      <a:pPr algn="ctr"/>
                      <a:r>
                        <a:rPr lang="en-US" sz="1400" b="1" dirty="0" smtClean="0"/>
                        <a:t>SI</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Source Index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index value of source</a:t>
                      </a:r>
                      <a:r>
                        <a:rPr lang="en-US" sz="1200" b="1" baseline="0" dirty="0" smtClean="0"/>
                        <a:t> operand (data) for string instructions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8"/>
                  </a:ext>
                </a:extLst>
              </a:tr>
              <a:tr h="497045">
                <a:tc>
                  <a:txBody>
                    <a:bodyPr/>
                    <a:lstStyle/>
                    <a:p>
                      <a:pPr algn="ctr"/>
                      <a:r>
                        <a:rPr lang="en-US" sz="1400" b="1" dirty="0" smtClean="0"/>
                        <a:t>DI</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400" b="1" dirty="0" smtClean="0"/>
                        <a:t>Data Index</a:t>
                      </a:r>
                      <a:endParaRPr lang="en-US" sz="1400" b="1" dirty="0">
                        <a:latin typeface="Verdana" pitchFamily="34" charset="0"/>
                        <a:ea typeface="Verdana" pitchFamily="34" charset="0"/>
                        <a:cs typeface="Verdana" pitchFamily="34" charset="0"/>
                      </a:endParaRPr>
                    </a:p>
                  </a:txBody>
                  <a:tcPr marL="91434" marR="91434" marT="45722" marB="45722"/>
                </a:tc>
                <a:tc>
                  <a:txBody>
                    <a:bodyPr/>
                    <a:lstStyle/>
                    <a:p>
                      <a:r>
                        <a:rPr lang="en-US" sz="1200" b="1" dirty="0" smtClean="0"/>
                        <a:t>Used to hold the index value of destination operand (data) for</a:t>
                      </a:r>
                      <a:r>
                        <a:rPr lang="en-US" sz="1200" b="1" baseline="0" dirty="0" smtClean="0"/>
                        <a:t> string operations</a:t>
                      </a:r>
                      <a:endParaRPr lang="en-US" sz="1200" b="1" dirty="0">
                        <a:latin typeface="Verdana" pitchFamily="34" charset="0"/>
                        <a:ea typeface="Verdana" pitchFamily="34" charset="0"/>
                        <a:cs typeface="Verdana" pitchFamily="34" charset="0"/>
                      </a:endParaRPr>
                    </a:p>
                  </a:txBody>
                  <a:tcPr marL="91434" marR="91434" marT="45722" marB="45722"/>
                </a:tc>
                <a:extLst>
                  <a:ext uri="{0D108BD9-81ED-4DB2-BD59-A6C34878D82A}">
                    <a16:rowId xmlns:a16="http://schemas.microsoft.com/office/drawing/2014/main" xmlns="" val="10009"/>
                  </a:ext>
                </a:extLst>
              </a:tr>
            </a:tbl>
          </a:graphicData>
        </a:graphic>
      </p:graphicFrame>
      <p:sp>
        <p:nvSpPr>
          <p:cNvPr id="4" name="TextBox 3"/>
          <p:cNvSpPr txBox="1"/>
          <p:nvPr/>
        </p:nvSpPr>
        <p:spPr>
          <a:xfrm>
            <a:off x="5105400" y="169771"/>
            <a:ext cx="3853940" cy="338554"/>
          </a:xfrm>
          <a:prstGeom prst="rect">
            <a:avLst/>
          </a:prstGeom>
          <a:noFill/>
        </p:spPr>
        <p:txBody>
          <a:bodyPr wrap="none" rtlCol="0">
            <a:spAutoFit/>
          </a:bodyPr>
          <a:lstStyle/>
          <a:p>
            <a:r>
              <a:rPr lang="en-US" sz="1600" b="1" dirty="0" smtClean="0"/>
              <a:t>Registers and Special Functions</a:t>
            </a:r>
            <a:endParaRPr lang="en-US" sz="1600" b="1" dirty="0"/>
          </a:p>
        </p:txBody>
      </p:sp>
    </p:spTree>
    <p:extLst>
      <p:ext uri="{BB962C8B-B14F-4D97-AF65-F5344CB8AC3E}">
        <p14:creationId xmlns:p14="http://schemas.microsoft.com/office/powerpoint/2010/main" val="223390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D60093"/>
                </a:solidFill>
                <a:latin typeface="Octapost NBP" pitchFamily="2" charset="0"/>
              </a:rPr>
              <a:t>2.Pins  and  signals</a:t>
            </a:r>
            <a:endParaRPr lang="en-US" sz="3600" dirty="0">
              <a:solidFill>
                <a:srgbClr val="D60093"/>
              </a:solidFill>
              <a:latin typeface="Octapost NBP" pitchFamily="2" charset="0"/>
            </a:endParaRPr>
          </a:p>
        </p:txBody>
      </p:sp>
    </p:spTree>
    <p:extLst>
      <p:ext uri="{BB962C8B-B14F-4D97-AF65-F5344CB8AC3E}">
        <p14:creationId xmlns:p14="http://schemas.microsoft.com/office/powerpoint/2010/main" val="25690932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196152" y="2034808"/>
            <a:ext cx="1385248" cy="93699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196152" y="1779896"/>
            <a:ext cx="1385248" cy="25491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200" y="1828800"/>
            <a:ext cx="1205552" cy="3311856"/>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3810000" cy="680706"/>
          </a:xfrm>
        </p:spPr>
        <p:txBody>
          <a:bodyPr>
            <a:normAutofit fontScale="90000"/>
          </a:bodyPr>
          <a:lstStyle/>
          <a:p>
            <a:r>
              <a:rPr lang="en-US" dirty="0" smtClean="0"/>
              <a:t>Pins and Signals</a:t>
            </a:r>
            <a:endParaRPr lang="en-US" dirty="0"/>
          </a:p>
        </p:txBody>
      </p:sp>
      <p:sp>
        <p:nvSpPr>
          <p:cNvPr id="44" name="Slide Number Placeholder 43"/>
          <p:cNvSpPr>
            <a:spLocks noGrp="1"/>
          </p:cNvSpPr>
          <p:nvPr>
            <p:ph type="sldNum" sz="quarter" idx="12"/>
          </p:nvPr>
        </p:nvSpPr>
        <p:spPr/>
        <p:txBody>
          <a:bodyPr/>
          <a:lstStyle/>
          <a:p>
            <a:fld id="{85E6815B-E59C-4D87-B1F6-ECBDD22AF1DC}" type="slidenum">
              <a:rPr lang="en-US" smtClean="0"/>
              <a:pPr/>
              <a:t>183</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r="32350"/>
          <a:stretch/>
        </p:blipFill>
        <p:spPr bwMode="auto">
          <a:xfrm>
            <a:off x="228600" y="1524000"/>
            <a:ext cx="4191000" cy="453123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791456" y="188879"/>
            <a:ext cx="2077813" cy="338554"/>
          </a:xfrm>
          <a:prstGeom prst="rect">
            <a:avLst/>
          </a:prstGeom>
          <a:solidFill>
            <a:srgbClr val="99CCFF"/>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Common signals</a:t>
            </a:r>
            <a:endParaRPr lang="en-US" sz="1600" b="1" dirty="0">
              <a:solidFill>
                <a:srgbClr val="FF0000"/>
              </a:solidFill>
              <a:latin typeface="Verdana" pitchFamily="34" charset="0"/>
              <a:ea typeface="Verdana" pitchFamily="34" charset="0"/>
              <a:cs typeface="Verdana" pitchFamily="34" charset="0"/>
            </a:endParaRPr>
          </a:p>
        </p:txBody>
      </p:sp>
      <p:sp>
        <p:nvSpPr>
          <p:cNvPr id="47" name="Rectangle 46"/>
          <p:cNvSpPr/>
          <p:nvPr/>
        </p:nvSpPr>
        <p:spPr>
          <a:xfrm>
            <a:off x="4572000" y="800993"/>
            <a:ext cx="5181600" cy="3293209"/>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AD</a:t>
            </a:r>
            <a:r>
              <a:rPr lang="en-US" b="1" baseline="-25000" dirty="0">
                <a:latin typeface="Verdana" pitchFamily="34" charset="0"/>
                <a:ea typeface="Verdana" pitchFamily="34" charset="0"/>
                <a:cs typeface="Verdana" pitchFamily="34" charset="0"/>
              </a:rPr>
              <a:t>0</a:t>
            </a:r>
            <a:r>
              <a:rPr lang="en-US" b="1" dirty="0">
                <a:latin typeface="Verdana" pitchFamily="34" charset="0"/>
                <a:ea typeface="Verdana" pitchFamily="34" charset="0"/>
                <a:cs typeface="Verdana" pitchFamily="34" charset="0"/>
              </a:rPr>
              <a:t>-AD</a:t>
            </a:r>
            <a:r>
              <a:rPr lang="en-US" b="1" baseline="-25000" dirty="0">
                <a:latin typeface="Verdana" pitchFamily="34" charset="0"/>
                <a:ea typeface="Verdana" pitchFamily="34" charset="0"/>
                <a:cs typeface="Verdana" pitchFamily="34" charset="0"/>
              </a:rPr>
              <a:t>15</a:t>
            </a:r>
            <a:r>
              <a:rPr lang="en-US" b="1" dirty="0">
                <a:latin typeface="Verdana" pitchFamily="34" charset="0"/>
                <a:ea typeface="Verdana" pitchFamily="34" charset="0"/>
                <a:cs typeface="Verdana" pitchFamily="34" charset="0"/>
              </a:rPr>
              <a:t> (Bidirectional)</a:t>
            </a:r>
            <a:r>
              <a:rPr lang="en-US" dirty="0">
                <a:latin typeface="Verdana" pitchFamily="34" charset="0"/>
                <a:ea typeface="Verdana" pitchFamily="34" charset="0"/>
                <a:cs typeface="Verdana" pitchFamily="34" charset="0"/>
              </a:rPr>
              <a:t> </a:t>
            </a:r>
            <a:endParaRPr lang="en-US" b="1" dirty="0">
              <a:latin typeface="Verdana" pitchFamily="34" charset="0"/>
              <a:ea typeface="Verdana" pitchFamily="34" charset="0"/>
              <a:cs typeface="Verdana" pitchFamily="34" charset="0"/>
            </a:endParaRPr>
          </a:p>
          <a:p>
            <a:pPr algn="just"/>
            <a:endParaRPr lang="en-US" b="1" dirty="0" smtClean="0">
              <a:latin typeface="Verdana" pitchFamily="34" charset="0"/>
              <a:ea typeface="Verdana" pitchFamily="34" charset="0"/>
              <a:cs typeface="Verdana" pitchFamily="34" charset="0"/>
            </a:endParaRPr>
          </a:p>
          <a:p>
            <a:pPr algn="ctr"/>
            <a:r>
              <a:rPr lang="en-US" sz="1600" b="1" dirty="0" smtClean="0">
                <a:solidFill>
                  <a:srgbClr val="FF0066"/>
                </a:solidFill>
                <a:latin typeface="Verdana" pitchFamily="34" charset="0"/>
                <a:ea typeface="Verdana" pitchFamily="34" charset="0"/>
                <a:cs typeface="Verdana" pitchFamily="34" charset="0"/>
              </a:rPr>
              <a:t>Address/Data bus</a:t>
            </a:r>
          </a:p>
          <a:p>
            <a:pPr algn="just"/>
            <a:endParaRPr lang="en-US" sz="1600" dirty="0">
              <a:latin typeface="Verdana" pitchFamily="34" charset="0"/>
              <a:ea typeface="Verdana" pitchFamily="34" charset="0"/>
              <a:cs typeface="Verdana" pitchFamily="34" charset="0"/>
            </a:endParaRPr>
          </a:p>
          <a:p>
            <a:pPr algn="just"/>
            <a:r>
              <a:rPr lang="en-US" sz="1400" b="1" dirty="0">
                <a:latin typeface="Verdana" pitchFamily="34" charset="0"/>
                <a:ea typeface="Verdana" pitchFamily="34" charset="0"/>
                <a:cs typeface="Verdana" pitchFamily="34" charset="0"/>
              </a:rPr>
              <a:t>L</a:t>
            </a:r>
            <a:r>
              <a:rPr lang="en-US" sz="1400" b="1" dirty="0" smtClean="0">
                <a:latin typeface="Verdana" pitchFamily="34" charset="0"/>
                <a:ea typeface="Verdana" pitchFamily="34" charset="0"/>
                <a:cs typeface="Verdana" pitchFamily="34" charset="0"/>
              </a:rPr>
              <a:t>ow </a:t>
            </a:r>
            <a:r>
              <a:rPr lang="en-US" sz="1400" b="1" dirty="0">
                <a:latin typeface="Verdana" pitchFamily="34" charset="0"/>
                <a:ea typeface="Verdana" pitchFamily="34" charset="0"/>
                <a:cs typeface="Verdana" pitchFamily="34" charset="0"/>
              </a:rPr>
              <a:t>order address </a:t>
            </a:r>
            <a:r>
              <a:rPr lang="en-US" sz="1400" b="1" dirty="0" smtClean="0">
                <a:latin typeface="Verdana" pitchFamily="34" charset="0"/>
                <a:ea typeface="Verdana" pitchFamily="34" charset="0"/>
                <a:cs typeface="Verdana" pitchFamily="34" charset="0"/>
              </a:rPr>
              <a:t>bus; these are </a:t>
            </a:r>
            <a:r>
              <a:rPr lang="en-US" sz="1400" b="1" dirty="0">
                <a:latin typeface="Verdana" pitchFamily="34" charset="0"/>
                <a:ea typeface="Verdana" pitchFamily="34" charset="0"/>
                <a:cs typeface="Verdana" pitchFamily="34" charset="0"/>
              </a:rPr>
              <a:t>multiplexed with data.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When </a:t>
            </a:r>
            <a:r>
              <a:rPr lang="en-US" sz="1400" b="1" dirty="0">
                <a:latin typeface="Verdana" pitchFamily="34" charset="0"/>
                <a:ea typeface="Verdana" pitchFamily="34" charset="0"/>
                <a:cs typeface="Verdana" pitchFamily="34" charset="0"/>
              </a:rPr>
              <a:t>AD lines are used to transmit memory address the symbol A is used instead of AD, for example A</a:t>
            </a:r>
            <a:r>
              <a:rPr lang="en-US" sz="1400" b="1" baseline="-25000" dirty="0">
                <a:latin typeface="Verdana" pitchFamily="34" charset="0"/>
                <a:ea typeface="Verdana" pitchFamily="34" charset="0"/>
                <a:cs typeface="Verdana" pitchFamily="34" charset="0"/>
              </a:rPr>
              <a:t>0</a:t>
            </a:r>
            <a:r>
              <a:rPr lang="en-US" sz="1400" b="1" dirty="0">
                <a:latin typeface="Verdana" pitchFamily="34" charset="0"/>
                <a:ea typeface="Verdana" pitchFamily="34" charset="0"/>
                <a:cs typeface="Verdana" pitchFamily="34" charset="0"/>
              </a:rPr>
              <a:t>-A</a:t>
            </a:r>
            <a:r>
              <a:rPr lang="en-US" sz="1400" b="1" baseline="-25000" dirty="0">
                <a:latin typeface="Verdana" pitchFamily="34" charset="0"/>
                <a:ea typeface="Verdana" pitchFamily="34" charset="0"/>
                <a:cs typeface="Verdana" pitchFamily="34" charset="0"/>
              </a:rPr>
              <a:t>15</a:t>
            </a:r>
            <a:r>
              <a:rPr lang="en-US" sz="1400" b="1" dirty="0">
                <a:latin typeface="Verdana" pitchFamily="34" charset="0"/>
                <a:ea typeface="Verdana" pitchFamily="34" charset="0"/>
                <a:cs typeface="Verdana" pitchFamily="34" charset="0"/>
              </a:rPr>
              <a:t>.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When </a:t>
            </a:r>
            <a:r>
              <a:rPr lang="en-US" sz="1400" b="1" dirty="0">
                <a:latin typeface="Verdana" pitchFamily="34" charset="0"/>
                <a:ea typeface="Verdana" pitchFamily="34" charset="0"/>
                <a:cs typeface="Verdana" pitchFamily="34" charset="0"/>
              </a:rPr>
              <a:t>data are transmitted over AD lines the symbol D is used in place of AD, for example D</a:t>
            </a:r>
            <a:r>
              <a:rPr lang="en-US" sz="1400" b="1" baseline="-25000" dirty="0">
                <a:latin typeface="Verdana" pitchFamily="34" charset="0"/>
                <a:ea typeface="Verdana" pitchFamily="34" charset="0"/>
                <a:cs typeface="Verdana" pitchFamily="34" charset="0"/>
              </a:rPr>
              <a:t>0</a:t>
            </a:r>
            <a:r>
              <a:rPr lang="en-US" sz="1400" b="1" dirty="0">
                <a:latin typeface="Verdana" pitchFamily="34" charset="0"/>
                <a:ea typeface="Verdana" pitchFamily="34" charset="0"/>
                <a:cs typeface="Verdana" pitchFamily="34" charset="0"/>
              </a:rPr>
              <a:t>-D</a:t>
            </a:r>
            <a:r>
              <a:rPr lang="en-US" sz="1400" b="1" baseline="-25000" dirty="0">
                <a:latin typeface="Verdana" pitchFamily="34" charset="0"/>
                <a:ea typeface="Verdana" pitchFamily="34" charset="0"/>
                <a:cs typeface="Verdana" pitchFamily="34" charset="0"/>
              </a:rPr>
              <a:t>7</a:t>
            </a:r>
            <a:r>
              <a:rPr lang="en-US" sz="1400" b="1" dirty="0">
                <a:latin typeface="Verdana" pitchFamily="34" charset="0"/>
                <a:ea typeface="Verdana" pitchFamily="34" charset="0"/>
                <a:cs typeface="Verdana" pitchFamily="34" charset="0"/>
              </a:rPr>
              <a:t>, D</a:t>
            </a:r>
            <a:r>
              <a:rPr lang="en-US" sz="1400" b="1" baseline="-25000" dirty="0">
                <a:latin typeface="Verdana" pitchFamily="34" charset="0"/>
                <a:ea typeface="Verdana" pitchFamily="34" charset="0"/>
                <a:cs typeface="Verdana" pitchFamily="34" charset="0"/>
              </a:rPr>
              <a:t>8</a:t>
            </a:r>
            <a:r>
              <a:rPr lang="en-US" sz="1400" b="1" dirty="0">
                <a:latin typeface="Verdana" pitchFamily="34" charset="0"/>
                <a:ea typeface="Verdana" pitchFamily="34" charset="0"/>
                <a:cs typeface="Verdana" pitchFamily="34" charset="0"/>
              </a:rPr>
              <a:t>-D</a:t>
            </a:r>
            <a:r>
              <a:rPr lang="en-US" sz="1400" b="1" baseline="-25000" dirty="0">
                <a:latin typeface="Verdana" pitchFamily="34" charset="0"/>
                <a:ea typeface="Verdana" pitchFamily="34" charset="0"/>
                <a:cs typeface="Verdana" pitchFamily="34" charset="0"/>
              </a:rPr>
              <a:t>15</a:t>
            </a:r>
            <a:r>
              <a:rPr lang="en-US" sz="1400" b="1" dirty="0">
                <a:latin typeface="Verdana" pitchFamily="34" charset="0"/>
                <a:ea typeface="Verdana" pitchFamily="34" charset="0"/>
                <a:cs typeface="Verdana" pitchFamily="34" charset="0"/>
              </a:rPr>
              <a:t> or D</a:t>
            </a:r>
            <a:r>
              <a:rPr lang="en-US" sz="1400" b="1" baseline="-25000" dirty="0">
                <a:latin typeface="Verdana" pitchFamily="34" charset="0"/>
                <a:ea typeface="Verdana" pitchFamily="34" charset="0"/>
                <a:cs typeface="Verdana" pitchFamily="34" charset="0"/>
              </a:rPr>
              <a:t>0</a:t>
            </a:r>
            <a:r>
              <a:rPr lang="en-US" sz="1400" b="1" dirty="0">
                <a:latin typeface="Verdana" pitchFamily="34" charset="0"/>
                <a:ea typeface="Verdana" pitchFamily="34" charset="0"/>
                <a:cs typeface="Verdana" pitchFamily="34" charset="0"/>
              </a:rPr>
              <a:t>-D</a:t>
            </a:r>
            <a:r>
              <a:rPr lang="en-US" sz="1400" b="1" baseline="-25000" dirty="0">
                <a:latin typeface="Verdana" pitchFamily="34" charset="0"/>
                <a:ea typeface="Verdana" pitchFamily="34" charset="0"/>
                <a:cs typeface="Verdana" pitchFamily="34" charset="0"/>
              </a:rPr>
              <a:t>15</a:t>
            </a:r>
            <a:r>
              <a:rPr lang="en-US" sz="1400" b="1" dirty="0" smtClean="0">
                <a:latin typeface="Verdana" pitchFamily="34" charset="0"/>
                <a:ea typeface="Verdana" pitchFamily="34" charset="0"/>
                <a:cs typeface="Verdana" pitchFamily="34" charset="0"/>
              </a:rPr>
              <a:t>.</a:t>
            </a:r>
            <a:endParaRPr lang="en-US" sz="1400" b="1" dirty="0">
              <a:latin typeface="Verdana" pitchFamily="34" charset="0"/>
              <a:ea typeface="Verdana" pitchFamily="34" charset="0"/>
              <a:cs typeface="Verdana" pitchFamily="34" charset="0"/>
            </a:endParaRPr>
          </a:p>
        </p:txBody>
      </p:sp>
      <p:sp>
        <p:nvSpPr>
          <p:cNvPr id="10" name="Rectangle 9"/>
          <p:cNvSpPr/>
          <p:nvPr/>
        </p:nvSpPr>
        <p:spPr>
          <a:xfrm>
            <a:off x="4648200" y="5109627"/>
            <a:ext cx="4343400" cy="1046440"/>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A</a:t>
            </a:r>
            <a:r>
              <a:rPr lang="en-US" b="1" baseline="-25000" dirty="0">
                <a:latin typeface="Verdana" pitchFamily="34" charset="0"/>
                <a:ea typeface="Verdana" pitchFamily="34" charset="0"/>
                <a:cs typeface="Verdana" pitchFamily="34" charset="0"/>
              </a:rPr>
              <a:t>16</a:t>
            </a:r>
            <a:r>
              <a:rPr lang="en-US" b="1" dirty="0">
                <a:latin typeface="Verdana" pitchFamily="34" charset="0"/>
                <a:ea typeface="Verdana" pitchFamily="34" charset="0"/>
                <a:cs typeface="Verdana" pitchFamily="34" charset="0"/>
              </a:rPr>
              <a:t>/S</a:t>
            </a:r>
            <a:r>
              <a:rPr lang="en-US" b="1" baseline="-25000" dirty="0">
                <a:latin typeface="Verdana" pitchFamily="34" charset="0"/>
                <a:ea typeface="Verdana" pitchFamily="34" charset="0"/>
                <a:cs typeface="Verdana" pitchFamily="34" charset="0"/>
              </a:rPr>
              <a:t>3</a:t>
            </a:r>
            <a:r>
              <a:rPr lang="en-US" b="1" dirty="0">
                <a:latin typeface="Verdana" pitchFamily="34" charset="0"/>
                <a:ea typeface="Verdana" pitchFamily="34" charset="0"/>
                <a:cs typeface="Verdana" pitchFamily="34" charset="0"/>
              </a:rPr>
              <a:t>, A</a:t>
            </a:r>
            <a:r>
              <a:rPr lang="en-US" b="1" baseline="-25000" dirty="0">
                <a:latin typeface="Verdana" pitchFamily="34" charset="0"/>
                <a:ea typeface="Verdana" pitchFamily="34" charset="0"/>
                <a:cs typeface="Verdana" pitchFamily="34" charset="0"/>
              </a:rPr>
              <a:t>17</a:t>
            </a:r>
            <a:r>
              <a:rPr lang="en-US" b="1" dirty="0">
                <a:latin typeface="Verdana" pitchFamily="34" charset="0"/>
                <a:ea typeface="Verdana" pitchFamily="34" charset="0"/>
                <a:cs typeface="Verdana" pitchFamily="34" charset="0"/>
              </a:rPr>
              <a:t>/S</a:t>
            </a:r>
            <a:r>
              <a:rPr lang="en-US" b="1" baseline="-25000" dirty="0">
                <a:latin typeface="Verdana" pitchFamily="34" charset="0"/>
                <a:ea typeface="Verdana" pitchFamily="34" charset="0"/>
                <a:cs typeface="Verdana" pitchFamily="34" charset="0"/>
              </a:rPr>
              <a:t>4</a:t>
            </a:r>
            <a:r>
              <a:rPr lang="en-US" b="1" dirty="0">
                <a:latin typeface="Verdana" pitchFamily="34" charset="0"/>
                <a:ea typeface="Verdana" pitchFamily="34" charset="0"/>
                <a:cs typeface="Verdana" pitchFamily="34" charset="0"/>
              </a:rPr>
              <a:t>, A</a:t>
            </a:r>
            <a:r>
              <a:rPr lang="en-US" b="1" baseline="-25000" dirty="0">
                <a:latin typeface="Verdana" pitchFamily="34" charset="0"/>
                <a:ea typeface="Verdana" pitchFamily="34" charset="0"/>
                <a:cs typeface="Verdana" pitchFamily="34" charset="0"/>
              </a:rPr>
              <a:t>18</a:t>
            </a:r>
            <a:r>
              <a:rPr lang="en-US" b="1" dirty="0">
                <a:latin typeface="Verdana" pitchFamily="34" charset="0"/>
                <a:ea typeface="Verdana" pitchFamily="34" charset="0"/>
                <a:cs typeface="Verdana" pitchFamily="34" charset="0"/>
              </a:rPr>
              <a:t>/S</a:t>
            </a:r>
            <a:r>
              <a:rPr lang="en-US" b="1" baseline="-25000" dirty="0">
                <a:latin typeface="Verdana" pitchFamily="34" charset="0"/>
                <a:ea typeface="Verdana" pitchFamily="34" charset="0"/>
                <a:cs typeface="Verdana" pitchFamily="34" charset="0"/>
              </a:rPr>
              <a:t>5</a:t>
            </a:r>
            <a:r>
              <a:rPr lang="en-US" b="1" dirty="0">
                <a:latin typeface="Verdana" pitchFamily="34" charset="0"/>
                <a:ea typeface="Verdana" pitchFamily="34" charset="0"/>
                <a:cs typeface="Verdana" pitchFamily="34" charset="0"/>
              </a:rPr>
              <a:t>, A</a:t>
            </a:r>
            <a:r>
              <a:rPr lang="en-US" b="1" baseline="-25000" dirty="0">
                <a:latin typeface="Verdana" pitchFamily="34" charset="0"/>
                <a:ea typeface="Verdana" pitchFamily="34" charset="0"/>
                <a:cs typeface="Verdana" pitchFamily="34" charset="0"/>
              </a:rPr>
              <a:t>19</a:t>
            </a:r>
            <a:r>
              <a:rPr lang="en-US" b="1" dirty="0">
                <a:latin typeface="Verdana" pitchFamily="34" charset="0"/>
                <a:ea typeface="Verdana" pitchFamily="34" charset="0"/>
                <a:cs typeface="Verdana" pitchFamily="34" charset="0"/>
              </a:rPr>
              <a:t>/S</a:t>
            </a:r>
            <a:r>
              <a:rPr lang="en-US" b="1" baseline="-25000" dirty="0">
                <a:latin typeface="Verdana" pitchFamily="34" charset="0"/>
                <a:ea typeface="Verdana" pitchFamily="34" charset="0"/>
                <a:cs typeface="Verdana" pitchFamily="34" charset="0"/>
              </a:rPr>
              <a:t>6</a:t>
            </a:r>
            <a:r>
              <a:rPr lang="en-US" dirty="0">
                <a:latin typeface="Verdana" pitchFamily="34" charset="0"/>
                <a:ea typeface="Verdana" pitchFamily="34" charset="0"/>
                <a:cs typeface="Verdana" pitchFamily="34" charset="0"/>
              </a:rPr>
              <a:t> </a:t>
            </a:r>
            <a:endParaRPr lang="en-US" dirty="0" smtClean="0">
              <a:latin typeface="Verdana" pitchFamily="34" charset="0"/>
              <a:ea typeface="Verdana" pitchFamily="34" charset="0"/>
              <a:cs typeface="Verdana" pitchFamily="34" charset="0"/>
            </a:endParaRPr>
          </a:p>
          <a:p>
            <a:pPr algn="ctr"/>
            <a:endParaRPr lang="en-US" sz="1600" b="1" dirty="0" smtClean="0">
              <a:latin typeface="Verdana" pitchFamily="34" charset="0"/>
              <a:ea typeface="Verdana" pitchFamily="34" charset="0"/>
              <a:cs typeface="Verdana" pitchFamily="34" charset="0"/>
            </a:endParaRPr>
          </a:p>
          <a:p>
            <a:pPr algn="just"/>
            <a:r>
              <a:rPr lang="en-US" sz="1400" b="1" dirty="0">
                <a:latin typeface="Verdana" pitchFamily="34" charset="0"/>
                <a:ea typeface="Verdana" pitchFamily="34" charset="0"/>
                <a:cs typeface="Verdana" pitchFamily="34" charset="0"/>
              </a:rPr>
              <a:t>High order address bus. These are multiplexed with status signals</a:t>
            </a:r>
          </a:p>
        </p:txBody>
      </p:sp>
    </p:spTree>
    <p:extLst>
      <p:ext uri="{BB962C8B-B14F-4D97-AF65-F5344CB8AC3E}">
        <p14:creationId xmlns:p14="http://schemas.microsoft.com/office/powerpoint/2010/main" val="298367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8" grpId="0" animBg="1"/>
      <p:bldP spid="48" grpId="1" animBg="1"/>
      <p:bldP spid="45" grpId="0" animBg="1"/>
      <p:bldP spid="45" grpId="1" animBg="1"/>
      <p:bldP spid="47" grpId="0" animBg="1"/>
      <p:bldP spid="10"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2196152" y="2918192"/>
            <a:ext cx="1385248" cy="25491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3962400" cy="868362"/>
          </a:xfrm>
        </p:spPr>
        <p:txBody>
          <a:bodyPr>
            <a:normAutofit/>
          </a:bodyPr>
          <a:lstStyle/>
          <a:p>
            <a:r>
              <a:rPr lang="en-US" dirty="0" smtClean="0"/>
              <a:t>Pins and Signals</a:t>
            </a:r>
            <a:endParaRPr lang="en-US" dirty="0"/>
          </a:p>
        </p:txBody>
      </p:sp>
      <p:sp>
        <p:nvSpPr>
          <p:cNvPr id="44" name="Slide Number Placeholder 43"/>
          <p:cNvSpPr>
            <a:spLocks noGrp="1"/>
          </p:cNvSpPr>
          <p:nvPr>
            <p:ph type="sldNum" sz="quarter" idx="12"/>
          </p:nvPr>
        </p:nvSpPr>
        <p:spPr/>
        <p:txBody>
          <a:bodyPr/>
          <a:lstStyle/>
          <a:p>
            <a:fld id="{85E6815B-E59C-4D87-B1F6-ECBDD22AF1DC}" type="slidenum">
              <a:rPr lang="en-US" smtClean="0"/>
              <a:pPr/>
              <a:t>184</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r="32350"/>
          <a:stretch/>
        </p:blipFill>
        <p:spPr bwMode="auto">
          <a:xfrm>
            <a:off x="228600" y="1524000"/>
            <a:ext cx="4191000" cy="453123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791456" y="188879"/>
            <a:ext cx="2077813" cy="338554"/>
          </a:xfrm>
          <a:prstGeom prst="rect">
            <a:avLst/>
          </a:prstGeom>
          <a:solidFill>
            <a:srgbClr val="99CCFF"/>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Common signals</a:t>
            </a:r>
            <a:endParaRPr lang="en-US" sz="1600" b="1" dirty="0">
              <a:solidFill>
                <a:srgbClr val="FF0000"/>
              </a:solidFill>
              <a:latin typeface="Verdana" pitchFamily="34" charset="0"/>
              <a:ea typeface="Verdana" pitchFamily="34" charset="0"/>
              <a:cs typeface="Verdana" pitchFamily="34" charset="0"/>
            </a:endParaRPr>
          </a:p>
        </p:txBody>
      </p:sp>
      <p:sp>
        <p:nvSpPr>
          <p:cNvPr id="47" name="Rectangle 46"/>
          <p:cNvSpPr/>
          <p:nvPr/>
        </p:nvSpPr>
        <p:spPr>
          <a:xfrm>
            <a:off x="4648200" y="800993"/>
            <a:ext cx="4343400" cy="2215991"/>
          </a:xfrm>
          <a:prstGeom prst="rect">
            <a:avLst/>
          </a:prstGeom>
          <a:ln w="28575">
            <a:solidFill>
              <a:schemeClr val="accent6">
                <a:lumMod val="75000"/>
              </a:schemeClr>
            </a:solidFill>
          </a:ln>
        </p:spPr>
        <p:txBody>
          <a:bodyPr wrap="square">
            <a:spAutoFit/>
          </a:bodyPr>
          <a:lstStyle/>
          <a:p>
            <a:pPr algn="ctr"/>
            <a:r>
              <a:rPr lang="en-US" b="1" dirty="0" smtClean="0">
                <a:latin typeface="Verdana" pitchFamily="34" charset="0"/>
                <a:ea typeface="Verdana" pitchFamily="34" charset="0"/>
                <a:cs typeface="Verdana" pitchFamily="34" charset="0"/>
              </a:rPr>
              <a:t>BHE </a:t>
            </a:r>
            <a:r>
              <a:rPr lang="en-US" b="1" dirty="0">
                <a:latin typeface="Verdana" pitchFamily="34" charset="0"/>
                <a:ea typeface="Verdana" pitchFamily="34" charset="0"/>
                <a:cs typeface="Verdana" pitchFamily="34" charset="0"/>
              </a:rPr>
              <a:t>(Active Low)/S</a:t>
            </a:r>
            <a:r>
              <a:rPr lang="en-US" b="1" baseline="-25000" dirty="0">
                <a:latin typeface="Verdana" pitchFamily="34" charset="0"/>
                <a:ea typeface="Verdana" pitchFamily="34" charset="0"/>
                <a:cs typeface="Verdana" pitchFamily="34" charset="0"/>
              </a:rPr>
              <a:t>7</a:t>
            </a:r>
            <a:r>
              <a:rPr lang="en-US" b="1" dirty="0">
                <a:latin typeface="Verdana" pitchFamily="34" charset="0"/>
                <a:ea typeface="Verdana" pitchFamily="34" charset="0"/>
                <a:cs typeface="Verdana" pitchFamily="34" charset="0"/>
              </a:rPr>
              <a:t> (Output)  </a:t>
            </a:r>
          </a:p>
          <a:p>
            <a:pPr algn="ctr"/>
            <a:endParaRPr lang="en-US" sz="1600" b="1" dirty="0">
              <a:solidFill>
                <a:srgbClr val="FF0066"/>
              </a:solidFill>
              <a:latin typeface="Verdana" pitchFamily="34" charset="0"/>
              <a:ea typeface="Verdana" pitchFamily="34" charset="0"/>
              <a:cs typeface="Verdana" pitchFamily="34" charset="0"/>
            </a:endParaRPr>
          </a:p>
          <a:p>
            <a:pPr algn="ctr"/>
            <a:r>
              <a:rPr lang="en-US" sz="1600" b="1" dirty="0" smtClean="0">
                <a:solidFill>
                  <a:srgbClr val="FF0066"/>
                </a:solidFill>
                <a:latin typeface="Verdana" pitchFamily="34" charset="0"/>
                <a:ea typeface="Verdana" pitchFamily="34" charset="0"/>
                <a:cs typeface="Verdana" pitchFamily="34" charset="0"/>
              </a:rPr>
              <a:t>Bus </a:t>
            </a:r>
            <a:r>
              <a:rPr lang="en-US" sz="1600" b="1" dirty="0">
                <a:solidFill>
                  <a:srgbClr val="FF0066"/>
                </a:solidFill>
                <a:latin typeface="Verdana" pitchFamily="34" charset="0"/>
                <a:ea typeface="Verdana" pitchFamily="34" charset="0"/>
                <a:cs typeface="Verdana" pitchFamily="34" charset="0"/>
              </a:rPr>
              <a:t>High </a:t>
            </a:r>
            <a:r>
              <a:rPr lang="en-US" sz="1600" b="1" dirty="0" smtClean="0">
                <a:solidFill>
                  <a:srgbClr val="FF0066"/>
                </a:solidFill>
                <a:latin typeface="Verdana" pitchFamily="34" charset="0"/>
                <a:ea typeface="Verdana" pitchFamily="34" charset="0"/>
                <a:cs typeface="Verdana" pitchFamily="34" charset="0"/>
              </a:rPr>
              <a:t>Enable/Status </a:t>
            </a:r>
          </a:p>
          <a:p>
            <a:pPr algn="just"/>
            <a:endParaRPr lang="en-US"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It </a:t>
            </a:r>
            <a:r>
              <a:rPr lang="en-US" sz="1400" b="1" dirty="0">
                <a:latin typeface="Verdana" pitchFamily="34" charset="0"/>
                <a:ea typeface="Verdana" pitchFamily="34" charset="0"/>
                <a:cs typeface="Verdana" pitchFamily="34" charset="0"/>
              </a:rPr>
              <a:t>is used to enable data onto the most significant half of data bus, D</a:t>
            </a:r>
            <a:r>
              <a:rPr lang="en-US" sz="1400" b="1" baseline="-25000" dirty="0">
                <a:latin typeface="Verdana" pitchFamily="34" charset="0"/>
                <a:ea typeface="Verdana" pitchFamily="34" charset="0"/>
                <a:cs typeface="Verdana" pitchFamily="34" charset="0"/>
              </a:rPr>
              <a:t>8</a:t>
            </a:r>
            <a:r>
              <a:rPr lang="en-US" sz="1400" b="1" dirty="0">
                <a:latin typeface="Verdana" pitchFamily="34" charset="0"/>
                <a:ea typeface="Verdana" pitchFamily="34" charset="0"/>
                <a:cs typeface="Verdana" pitchFamily="34" charset="0"/>
              </a:rPr>
              <a:t>-D</a:t>
            </a:r>
            <a:r>
              <a:rPr lang="en-US" sz="1400" b="1" baseline="-25000" dirty="0">
                <a:latin typeface="Verdana" pitchFamily="34" charset="0"/>
                <a:ea typeface="Verdana" pitchFamily="34" charset="0"/>
                <a:cs typeface="Verdana" pitchFamily="34" charset="0"/>
              </a:rPr>
              <a:t>15</a:t>
            </a:r>
            <a:r>
              <a:rPr lang="en-US" sz="1400" b="1" dirty="0">
                <a:latin typeface="Verdana" pitchFamily="34" charset="0"/>
                <a:ea typeface="Verdana" pitchFamily="34" charset="0"/>
                <a:cs typeface="Verdana" pitchFamily="34" charset="0"/>
              </a:rPr>
              <a:t>. 8-bit device connected to upper half of the data bus use BHE (Active Low) signal. It is multiplexed with status signal S</a:t>
            </a:r>
            <a:r>
              <a:rPr lang="en-US" sz="1400" b="1" baseline="-25000" dirty="0">
                <a:latin typeface="Verdana" pitchFamily="34" charset="0"/>
                <a:ea typeface="Verdana" pitchFamily="34" charset="0"/>
                <a:cs typeface="Verdana" pitchFamily="34" charset="0"/>
              </a:rPr>
              <a:t>7</a:t>
            </a:r>
            <a:r>
              <a:rPr lang="en-US" sz="1400" b="1" dirty="0">
                <a:latin typeface="Verdana" pitchFamily="34" charset="0"/>
                <a:ea typeface="Verdana" pitchFamily="34" charset="0"/>
                <a:cs typeface="Verdana" pitchFamily="34" charset="0"/>
              </a:rPr>
              <a:t>. </a:t>
            </a:r>
          </a:p>
        </p:txBody>
      </p:sp>
      <p:sp>
        <p:nvSpPr>
          <p:cNvPr id="10" name="Rectangle 9"/>
          <p:cNvSpPr/>
          <p:nvPr/>
        </p:nvSpPr>
        <p:spPr>
          <a:xfrm>
            <a:off x="4648200" y="3276362"/>
            <a:ext cx="4343400" cy="1600438"/>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 MN/ MX  </a:t>
            </a:r>
            <a:endParaRPr lang="en-US" b="1" dirty="0" smtClean="0">
              <a:latin typeface="Verdana" pitchFamily="34" charset="0"/>
              <a:ea typeface="Verdana" pitchFamily="34" charset="0"/>
              <a:cs typeface="Verdana" pitchFamily="34" charset="0"/>
            </a:endParaRPr>
          </a:p>
          <a:p>
            <a:pPr algn="ctr"/>
            <a:endParaRPr lang="en-US" b="1" dirty="0" smtClean="0">
              <a:latin typeface="Verdana" pitchFamily="34" charset="0"/>
              <a:ea typeface="Verdana" pitchFamily="34" charset="0"/>
              <a:cs typeface="Verdana" pitchFamily="34" charset="0"/>
            </a:endParaRPr>
          </a:p>
          <a:p>
            <a:pPr algn="ctr"/>
            <a:r>
              <a:rPr lang="en-US" sz="1600" b="1" dirty="0" smtClean="0">
                <a:solidFill>
                  <a:srgbClr val="FF0066"/>
                </a:solidFill>
                <a:latin typeface="Verdana" pitchFamily="34" charset="0"/>
                <a:ea typeface="Verdana" pitchFamily="34" charset="0"/>
                <a:cs typeface="Verdana" pitchFamily="34" charset="0"/>
              </a:rPr>
              <a:t>MINIMUM </a:t>
            </a:r>
            <a:r>
              <a:rPr lang="en-US" sz="1600" b="1" dirty="0">
                <a:solidFill>
                  <a:srgbClr val="FF0066"/>
                </a:solidFill>
                <a:latin typeface="Verdana" pitchFamily="34" charset="0"/>
                <a:ea typeface="Verdana" pitchFamily="34" charset="0"/>
                <a:cs typeface="Verdana" pitchFamily="34" charset="0"/>
              </a:rPr>
              <a:t>/ MAXIMUM </a:t>
            </a:r>
            <a:endParaRPr lang="en-US" sz="1600" b="1" dirty="0" smtClean="0">
              <a:solidFill>
                <a:srgbClr val="FF0066"/>
              </a:solidFill>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This </a:t>
            </a:r>
            <a:r>
              <a:rPr lang="en-US" sz="1400" b="1" dirty="0">
                <a:latin typeface="Verdana" pitchFamily="34" charset="0"/>
                <a:ea typeface="Verdana" pitchFamily="34" charset="0"/>
                <a:cs typeface="Verdana" pitchFamily="34" charset="0"/>
              </a:rPr>
              <a:t>pin signal indicates  what mode the processor is to operate in. </a:t>
            </a:r>
          </a:p>
        </p:txBody>
      </p:sp>
      <p:sp>
        <p:nvSpPr>
          <p:cNvPr id="14" name="Rectangle 13"/>
          <p:cNvSpPr/>
          <p:nvPr/>
        </p:nvSpPr>
        <p:spPr>
          <a:xfrm>
            <a:off x="4648200" y="5108138"/>
            <a:ext cx="4343400" cy="1292662"/>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 RD (Read) (Active Low) </a:t>
            </a:r>
          </a:p>
          <a:p>
            <a:pPr algn="ctr"/>
            <a:endParaRPr lang="en-US" dirty="0" smtClean="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signal is used for read operation. </a:t>
            </a:r>
            <a:endParaRPr lang="en-US" sz="1400" b="1" dirty="0" smtClean="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It </a:t>
            </a:r>
            <a:r>
              <a:rPr lang="en-US" sz="1400" b="1" dirty="0">
                <a:latin typeface="Verdana" pitchFamily="34" charset="0"/>
                <a:ea typeface="Verdana" pitchFamily="34" charset="0"/>
                <a:cs typeface="Verdana" pitchFamily="34" charset="0"/>
              </a:rPr>
              <a:t>is an output signal. </a:t>
            </a:r>
            <a:endParaRPr lang="en-US" sz="1400" b="1" dirty="0" smtClean="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It </a:t>
            </a:r>
            <a:r>
              <a:rPr lang="en-US" sz="1400" b="1" dirty="0">
                <a:latin typeface="Verdana" pitchFamily="34" charset="0"/>
                <a:ea typeface="Verdana" pitchFamily="34" charset="0"/>
                <a:cs typeface="Verdana" pitchFamily="34" charset="0"/>
              </a:rPr>
              <a:t>is active when low.</a:t>
            </a:r>
          </a:p>
        </p:txBody>
      </p:sp>
    </p:spTree>
    <p:extLst>
      <p:ext uri="{BB962C8B-B14F-4D97-AF65-F5344CB8AC3E}">
        <p14:creationId xmlns:p14="http://schemas.microsoft.com/office/powerpoint/2010/main" val="8721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1.38889E-6 -7.67808E-7 L 1.38889E-6 0.03377 " pathEditMode="relative" rAng="0" ptsTypes="AA">
                                      <p:cBhvr>
                                        <p:cTn id="14" dur="500" fill="hold"/>
                                        <p:tgtEl>
                                          <p:spTgt spid="48"/>
                                        </p:tgtEl>
                                        <p:attrNameLst>
                                          <p:attrName>ppt_x</p:attrName>
                                          <p:attrName>ppt_y</p:attrName>
                                        </p:attrNameLst>
                                      </p:cBhvr>
                                      <p:rCtr x="0" y="1688"/>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2" nodeType="clickEffect">
                                  <p:stCondLst>
                                    <p:cond delay="0"/>
                                  </p:stCondLst>
                                  <p:childTnLst>
                                    <p:animMotion origin="layout" path="M 1.38889E-6 0.03377 L 1.38889E-6 0.06707 " pathEditMode="relative" rAng="0" ptsTypes="AA">
                                      <p:cBhvr>
                                        <p:cTn id="21" dur="500" fill="hold"/>
                                        <p:tgtEl>
                                          <p:spTgt spid="48"/>
                                        </p:tgtEl>
                                        <p:attrNameLst>
                                          <p:attrName>ppt_x</p:attrName>
                                          <p:attrName>ppt_y</p:attrName>
                                        </p:attrNameLst>
                                      </p:cBhvr>
                                      <p:rCtr x="0" y="1665"/>
                                    </p:animMotion>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7" grpId="0" animBg="1"/>
      <p:bldP spid="10" grpId="0" animBg="1"/>
      <p:bldP spid="1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2196152" y="3340136"/>
            <a:ext cx="1385248" cy="25491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4038600" cy="1143000"/>
          </a:xfrm>
        </p:spPr>
        <p:txBody>
          <a:bodyPr>
            <a:normAutofit/>
          </a:bodyPr>
          <a:lstStyle/>
          <a:p>
            <a:r>
              <a:rPr lang="en-US" dirty="0" smtClean="0"/>
              <a:t>Pins and Signals</a:t>
            </a:r>
            <a:endParaRPr lang="en-US" dirty="0"/>
          </a:p>
        </p:txBody>
      </p:sp>
      <p:sp>
        <p:nvSpPr>
          <p:cNvPr id="44" name="Slide Number Placeholder 43"/>
          <p:cNvSpPr>
            <a:spLocks noGrp="1"/>
          </p:cNvSpPr>
          <p:nvPr>
            <p:ph type="sldNum" sz="quarter" idx="12"/>
          </p:nvPr>
        </p:nvSpPr>
        <p:spPr/>
        <p:txBody>
          <a:bodyPr/>
          <a:lstStyle/>
          <a:p>
            <a:fld id="{85E6815B-E59C-4D87-B1F6-ECBDD22AF1DC}" type="slidenum">
              <a:rPr lang="en-US" smtClean="0"/>
              <a:pPr/>
              <a:t>185</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r="32350"/>
          <a:stretch/>
        </p:blipFill>
        <p:spPr bwMode="auto">
          <a:xfrm>
            <a:off x="228600" y="1524000"/>
            <a:ext cx="4191000" cy="453123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791456" y="188879"/>
            <a:ext cx="2077813" cy="338554"/>
          </a:xfrm>
          <a:prstGeom prst="rect">
            <a:avLst/>
          </a:prstGeom>
          <a:solidFill>
            <a:srgbClr val="99CCFF"/>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Common signals</a:t>
            </a:r>
            <a:endParaRPr lang="en-US" sz="1600" b="1" dirty="0">
              <a:solidFill>
                <a:srgbClr val="FF0000"/>
              </a:solidFill>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47" name="Rectangle 46"/>
              <p:cNvSpPr/>
              <p:nvPr/>
            </p:nvSpPr>
            <p:spPr>
              <a:xfrm>
                <a:off x="4648200" y="800993"/>
                <a:ext cx="4343400" cy="3016660"/>
              </a:xfrm>
              <a:prstGeom prst="rect">
                <a:avLst/>
              </a:prstGeom>
              <a:ln w="28575">
                <a:solidFill>
                  <a:schemeClr val="accent6">
                    <a:lumMod val="75000"/>
                  </a:schemeClr>
                </a:solidFill>
              </a:ln>
            </p:spPr>
            <p:txBody>
              <a:bodyPr wrap="square">
                <a:spAutoFit/>
              </a:bodyPr>
              <a:lstStyle/>
              <a:p>
                <a:pPr algn="ctr"/>
                <a:r>
                  <a:rPr lang="en-US" b="1" dirty="0" smtClean="0">
                    <a:latin typeface="Verdana" pitchFamily="34" charset="0"/>
                    <a:ea typeface="Verdana" pitchFamily="34" charset="0"/>
                    <a:cs typeface="Verdana" pitchFamily="34" charset="0"/>
                  </a:rPr>
                  <a:t>TEST</a:t>
                </a:r>
              </a:p>
              <a:p>
                <a:pPr algn="just"/>
                <a:endParaRPr lang="en-US" b="1" dirty="0" smtClean="0">
                  <a:latin typeface="Verdana" pitchFamily="34" charset="0"/>
                  <a:ea typeface="Verdana" pitchFamily="34" charset="0"/>
                  <a:cs typeface="Verdana" pitchFamily="34" charset="0"/>
                </a:endParaRPr>
              </a:p>
              <a:p>
                <a:pPr algn="just"/>
                <a14:m>
                  <m:oMath xmlns:m="http://schemas.openxmlformats.org/officeDocument/2006/math">
                    <m:acc>
                      <m:accPr>
                        <m:chr m:val="̅"/>
                        <m:ctrlPr>
                          <a:rPr lang="en-US" sz="1400" b="1" i="1">
                            <a:latin typeface="Cambria Math" panose="02040503050406030204" pitchFamily="18" charset="0"/>
                            <a:ea typeface="Verdana" pitchFamily="34" charset="0"/>
                            <a:cs typeface="Verdana" pitchFamily="34" charset="0"/>
                          </a:rPr>
                        </m:ctrlPr>
                      </m:accPr>
                      <m:e>
                        <m:r>
                          <a:rPr lang="en-US" sz="1400" b="1">
                            <a:latin typeface="Cambria Math"/>
                            <a:ea typeface="Verdana" pitchFamily="34" charset="0"/>
                            <a:cs typeface="Verdana" pitchFamily="34" charset="0"/>
                          </a:rPr>
                          <m:t>𝐓𝐄𝐒𝐓</m:t>
                        </m:r>
                      </m:e>
                    </m:acc>
                  </m:oMath>
                </a14:m>
                <a:r>
                  <a:rPr lang="en-US" sz="1400" b="1" dirty="0">
                    <a:latin typeface="Verdana" pitchFamily="34" charset="0"/>
                    <a:ea typeface="Verdana" pitchFamily="34" charset="0"/>
                    <a:cs typeface="Verdana" pitchFamily="34" charset="0"/>
                  </a:rPr>
                  <a:t>input is </a:t>
                </a:r>
                <a:r>
                  <a:rPr lang="en-US" sz="1400" b="1" dirty="0" smtClean="0">
                    <a:latin typeface="Verdana" pitchFamily="34" charset="0"/>
                    <a:ea typeface="Verdana" pitchFamily="34" charset="0"/>
                    <a:cs typeface="Verdana" pitchFamily="34" charset="0"/>
                  </a:rPr>
                  <a:t>tested </a:t>
                </a:r>
                <a:r>
                  <a:rPr lang="en-US" sz="1400" b="1" dirty="0">
                    <a:latin typeface="Verdana" pitchFamily="34" charset="0"/>
                    <a:ea typeface="Verdana" pitchFamily="34" charset="0"/>
                    <a:cs typeface="Verdana" pitchFamily="34" charset="0"/>
                  </a:rPr>
                  <a:t>by </a:t>
                </a:r>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‘WAIT’ instruction. </a:t>
                </a:r>
                <a:endParaRPr lang="en-US" sz="1400" b="1" dirty="0" smtClean="0">
                  <a:latin typeface="Verdana" pitchFamily="34" charset="0"/>
                  <a:ea typeface="Verdana" pitchFamily="34" charset="0"/>
                  <a:cs typeface="Verdana" pitchFamily="34" charset="0"/>
                </a:endParaRPr>
              </a:p>
              <a:p>
                <a:pPr algn="just"/>
                <a:endParaRPr lang="en-US" sz="1400" b="1" dirty="0" smtClean="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8086 will enter a wait state after execution of the WAIT instruction and will resume execution only when the </a:t>
                </a:r>
                <a14:m>
                  <m:oMath xmlns:m="http://schemas.openxmlformats.org/officeDocument/2006/math">
                    <m:acc>
                      <m:accPr>
                        <m:chr m:val="̅"/>
                        <m:ctrlPr>
                          <a:rPr lang="en-US" sz="1400" b="1" i="1" smtClean="0">
                            <a:latin typeface="Cambria Math" panose="02040503050406030204" pitchFamily="18" charset="0"/>
                            <a:ea typeface="Verdana" pitchFamily="34" charset="0"/>
                            <a:cs typeface="Verdana" pitchFamily="34" charset="0"/>
                          </a:rPr>
                        </m:ctrlPr>
                      </m:accPr>
                      <m:e>
                        <m:r>
                          <a:rPr lang="en-US" sz="1400" b="1" i="0" smtClean="0">
                            <a:latin typeface="Cambria Math"/>
                            <a:ea typeface="Verdana" pitchFamily="34" charset="0"/>
                            <a:cs typeface="Verdana" pitchFamily="34" charset="0"/>
                          </a:rPr>
                          <m:t>𝐓𝐄𝐒𝐓</m:t>
                        </m:r>
                      </m:e>
                    </m:acc>
                  </m:oMath>
                </a14:m>
                <a:r>
                  <a:rPr lang="en-US" sz="1400" b="1" dirty="0" smtClean="0">
                    <a:latin typeface="Verdana" pitchFamily="34" charset="0"/>
                    <a:ea typeface="Verdana" pitchFamily="34" charset="0"/>
                    <a:cs typeface="Verdana" pitchFamily="34" charset="0"/>
                  </a:rPr>
                  <a:t> is made low by an active hardware.</a:t>
                </a: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This is used to synchronize an external activity to the processor internal operation.</a:t>
                </a:r>
              </a:p>
            </p:txBody>
          </p:sp>
        </mc:Choice>
        <mc:Fallback xmlns="">
          <p:sp>
            <p:nvSpPr>
              <p:cNvPr id="47" name="Rectangle 46"/>
              <p:cNvSpPr>
                <a:spLocks noRot="1" noChangeAspect="1" noMove="1" noResize="1" noEditPoints="1" noAdjustHandles="1" noChangeArrowheads="1" noChangeShapeType="1" noTextEdit="1"/>
              </p:cNvSpPr>
              <p:nvPr/>
            </p:nvSpPr>
            <p:spPr>
              <a:xfrm>
                <a:off x="4648200" y="800993"/>
                <a:ext cx="4343400" cy="3016660"/>
              </a:xfrm>
              <a:prstGeom prst="rect">
                <a:avLst/>
              </a:prstGeom>
              <a:blipFill rotWithShape="1">
                <a:blip r:embed="rId4"/>
                <a:stretch>
                  <a:fillRect l="-139" t="-600" b="-400"/>
                </a:stretch>
              </a:blipFill>
              <a:ln w="28575">
                <a:solidFill>
                  <a:schemeClr val="accent6">
                    <a:lumMod val="75000"/>
                  </a:schemeClr>
                </a:solidFill>
              </a:ln>
            </p:spPr>
            <p:txBody>
              <a:bodyPr/>
              <a:lstStyle/>
              <a:p>
                <a:r>
                  <a:rPr lang="en-US">
                    <a:noFill/>
                  </a:rPr>
                  <a:t> </a:t>
                </a:r>
              </a:p>
            </p:txBody>
          </p:sp>
        </mc:Fallback>
      </mc:AlternateContent>
      <p:sp>
        <p:nvSpPr>
          <p:cNvPr id="10" name="Rectangle 9"/>
          <p:cNvSpPr/>
          <p:nvPr/>
        </p:nvSpPr>
        <p:spPr>
          <a:xfrm>
            <a:off x="4648200" y="3981033"/>
            <a:ext cx="4343400" cy="2800767"/>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 READY </a:t>
            </a:r>
            <a:endParaRPr lang="en-US" b="1" dirty="0" smtClean="0">
              <a:latin typeface="Verdana" pitchFamily="34" charset="0"/>
              <a:ea typeface="Verdana" pitchFamily="34" charset="0"/>
              <a:cs typeface="Verdana" pitchFamily="34" charset="0"/>
            </a:endParaRPr>
          </a:p>
          <a:p>
            <a:endParaRPr lang="en-US"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This </a:t>
            </a:r>
            <a:r>
              <a:rPr lang="en-US" sz="1400" b="1" dirty="0">
                <a:latin typeface="Verdana" pitchFamily="34" charset="0"/>
                <a:ea typeface="Verdana" pitchFamily="34" charset="0"/>
                <a:cs typeface="Verdana" pitchFamily="34" charset="0"/>
              </a:rPr>
              <a:t>is the acknowledgement from the slow device or memory that they have completed the data transfer.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signal made available by the devices </a:t>
            </a:r>
            <a:r>
              <a:rPr lang="en-US" sz="1400" b="1" dirty="0" smtClean="0">
                <a:latin typeface="Verdana" pitchFamily="34" charset="0"/>
                <a:ea typeface="Verdana" pitchFamily="34" charset="0"/>
                <a:cs typeface="Verdana" pitchFamily="34" charset="0"/>
              </a:rPr>
              <a:t>is </a:t>
            </a:r>
            <a:r>
              <a:rPr lang="en-US" sz="1400" b="1" dirty="0">
                <a:latin typeface="Verdana" pitchFamily="34" charset="0"/>
                <a:ea typeface="Verdana" pitchFamily="34" charset="0"/>
                <a:cs typeface="Verdana" pitchFamily="34" charset="0"/>
              </a:rPr>
              <a:t>synchronized by the 8284A clock generator to provide ready input to the 8086.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signal is active high.</a:t>
            </a:r>
          </a:p>
        </p:txBody>
      </p:sp>
    </p:spTree>
    <p:extLst>
      <p:ext uri="{BB962C8B-B14F-4D97-AF65-F5344CB8AC3E}">
        <p14:creationId xmlns:p14="http://schemas.microsoft.com/office/powerpoint/2010/main" val="12966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38889E-6 2.11841E-6 L 1.38889E-6 0.29417 " pathEditMode="relative" rAng="0" ptsTypes="AA">
                                      <p:cBhvr>
                                        <p:cTn id="6" dur="500" fill="hold"/>
                                        <p:tgtEl>
                                          <p:spTgt spid="48"/>
                                        </p:tgtEl>
                                        <p:attrNameLst>
                                          <p:attrName>ppt_x</p:attrName>
                                          <p:attrName>ppt_y</p:attrName>
                                        </p:attrNameLst>
                                      </p:cBhvr>
                                      <p:rCtr x="0" y="14709"/>
                                    </p:animMotion>
                                  </p:childTnLst>
                                </p:cTn>
                              </p:par>
                              <p:par>
                                <p:cTn id="7" presetID="10"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38889E-6 0.29417 L 0.00087 0.32747 " pathEditMode="relative" rAng="0" ptsTypes="AA">
                                      <p:cBhvr>
                                        <p:cTn id="13" dur="500" fill="hold"/>
                                        <p:tgtEl>
                                          <p:spTgt spid="48"/>
                                        </p:tgtEl>
                                        <p:attrNameLst>
                                          <p:attrName>ppt_x</p:attrName>
                                          <p:attrName>ppt_y</p:attrName>
                                        </p:attrNameLst>
                                      </p:cBhvr>
                                      <p:rCtr x="35" y="1665"/>
                                    </p:animMotion>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10"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2196152" y="5563584"/>
            <a:ext cx="1385248" cy="25491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3962400" cy="1143000"/>
          </a:xfrm>
        </p:spPr>
        <p:txBody>
          <a:bodyPr>
            <a:normAutofit/>
          </a:bodyPr>
          <a:lstStyle/>
          <a:p>
            <a:r>
              <a:rPr lang="en-US" dirty="0" smtClean="0"/>
              <a:t>Pins and Signals</a:t>
            </a:r>
            <a:endParaRPr lang="en-US" dirty="0"/>
          </a:p>
        </p:txBody>
      </p:sp>
      <p:sp>
        <p:nvSpPr>
          <p:cNvPr id="44" name="Slide Number Placeholder 43"/>
          <p:cNvSpPr>
            <a:spLocks noGrp="1"/>
          </p:cNvSpPr>
          <p:nvPr>
            <p:ph type="sldNum" sz="quarter" idx="12"/>
          </p:nvPr>
        </p:nvSpPr>
        <p:spPr/>
        <p:txBody>
          <a:bodyPr/>
          <a:lstStyle/>
          <a:p>
            <a:fld id="{85E6815B-E59C-4D87-B1F6-ECBDD22AF1DC}" type="slidenum">
              <a:rPr lang="en-US" smtClean="0"/>
              <a:pPr/>
              <a:t>186</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r="32350"/>
          <a:stretch/>
        </p:blipFill>
        <p:spPr bwMode="auto">
          <a:xfrm>
            <a:off x="228600" y="1524000"/>
            <a:ext cx="4191000" cy="453123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5791456" y="188879"/>
            <a:ext cx="2077813" cy="338554"/>
          </a:xfrm>
          <a:prstGeom prst="rect">
            <a:avLst/>
          </a:prstGeom>
          <a:solidFill>
            <a:srgbClr val="99CCFF"/>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Common signals</a:t>
            </a:r>
            <a:endParaRPr lang="en-US" sz="1600" b="1" dirty="0">
              <a:solidFill>
                <a:srgbClr val="FF0000"/>
              </a:solidFill>
              <a:latin typeface="Verdana" pitchFamily="34" charset="0"/>
              <a:ea typeface="Verdana" pitchFamily="34" charset="0"/>
              <a:cs typeface="Verdana" pitchFamily="34" charset="0"/>
            </a:endParaRPr>
          </a:p>
        </p:txBody>
      </p:sp>
      <p:sp>
        <p:nvSpPr>
          <p:cNvPr id="47" name="Rectangle 46"/>
          <p:cNvSpPr/>
          <p:nvPr/>
        </p:nvSpPr>
        <p:spPr>
          <a:xfrm>
            <a:off x="4648200" y="800993"/>
            <a:ext cx="4343400" cy="1723549"/>
          </a:xfrm>
          <a:prstGeom prst="rect">
            <a:avLst/>
          </a:prstGeom>
          <a:ln w="28575">
            <a:solidFill>
              <a:schemeClr val="accent6">
                <a:lumMod val="75000"/>
              </a:schemeClr>
            </a:solidFill>
          </a:ln>
        </p:spPr>
        <p:txBody>
          <a:bodyPr wrap="square">
            <a:spAutoFit/>
          </a:bodyPr>
          <a:lstStyle/>
          <a:p>
            <a:pPr algn="ctr"/>
            <a:r>
              <a:rPr lang="en-US" b="1" dirty="0">
                <a:latin typeface="Verdana" pitchFamily="34" charset="0"/>
                <a:ea typeface="Verdana" pitchFamily="34" charset="0"/>
                <a:cs typeface="Verdana" pitchFamily="34" charset="0"/>
              </a:rPr>
              <a:t>RESET (Input)</a:t>
            </a:r>
            <a:r>
              <a:rPr lang="en-US" dirty="0">
                <a:latin typeface="Verdana" pitchFamily="34" charset="0"/>
                <a:ea typeface="Verdana" pitchFamily="34" charset="0"/>
                <a:cs typeface="Verdana" pitchFamily="34" charset="0"/>
              </a:rPr>
              <a:t>  </a:t>
            </a:r>
            <a:endParaRPr lang="en-US" dirty="0" smtClean="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Causes </a:t>
            </a:r>
            <a:r>
              <a:rPr lang="en-US" sz="1400" b="1" dirty="0">
                <a:latin typeface="Verdana" pitchFamily="34" charset="0"/>
                <a:ea typeface="Verdana" pitchFamily="34" charset="0"/>
                <a:cs typeface="Verdana" pitchFamily="34" charset="0"/>
              </a:rPr>
              <a:t>the processor to immediately terminate its present  activity.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signal must be active HIGH for at least four clock cycles.</a:t>
            </a:r>
          </a:p>
        </p:txBody>
      </p:sp>
      <p:sp>
        <p:nvSpPr>
          <p:cNvPr id="10" name="Rectangle 9"/>
          <p:cNvSpPr/>
          <p:nvPr/>
        </p:nvSpPr>
        <p:spPr>
          <a:xfrm>
            <a:off x="4648200" y="2606695"/>
            <a:ext cx="4343400" cy="1508105"/>
          </a:xfrm>
          <a:prstGeom prst="rect">
            <a:avLst/>
          </a:prstGeom>
          <a:ln w="28575">
            <a:solidFill>
              <a:schemeClr val="accent6">
                <a:lumMod val="75000"/>
              </a:schemeClr>
            </a:solidFill>
          </a:ln>
        </p:spPr>
        <p:txBody>
          <a:bodyPr wrap="square">
            <a:spAutoFit/>
          </a:bodyPr>
          <a:lstStyle/>
          <a:p>
            <a:pPr algn="ctr"/>
            <a:r>
              <a:rPr lang="en-US" b="1" dirty="0" smtClean="0">
                <a:latin typeface="Verdana" pitchFamily="34" charset="0"/>
                <a:ea typeface="Verdana" pitchFamily="34" charset="0"/>
                <a:cs typeface="Verdana" pitchFamily="34" charset="0"/>
              </a:rPr>
              <a:t>CLK</a:t>
            </a:r>
          </a:p>
          <a:p>
            <a:pPr algn="ctr"/>
            <a:endParaRPr lang="en-US"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The </a:t>
            </a:r>
            <a:r>
              <a:rPr lang="en-US" sz="1400" b="1" dirty="0">
                <a:latin typeface="Verdana" pitchFamily="34" charset="0"/>
                <a:ea typeface="Verdana" pitchFamily="34" charset="0"/>
                <a:cs typeface="Verdana" pitchFamily="34" charset="0"/>
              </a:rPr>
              <a:t>clock input provides the basic timing for processor operation and bus control activity. Its an asymmetric square wave with 33% duty cycle.</a:t>
            </a:r>
          </a:p>
        </p:txBody>
      </p:sp>
      <p:sp>
        <p:nvSpPr>
          <p:cNvPr id="11" name="Rectangle 10"/>
          <p:cNvSpPr/>
          <p:nvPr/>
        </p:nvSpPr>
        <p:spPr>
          <a:xfrm>
            <a:off x="4648200" y="4191000"/>
            <a:ext cx="4343400" cy="2585323"/>
          </a:xfrm>
          <a:prstGeom prst="rect">
            <a:avLst/>
          </a:prstGeom>
          <a:ln w="28575">
            <a:solidFill>
              <a:schemeClr val="accent6">
                <a:lumMod val="75000"/>
              </a:schemeClr>
            </a:solidFill>
          </a:ln>
        </p:spPr>
        <p:txBody>
          <a:bodyPr wrap="square">
            <a:spAutoFit/>
          </a:bodyPr>
          <a:lstStyle/>
          <a:p>
            <a:pPr algn="ctr"/>
            <a:r>
              <a:rPr lang="en-US" b="1" dirty="0" smtClean="0">
                <a:latin typeface="Verdana" pitchFamily="34" charset="0"/>
                <a:ea typeface="Verdana" pitchFamily="34" charset="0"/>
                <a:cs typeface="Verdana" pitchFamily="34" charset="0"/>
              </a:rPr>
              <a:t>INTR Interrupt </a:t>
            </a:r>
            <a:r>
              <a:rPr lang="en-US" b="1" dirty="0">
                <a:latin typeface="Verdana" pitchFamily="34" charset="0"/>
                <a:ea typeface="Verdana" pitchFamily="34" charset="0"/>
                <a:cs typeface="Verdana" pitchFamily="34" charset="0"/>
              </a:rPr>
              <a:t>Request  </a:t>
            </a:r>
          </a:p>
          <a:p>
            <a:endParaRPr lang="en-US" b="1" dirty="0" smtClean="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This </a:t>
            </a:r>
            <a:r>
              <a:rPr lang="en-US" sz="1400" b="1" dirty="0">
                <a:latin typeface="Verdana" pitchFamily="34" charset="0"/>
                <a:ea typeface="Verdana" pitchFamily="34" charset="0"/>
                <a:cs typeface="Verdana" pitchFamily="34" charset="0"/>
              </a:rPr>
              <a:t>is a triggered input. This is sampled during the last clock cycles of each instruction to determine the availability of the request. If any interrupt request is pending, the processor enters the interrupt acknowledge cycle. </a:t>
            </a:r>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This </a:t>
            </a:r>
            <a:r>
              <a:rPr lang="en-US" sz="1400" b="1" dirty="0">
                <a:latin typeface="Verdana" pitchFamily="34" charset="0"/>
                <a:ea typeface="Verdana" pitchFamily="34" charset="0"/>
                <a:cs typeface="Verdana" pitchFamily="34" charset="0"/>
              </a:rPr>
              <a:t>signal is active high and internally synchronized.</a:t>
            </a:r>
          </a:p>
        </p:txBody>
      </p:sp>
    </p:spTree>
    <p:extLst>
      <p:ext uri="{BB962C8B-B14F-4D97-AF65-F5344CB8AC3E}">
        <p14:creationId xmlns:p14="http://schemas.microsoft.com/office/powerpoint/2010/main" val="1042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38889E-6 -3.43201E-6 L 1.38889E-6 0.03677 " pathEditMode="relative" rAng="0" ptsTypes="AA">
                                      <p:cBhvr>
                                        <p:cTn id="6" dur="500" fill="hold"/>
                                        <p:tgtEl>
                                          <p:spTgt spid="48"/>
                                        </p:tgtEl>
                                        <p:attrNameLst>
                                          <p:attrName>ppt_x</p:attrName>
                                          <p:attrName>ppt_y</p:attrName>
                                        </p:attrNameLst>
                                      </p:cBhvr>
                                      <p:rCtr x="0" y="1827"/>
                                    </p:animMotion>
                                  </p:childTnLst>
                                </p:cTn>
                              </p:par>
                              <p:par>
                                <p:cTn id="7" presetID="10"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path" presetSubtype="0" accel="50000" decel="50000" fill="hold" grpId="1" nodeType="clickEffect">
                                  <p:stCondLst>
                                    <p:cond delay="0"/>
                                  </p:stCondLst>
                                  <p:childTnLst>
                                    <p:animMotion origin="layout" path="M 1.38889E-6 0.03677 L -0.25 0.03677 " pathEditMode="relative" rAng="0" ptsTypes="AA">
                                      <p:cBhvr>
                                        <p:cTn id="13" dur="500" fill="hold"/>
                                        <p:tgtEl>
                                          <p:spTgt spid="48"/>
                                        </p:tgtEl>
                                        <p:attrNameLst>
                                          <p:attrName>ppt_x</p:attrName>
                                          <p:attrName>ppt_y</p:attrName>
                                        </p:attrNameLst>
                                      </p:cBhvr>
                                      <p:rCtr x="-12500" y="0"/>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64" presetClass="path" presetSubtype="0" accel="50000" decel="50000" fill="hold" grpId="2" nodeType="withEffect">
                                  <p:stCondLst>
                                    <p:cond delay="0"/>
                                  </p:stCondLst>
                                  <p:childTnLst>
                                    <p:animMotion origin="layout" path="M -0.25 0.03677 L -0.25 0.00347 " pathEditMode="relative" rAng="0" ptsTypes="AA">
                                      <p:cBhvr>
                                        <p:cTn id="20" dur="500" fill="hold"/>
                                        <p:tgtEl>
                                          <p:spTgt spid="48"/>
                                        </p:tgtEl>
                                        <p:attrNameLst>
                                          <p:attrName>ppt_x</p:attrName>
                                          <p:attrName>ppt_y</p:attrName>
                                        </p:attrNameLst>
                                      </p:cBhvr>
                                      <p:rCtr x="0" y="-166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64" presetClass="path" presetSubtype="0" accel="50000" decel="50000" fill="hold" grpId="3" nodeType="withEffect">
                                  <p:stCondLst>
                                    <p:cond delay="0"/>
                                  </p:stCondLst>
                                  <p:childTnLst>
                                    <p:animMotion origin="layout" path="M -0.25 0.00347 L -0.25 -0.02983 " pathEditMode="relative" rAng="0" ptsTypes="AA">
                                      <p:cBhvr>
                                        <p:cTn id="27" dur="500" fill="hold"/>
                                        <p:tgtEl>
                                          <p:spTgt spid="48"/>
                                        </p:tgtEl>
                                        <p:attrNameLst>
                                          <p:attrName>ppt_x</p:attrName>
                                          <p:attrName>ppt_y</p:attrName>
                                        </p:attrNameLst>
                                      </p:cBhvr>
                                      <p:rCtr x="0" y="-1665"/>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grpId="4" nodeType="clickEffect">
                                  <p:stCondLst>
                                    <p:cond delay="0"/>
                                  </p:stCondLst>
                                  <p:childTnLst>
                                    <p:animMotion origin="layout" path="M -0.25 -0.02983 L -0.25 -0.06313 " pathEditMode="relative" rAng="0" ptsTypes="AA">
                                      <p:cBhvr>
                                        <p:cTn id="31" dur="500" fill="hold"/>
                                        <p:tgtEl>
                                          <p:spTgt spid="48"/>
                                        </p:tgtEl>
                                        <p:attrNameLst>
                                          <p:attrName>ppt_x</p:attrName>
                                          <p:attrName>ppt_y</p:attrName>
                                        </p:attrNameLst>
                                      </p:cBhvr>
                                      <p:rCtr x="0" y="-1665"/>
                                    </p:animMotion>
                                  </p:childTnLst>
                                </p:cTn>
                              </p:par>
                            </p:childTnLst>
                          </p:cTn>
                        </p:par>
                      </p:childTnLst>
                    </p:cTn>
                  </p:par>
                  <p:par>
                    <p:cTn id="32" fill="hold">
                      <p:stCondLst>
                        <p:cond delay="indefinite"/>
                      </p:stCondLst>
                      <p:childTnLst>
                        <p:par>
                          <p:cTn id="33" fill="hold">
                            <p:stCondLst>
                              <p:cond delay="0"/>
                            </p:stCondLst>
                            <p:childTnLst>
                              <p:par>
                                <p:cTn id="34" presetID="56" presetClass="path" presetSubtype="0" accel="50000" decel="50000" fill="hold" grpId="5" nodeType="clickEffect">
                                  <p:stCondLst>
                                    <p:cond delay="0"/>
                                  </p:stCondLst>
                                  <p:childTnLst>
                                    <p:animMotion origin="layout" path="M -0.25 -0.06521 L -0.00747 -0.57585 " pathEditMode="relative" rAng="0" ptsTypes="AA">
                                      <p:cBhvr>
                                        <p:cTn id="35" dur="500" fill="hold"/>
                                        <p:tgtEl>
                                          <p:spTgt spid="48"/>
                                        </p:tgtEl>
                                        <p:attrNameLst>
                                          <p:attrName>ppt_x</p:attrName>
                                          <p:attrName>ppt_y</p:attrName>
                                        </p:attrNameLst>
                                      </p:cBhvr>
                                      <p:rCtr x="12118" y="-2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8" grpId="2" animBg="1"/>
      <p:bldP spid="48" grpId="3" animBg="1"/>
      <p:bldP spid="48" grpId="4" animBg="1"/>
      <p:bldP spid="48" grpId="5" animBg="1"/>
      <p:bldP spid="47" grpId="0" animBg="1"/>
      <p:bldP spid="10" grpId="0" animBg="1"/>
      <p:bldP spid="1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14800" y="990600"/>
            <a:ext cx="4572000" cy="881877"/>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74638"/>
            <a:ext cx="4343400" cy="1143000"/>
          </a:xfrm>
        </p:spPr>
        <p:txBody>
          <a:bodyPr>
            <a:normAutofit/>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187</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46893"/>
          <a:stretch/>
        </p:blipFill>
        <p:spPr bwMode="auto">
          <a:xfrm>
            <a:off x="33837" y="1868506"/>
            <a:ext cx="3014163" cy="41512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752600"/>
            <a:ext cx="3200400" cy="158655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03507" y="138752"/>
            <a:ext cx="2249334" cy="400110"/>
          </a:xfrm>
          <a:prstGeom prst="rect">
            <a:avLst/>
          </a:prstGeom>
          <a:noFill/>
        </p:spPr>
        <p:txBody>
          <a:bodyPr wrap="none" rtlCol="0">
            <a:spAutoFit/>
          </a:bodyPr>
          <a:lstStyle/>
          <a:p>
            <a:r>
              <a:rPr lang="en-US" sz="2000" b="1" dirty="0" smtClean="0">
                <a:latin typeface="Verdana" pitchFamily="34" charset="0"/>
                <a:ea typeface="Verdana" pitchFamily="34" charset="0"/>
                <a:cs typeface="Verdana" pitchFamily="34" charset="0"/>
              </a:rPr>
              <a:t>Min/ Max Pins</a:t>
            </a:r>
            <a:endParaRPr lang="en-US" sz="2000" b="1" dirty="0">
              <a:latin typeface="Verdana" pitchFamily="34" charset="0"/>
              <a:ea typeface="Verdana" pitchFamily="34" charset="0"/>
              <a:cs typeface="Verdana" pitchFamily="34" charset="0"/>
            </a:endParaRPr>
          </a:p>
        </p:txBody>
      </p:sp>
      <p:sp>
        <p:nvSpPr>
          <p:cNvPr id="6" name="Rectangle 5"/>
          <p:cNvSpPr/>
          <p:nvPr/>
        </p:nvSpPr>
        <p:spPr>
          <a:xfrm>
            <a:off x="4114800" y="1066800"/>
            <a:ext cx="4572000" cy="5047536"/>
          </a:xfrm>
          <a:prstGeom prst="rect">
            <a:avLst/>
          </a:prstGeom>
        </p:spPr>
        <p:txBody>
          <a:bodyPr>
            <a:spAutoFit/>
          </a:bodyPr>
          <a:lstStyle/>
          <a:p>
            <a:pPr algn="just"/>
            <a:r>
              <a:rPr lang="en-US" sz="1400" b="1" dirty="0">
                <a:latin typeface="Verdana" pitchFamily="34" charset="0"/>
                <a:ea typeface="Verdana" pitchFamily="34" charset="0"/>
                <a:cs typeface="Verdana" pitchFamily="34" charset="0"/>
              </a:rPr>
              <a:t>The 8086 microprocessor can work in two  modes of  operations :</a:t>
            </a:r>
            <a:r>
              <a:rPr lang="en-US" sz="1400" b="1" dirty="0" smtClean="0">
                <a:latin typeface="Verdana" pitchFamily="34" charset="0"/>
                <a:ea typeface="Verdana" pitchFamily="34" charset="0"/>
                <a:cs typeface="Verdana" pitchFamily="34" charset="0"/>
              </a:rPr>
              <a:t> </a:t>
            </a:r>
            <a:r>
              <a:rPr lang="en-US" sz="1400" b="1" dirty="0" smtClean="0">
                <a:solidFill>
                  <a:srgbClr val="FF0066"/>
                </a:solidFill>
                <a:latin typeface="Verdana" pitchFamily="34" charset="0"/>
                <a:ea typeface="Verdana" pitchFamily="34" charset="0"/>
                <a:cs typeface="Verdana" pitchFamily="34" charset="0"/>
              </a:rPr>
              <a:t>Minimum </a:t>
            </a:r>
            <a:r>
              <a:rPr lang="en-US" sz="1400" b="1" dirty="0">
                <a:solidFill>
                  <a:srgbClr val="FF0066"/>
                </a:solidFill>
                <a:latin typeface="Verdana" pitchFamily="34" charset="0"/>
                <a:ea typeface="Verdana" pitchFamily="34" charset="0"/>
                <a:cs typeface="Verdana" pitchFamily="34" charset="0"/>
              </a:rPr>
              <a:t>mode </a:t>
            </a:r>
            <a:r>
              <a:rPr lang="en-US" sz="1400" b="1" dirty="0">
                <a:latin typeface="Verdana" pitchFamily="34" charset="0"/>
                <a:ea typeface="Verdana" pitchFamily="34" charset="0"/>
                <a:cs typeface="Verdana" pitchFamily="34" charset="0"/>
              </a:rPr>
              <a:t>and </a:t>
            </a:r>
            <a:r>
              <a:rPr lang="en-US" sz="1400" b="1" dirty="0">
                <a:solidFill>
                  <a:srgbClr val="FF0066"/>
                </a:solidFill>
                <a:latin typeface="Verdana" pitchFamily="34" charset="0"/>
                <a:ea typeface="Verdana" pitchFamily="34" charset="0"/>
                <a:cs typeface="Verdana" pitchFamily="34" charset="0"/>
              </a:rPr>
              <a:t>Maximum mode</a:t>
            </a:r>
            <a:r>
              <a:rPr lang="en-US" sz="1400" b="1" dirty="0">
                <a:latin typeface="Verdana" pitchFamily="34" charset="0"/>
                <a:ea typeface="Verdana" pitchFamily="34" charset="0"/>
                <a:cs typeface="Verdana" pitchFamily="34" charset="0"/>
              </a:rPr>
              <a:t>. </a:t>
            </a:r>
            <a:endParaRPr lang="en-US" sz="1400" b="1" dirty="0" smtClean="0">
              <a:latin typeface="Verdana" pitchFamily="34" charset="0"/>
              <a:ea typeface="Verdana" pitchFamily="34" charset="0"/>
              <a:cs typeface="Verdana" pitchFamily="34" charset="0"/>
            </a:endParaRP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In </a:t>
            </a:r>
            <a:r>
              <a:rPr lang="en-US" sz="1400" b="1" dirty="0">
                <a:latin typeface="Verdana" pitchFamily="34" charset="0"/>
                <a:ea typeface="Verdana" pitchFamily="34" charset="0"/>
                <a:cs typeface="Verdana" pitchFamily="34" charset="0"/>
              </a:rPr>
              <a:t>the </a:t>
            </a:r>
            <a:r>
              <a:rPr lang="en-US" sz="1400" b="1" u="sng" dirty="0">
                <a:latin typeface="Verdana" pitchFamily="34" charset="0"/>
                <a:ea typeface="Verdana" pitchFamily="34" charset="0"/>
                <a:cs typeface="Verdana" pitchFamily="34" charset="0"/>
              </a:rPr>
              <a:t>minimum mode</a:t>
            </a:r>
            <a:r>
              <a:rPr lang="en-US" sz="1400" b="1" dirty="0">
                <a:latin typeface="Verdana" pitchFamily="34" charset="0"/>
                <a:ea typeface="Verdana" pitchFamily="34" charset="0"/>
                <a:cs typeface="Verdana" pitchFamily="34" charset="0"/>
              </a:rPr>
              <a:t> of operation the microprocessor </a:t>
            </a:r>
            <a:r>
              <a:rPr lang="en-US" sz="1400" b="1" u="sng" dirty="0">
                <a:latin typeface="Verdana" pitchFamily="34" charset="0"/>
                <a:ea typeface="Verdana" pitchFamily="34" charset="0"/>
                <a:cs typeface="Verdana" pitchFamily="34" charset="0"/>
              </a:rPr>
              <a:t>do not </a:t>
            </a:r>
            <a:r>
              <a:rPr lang="en-US" sz="1400" b="1" dirty="0">
                <a:latin typeface="Verdana" pitchFamily="34" charset="0"/>
                <a:ea typeface="Verdana" pitchFamily="34" charset="0"/>
                <a:cs typeface="Verdana" pitchFamily="34" charset="0"/>
              </a:rPr>
              <a:t>associate with any co-processors   and can not be used for multiprocessor   systems. </a:t>
            </a:r>
            <a:endParaRPr lang="en-US" sz="1400" b="1" dirty="0" smtClean="0">
              <a:latin typeface="Verdana" pitchFamily="34" charset="0"/>
              <a:ea typeface="Verdana" pitchFamily="34" charset="0"/>
              <a:cs typeface="Verdana" pitchFamily="34" charset="0"/>
            </a:endParaRP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In </a:t>
            </a:r>
            <a:r>
              <a:rPr lang="en-US" sz="1400" b="1" dirty="0">
                <a:latin typeface="Verdana" pitchFamily="34" charset="0"/>
                <a:ea typeface="Verdana" pitchFamily="34" charset="0"/>
                <a:cs typeface="Verdana" pitchFamily="34" charset="0"/>
              </a:rPr>
              <a:t>the </a:t>
            </a:r>
            <a:r>
              <a:rPr lang="en-US" sz="1400" b="1" u="sng" dirty="0">
                <a:latin typeface="Verdana" pitchFamily="34" charset="0"/>
                <a:ea typeface="Verdana" pitchFamily="34" charset="0"/>
                <a:cs typeface="Verdana" pitchFamily="34" charset="0"/>
              </a:rPr>
              <a:t>maximum mode</a:t>
            </a:r>
            <a:r>
              <a:rPr lang="en-US" sz="1400" b="1" dirty="0">
                <a:latin typeface="Verdana" pitchFamily="34" charset="0"/>
                <a:ea typeface="Verdana" pitchFamily="34" charset="0"/>
                <a:cs typeface="Verdana" pitchFamily="34" charset="0"/>
              </a:rPr>
              <a:t> the 8086 </a:t>
            </a:r>
            <a:r>
              <a:rPr lang="en-US" sz="1400" b="1" u="sng" dirty="0">
                <a:latin typeface="Verdana" pitchFamily="34" charset="0"/>
                <a:ea typeface="Verdana" pitchFamily="34" charset="0"/>
                <a:cs typeface="Verdana" pitchFamily="34" charset="0"/>
              </a:rPr>
              <a:t>can work</a:t>
            </a:r>
            <a:r>
              <a:rPr lang="en-US" sz="1400" b="1" dirty="0">
                <a:latin typeface="Verdana" pitchFamily="34" charset="0"/>
                <a:ea typeface="Verdana" pitchFamily="34" charset="0"/>
                <a:cs typeface="Verdana" pitchFamily="34" charset="0"/>
              </a:rPr>
              <a:t> in multi-processor or co-processor   configuration. </a:t>
            </a:r>
            <a:endParaRPr lang="en-US" sz="1400" b="1" dirty="0" smtClean="0">
              <a:latin typeface="Verdana" pitchFamily="34" charset="0"/>
              <a:ea typeface="Verdana" pitchFamily="34" charset="0"/>
              <a:cs typeface="Verdana" pitchFamily="34" charset="0"/>
            </a:endParaRP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Minimum  </a:t>
            </a:r>
            <a:r>
              <a:rPr lang="en-US" sz="1400" b="1" dirty="0">
                <a:latin typeface="Verdana" pitchFamily="34" charset="0"/>
                <a:ea typeface="Verdana" pitchFamily="34" charset="0"/>
                <a:cs typeface="Verdana" pitchFamily="34" charset="0"/>
              </a:rPr>
              <a:t>or maximum </a:t>
            </a:r>
            <a:r>
              <a:rPr lang="en-US" sz="1400" b="1" dirty="0" smtClean="0">
                <a:latin typeface="Verdana" pitchFamily="34" charset="0"/>
                <a:ea typeface="Verdana" pitchFamily="34" charset="0"/>
                <a:cs typeface="Verdana" pitchFamily="34" charset="0"/>
              </a:rPr>
              <a:t>mode operations  </a:t>
            </a:r>
            <a:r>
              <a:rPr lang="en-US" sz="1400" b="1" dirty="0">
                <a:latin typeface="Verdana" pitchFamily="34" charset="0"/>
                <a:ea typeface="Verdana" pitchFamily="34" charset="0"/>
                <a:cs typeface="Verdana" pitchFamily="34" charset="0"/>
              </a:rPr>
              <a:t>are decided by the pin MN/ MX(Active low). </a:t>
            </a:r>
            <a:endParaRPr lang="en-US" sz="1400" b="1" dirty="0" smtClean="0">
              <a:latin typeface="Verdana" pitchFamily="34" charset="0"/>
              <a:ea typeface="Verdana" pitchFamily="34" charset="0"/>
              <a:cs typeface="Verdana" pitchFamily="34" charset="0"/>
            </a:endParaRPr>
          </a:p>
          <a:p>
            <a:pPr algn="just"/>
            <a:endParaRPr lang="en-US" sz="1400" b="1" dirty="0" smtClean="0">
              <a:latin typeface="Verdana" pitchFamily="34" charset="0"/>
              <a:ea typeface="Verdana" pitchFamily="34" charset="0"/>
              <a:cs typeface="Verdana" pitchFamily="34" charset="0"/>
            </a:endParaRPr>
          </a:p>
          <a:p>
            <a:pPr algn="just"/>
            <a:endParaRPr lang="en-US" sz="1400" b="1" dirty="0">
              <a:latin typeface="Verdana" pitchFamily="34" charset="0"/>
              <a:ea typeface="Verdana" pitchFamily="34" charset="0"/>
              <a:cs typeface="Verdana" pitchFamily="34" charset="0"/>
            </a:endParaRPr>
          </a:p>
          <a:p>
            <a:pPr algn="just"/>
            <a:r>
              <a:rPr lang="en-US" sz="1400" b="1" dirty="0" smtClean="0">
                <a:latin typeface="Verdana" pitchFamily="34" charset="0"/>
                <a:ea typeface="Verdana" pitchFamily="34" charset="0"/>
                <a:cs typeface="Verdana" pitchFamily="34" charset="0"/>
              </a:rPr>
              <a:t>When </a:t>
            </a:r>
            <a:r>
              <a:rPr lang="en-US" sz="1400" b="1" dirty="0">
                <a:latin typeface="Verdana" pitchFamily="34" charset="0"/>
                <a:ea typeface="Verdana" pitchFamily="34" charset="0"/>
                <a:cs typeface="Verdana" pitchFamily="34" charset="0"/>
              </a:rPr>
              <a:t>this pin is </a:t>
            </a:r>
            <a:r>
              <a:rPr lang="en-US" sz="1400" b="1" u="sng" dirty="0">
                <a:latin typeface="Verdana" pitchFamily="34" charset="0"/>
                <a:ea typeface="Verdana" pitchFamily="34" charset="0"/>
                <a:cs typeface="Verdana" pitchFamily="34" charset="0"/>
              </a:rPr>
              <a:t>high</a:t>
            </a:r>
            <a:r>
              <a:rPr lang="en-US" sz="1400" b="1" dirty="0">
                <a:latin typeface="Verdana" pitchFamily="34" charset="0"/>
                <a:ea typeface="Verdana" pitchFamily="34" charset="0"/>
                <a:cs typeface="Verdana" pitchFamily="34" charset="0"/>
              </a:rPr>
              <a:t> 8086 operates in </a:t>
            </a:r>
            <a:r>
              <a:rPr lang="en-US" sz="1400" b="1" u="sng" dirty="0">
                <a:latin typeface="Verdana" pitchFamily="34" charset="0"/>
                <a:ea typeface="Verdana" pitchFamily="34" charset="0"/>
                <a:cs typeface="Verdana" pitchFamily="34" charset="0"/>
              </a:rPr>
              <a:t>minimum mode</a:t>
            </a:r>
            <a:r>
              <a:rPr lang="en-US" sz="1400" b="1" dirty="0">
                <a:latin typeface="Verdana" pitchFamily="34" charset="0"/>
                <a:ea typeface="Verdana" pitchFamily="34" charset="0"/>
                <a:cs typeface="Verdana" pitchFamily="34" charset="0"/>
              </a:rPr>
              <a:t>  otherwise it operates in </a:t>
            </a:r>
            <a:r>
              <a:rPr lang="en-US" sz="1400" b="1" dirty="0" smtClean="0">
                <a:latin typeface="Verdana" pitchFamily="34" charset="0"/>
                <a:ea typeface="Verdana" pitchFamily="34" charset="0"/>
                <a:cs typeface="Verdana" pitchFamily="34" charset="0"/>
              </a:rPr>
              <a:t>Maximum </a:t>
            </a:r>
            <a:r>
              <a:rPr lang="en-US" sz="1400" b="1" dirty="0">
                <a:latin typeface="Verdana" pitchFamily="34" charset="0"/>
                <a:ea typeface="Verdana" pitchFamily="34" charset="0"/>
                <a:cs typeface="Verdana" pitchFamily="34" charset="0"/>
              </a:rPr>
              <a:t>mode.</a:t>
            </a:r>
          </a:p>
        </p:txBody>
      </p:sp>
      <p:sp>
        <p:nvSpPr>
          <p:cNvPr id="21" name="Rectangle 20"/>
          <p:cNvSpPr/>
          <p:nvPr/>
        </p:nvSpPr>
        <p:spPr>
          <a:xfrm>
            <a:off x="1351129" y="3557872"/>
            <a:ext cx="1890215" cy="1622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0" y="3352800"/>
            <a:ext cx="1022294" cy="36735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9298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4"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3.14524E-6 L 0 0.16883 " pathEditMode="relative" rAng="0" ptsTypes="AA">
                                      <p:cBhvr>
                                        <p:cTn id="12" dur="500" fill="hold"/>
                                        <p:tgtEl>
                                          <p:spTgt spid="7"/>
                                        </p:tgtEl>
                                        <p:attrNameLst>
                                          <p:attrName>ppt_x</p:attrName>
                                          <p:attrName>ppt_y</p:attrName>
                                        </p:attrNameLst>
                                      </p:cBhvr>
                                      <p:rCtr x="0" y="8441"/>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 0.16883 L 0 0.34644 " pathEditMode="relative" rAng="0" ptsTypes="AA">
                                      <p:cBhvr>
                                        <p:cTn id="16" dur="500" fill="hold"/>
                                        <p:tgtEl>
                                          <p:spTgt spid="7"/>
                                        </p:tgtEl>
                                        <p:attrNameLst>
                                          <p:attrName>ppt_x</p:attrName>
                                          <p:attrName>ppt_y</p:attrName>
                                        </p:attrNameLst>
                                      </p:cBhvr>
                                      <p:rCtr x="0" y="888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0 0.34644 L 0 0.47965 " pathEditMode="relative" rAng="0" ptsTypes="AA">
                                      <p:cBhvr>
                                        <p:cTn id="20" dur="500" fill="hold"/>
                                        <p:tgtEl>
                                          <p:spTgt spid="7"/>
                                        </p:tgtEl>
                                        <p:attrNameLst>
                                          <p:attrName>ppt_x</p:attrName>
                                          <p:attrName>ppt_y</p:attrName>
                                        </p:attrNameLst>
                                      </p:cBhvr>
                                      <p:rCtr x="0" y="6660"/>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3" nodeType="clickEffect">
                                  <p:stCondLst>
                                    <p:cond delay="0"/>
                                  </p:stCondLst>
                                  <p:childTnLst>
                                    <p:animMotion origin="layout" path="M 0 0.47965 L 0 0.62396 " pathEditMode="relative" rAng="0" ptsTypes="AA">
                                      <p:cBhvr>
                                        <p:cTn id="24" dur="500" fill="hold"/>
                                        <p:tgtEl>
                                          <p:spTgt spid="7"/>
                                        </p:tgtEl>
                                        <p:attrNameLst>
                                          <p:attrName>ppt_x</p:attrName>
                                          <p:attrName>ppt_y</p:attrName>
                                        </p:attrNameLst>
                                      </p:cBhvr>
                                      <p:rCtr x="0" y="7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698172" y="4539344"/>
            <a:ext cx="1295400" cy="242084"/>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74638"/>
            <a:ext cx="5334000" cy="1143000"/>
          </a:xfrm>
        </p:spPr>
        <p:txBody>
          <a:bodyPr>
            <a:normAutofit/>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188</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46893"/>
          <a:stretch/>
        </p:blipFill>
        <p:spPr bwMode="auto">
          <a:xfrm>
            <a:off x="33837" y="1868506"/>
            <a:ext cx="3014163" cy="4151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TextBox 44"/>
              <p:cNvSpPr txBox="1"/>
              <p:nvPr/>
            </p:nvSpPr>
            <p:spPr>
              <a:xfrm>
                <a:off x="4038600" y="762000"/>
                <a:ext cx="5105400" cy="1384995"/>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Pins 24 -31</a:t>
                </a:r>
              </a:p>
              <a:p>
                <a:pPr algn="ctr"/>
                <a:endParaRPr lang="en-US" sz="1400" b="1" dirty="0" smtClean="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For minimum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smtClean="0">
                    <a:latin typeface="Verdana" pitchFamily="34" charset="0"/>
                    <a:ea typeface="Verdana" pitchFamily="34" charset="0"/>
                    <a:cs typeface="Verdana" pitchFamily="34" charset="0"/>
                  </a:rPr>
                  <a:t> is tied to VCC (logic high)</a:t>
                </a:r>
              </a:p>
              <a:p>
                <a:pPr algn="ctr"/>
                <a:endParaRPr lang="en-US" sz="1400" b="1" dirty="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8086 itself generates all the bus control signals</a:t>
                </a:r>
                <a:endParaRPr lang="en-US" sz="1400" b="1" dirty="0">
                  <a:latin typeface="Verdana" pitchFamily="34" charset="0"/>
                  <a:ea typeface="Verdana" pitchFamily="34" charset="0"/>
                  <a:cs typeface="Verdana"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038600" y="762000"/>
                <a:ext cx="5105400" cy="1384995"/>
              </a:xfrm>
              <a:prstGeom prst="rect">
                <a:avLst/>
              </a:prstGeom>
              <a:blipFill>
                <a:blip r:embed="rId4"/>
                <a:stretch>
                  <a:fillRect l="-239" t="-881" r="-1434" b="-3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3385457" y="2377440"/>
              <a:ext cx="5529943" cy="64008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r>
                            <a:rPr lang="en-US" sz="1200" i="0" dirty="0" smtClean="0">
                              <a:solidFill>
                                <a:srgbClr val="FF0066"/>
                              </a:solidFill>
                              <a:latin typeface="Verdana" pitchFamily="34" charset="0"/>
                              <a:ea typeface="Verdana" pitchFamily="34" charset="0"/>
                              <a:cs typeface="Verdana" pitchFamily="34" charset="0"/>
                            </a:rPr>
                            <a:t>DT/</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m:t>
                                  </m:r>
                                </m:e>
                              </m:acc>
                            </m:oMath>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Transmit/ Receive</a:t>
                          </a:r>
                          <a:r>
                            <a:rPr lang="en-US" sz="1200" dirty="0" smtClean="0">
                              <a:solidFill>
                                <a:sysClr val="windowText" lastClr="000000"/>
                              </a:solidFill>
                              <a:latin typeface="Verdana" pitchFamily="34" charset="0"/>
                              <a:ea typeface="Verdana" pitchFamily="34" charset="0"/>
                              <a:cs typeface="Verdana" pitchFamily="34" charset="0"/>
                            </a:rPr>
                            <a:t>) Output signal from the processor to control the direction of data flow through the data transceivers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a14="http://schemas.microsoft.com/office/drawing/2010/main" xmlns="" xmlns:p14="http://schemas.microsoft.com/office/powerpoint/2010/main" val="694115271"/>
                  </p:ext>
                </p:extLst>
              </p:nvPr>
            </p:nvGraphicFramePr>
            <p:xfrm>
              <a:off x="3385457" y="237744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5"/>
                          <a:stretch>
                            <a:fillRect r="-489610" b="-7619"/>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Transmit/ Receive</a:t>
                          </a:r>
                          <a:r>
                            <a:rPr lang="en-US" sz="1200" dirty="0" smtClean="0">
                              <a:solidFill>
                                <a:sysClr val="windowText" lastClr="000000"/>
                              </a:solidFill>
                              <a:latin typeface="Verdana" pitchFamily="34" charset="0"/>
                              <a:ea typeface="Verdana" pitchFamily="34" charset="0"/>
                              <a:cs typeface="Verdana" pitchFamily="34" charset="0"/>
                            </a:rPr>
                            <a:t>) Output signal from the processor to control the direction of data flow through the data transceivers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9" name="Table 48"/>
              <p:cNvGraphicFramePr>
                <a:graphicFrameLocks noGrp="1"/>
              </p:cNvGraphicFramePr>
              <p:nvPr>
                <p:extLst/>
              </p:nvPr>
            </p:nvGraphicFramePr>
            <p:xfrm>
              <a:off x="3385457" y="3215640"/>
              <a:ext cx="5529943" cy="45720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𝐃𝐄𝐍</m:t>
                                    </m:r>
                                  </m:e>
                                </m:acc>
                              </m:oMath>
                            </m:oMathPara>
                          </a14:m>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Enable</a:t>
                          </a:r>
                          <a:r>
                            <a:rPr lang="en-US" sz="1200" dirty="0" smtClean="0">
                              <a:solidFill>
                                <a:sysClr val="windowText" lastClr="000000"/>
                              </a:solidFill>
                              <a:latin typeface="Verdana" pitchFamily="34" charset="0"/>
                              <a:ea typeface="Verdana" pitchFamily="34" charset="0"/>
                              <a:cs typeface="Verdana" pitchFamily="34" charset="0"/>
                            </a:rPr>
                            <a:t>) Output signal</a:t>
                          </a:r>
                          <a:r>
                            <a:rPr lang="en-US" sz="1200" baseline="0" dirty="0" smtClean="0">
                              <a:solidFill>
                                <a:sysClr val="windowText" lastClr="000000"/>
                              </a:solidFill>
                              <a:latin typeface="Verdana" pitchFamily="34" charset="0"/>
                              <a:ea typeface="Verdana" pitchFamily="34" charset="0"/>
                              <a:cs typeface="Verdana" pitchFamily="34" charset="0"/>
                            </a:rPr>
                            <a:t> from the processor used as out put enable for the transceivers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49" name="Table 48"/>
              <p:cNvGraphicFramePr>
                <a:graphicFrameLocks noGrp="1"/>
              </p:cNvGraphicFramePr>
              <p:nvPr>
                <p:extLst>
                  <p:ext uri="{D42A27DB-BD31-4B8C-83A1-F6EECF244321}">
                    <p14:modId xmlns:a14="http://schemas.microsoft.com/office/drawing/2010/main" xmlns="" xmlns:p14="http://schemas.microsoft.com/office/powerpoint/2010/main" val="3373928436"/>
                  </p:ext>
                </p:extLst>
              </p:nvPr>
            </p:nvGraphicFramePr>
            <p:xfrm>
              <a:off x="3385457" y="3215640"/>
              <a:ext cx="5529943" cy="457200"/>
            </p:xfrm>
            <a:graphic>
              <a:graphicData uri="http://schemas.openxmlformats.org/drawingml/2006/table">
                <a:tbl>
                  <a:tblPr firstRow="1" bandRow="1">
                    <a:tableStyleId>{5C22544A-7EE6-4342-B048-85BDC9FD1C3A}</a:tableStyleId>
                  </a:tblPr>
                  <a:tblGrid>
                    <a:gridCol w="938115"/>
                    <a:gridCol w="4591828"/>
                  </a:tblGrid>
                  <a:tr h="457200">
                    <a:tc>
                      <a:txBody>
                        <a:bodyPr/>
                        <a:lstStyle/>
                        <a:p>
                          <a:endParaRPr lang="en-US"/>
                        </a:p>
                      </a:txBody>
                      <a:tcPr>
                        <a:blipFill rotWithShape="1">
                          <a:blip r:embed="rId6"/>
                          <a:stretch>
                            <a:fillRect t="-1333" r="-489610" b="-9333"/>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Data Enable</a:t>
                          </a:r>
                          <a:r>
                            <a:rPr lang="en-US" sz="1200" dirty="0" smtClean="0">
                              <a:solidFill>
                                <a:sysClr val="windowText" lastClr="000000"/>
                              </a:solidFill>
                              <a:latin typeface="Verdana" pitchFamily="34" charset="0"/>
                              <a:ea typeface="Verdana" pitchFamily="34" charset="0"/>
                              <a:cs typeface="Verdana" pitchFamily="34" charset="0"/>
                            </a:rPr>
                            <a:t>) Output signal</a:t>
                          </a:r>
                          <a:r>
                            <a:rPr lang="en-US" sz="1200" baseline="0" dirty="0" smtClean="0">
                              <a:solidFill>
                                <a:sysClr val="windowText" lastClr="000000"/>
                              </a:solidFill>
                              <a:latin typeface="Verdana" pitchFamily="34" charset="0"/>
                              <a:ea typeface="Verdana" pitchFamily="34" charset="0"/>
                              <a:cs typeface="Verdana" pitchFamily="34" charset="0"/>
                            </a:rPr>
                            <a:t> from the processor used as out put enable for the transceivers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graphicFrame>
        <p:nvGraphicFramePr>
          <p:cNvPr id="50" name="Table 49"/>
          <p:cNvGraphicFramePr>
            <a:graphicFrameLocks noGrp="1"/>
          </p:cNvGraphicFramePr>
          <p:nvPr>
            <p:extLst/>
          </p:nvPr>
        </p:nvGraphicFramePr>
        <p:xfrm>
          <a:off x="3385457" y="3855720"/>
          <a:ext cx="5529943" cy="45720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r>
                        <a:rPr lang="en-US" sz="1200" i="0" dirty="0" smtClean="0">
                          <a:solidFill>
                            <a:srgbClr val="FF0066"/>
                          </a:solidFill>
                          <a:latin typeface="Verdana" pitchFamily="34" charset="0"/>
                          <a:ea typeface="Verdana" pitchFamily="34" charset="0"/>
                          <a:cs typeface="Verdana" pitchFamily="34" charset="0"/>
                        </a:rPr>
                        <a:t>ALE</a:t>
                      </a:r>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Address Latch Enable</a:t>
                      </a:r>
                      <a:r>
                        <a:rPr lang="en-US" sz="1200" dirty="0" smtClean="0">
                          <a:solidFill>
                            <a:schemeClr val="tx1"/>
                          </a:solidFill>
                          <a:latin typeface="Verdana" pitchFamily="34" charset="0"/>
                          <a:ea typeface="Verdana" pitchFamily="34" charset="0"/>
                          <a:cs typeface="Verdana" pitchFamily="34" charset="0"/>
                        </a:rPr>
                        <a:t>) Used</a:t>
                      </a:r>
                      <a:r>
                        <a:rPr lang="en-US" sz="1200" baseline="0" dirty="0" smtClean="0">
                          <a:solidFill>
                            <a:schemeClr val="tx1"/>
                          </a:solidFill>
                          <a:latin typeface="Verdana" pitchFamily="34" charset="0"/>
                          <a:ea typeface="Verdana" pitchFamily="34" charset="0"/>
                          <a:cs typeface="Verdana" pitchFamily="34" charset="0"/>
                        </a:rPr>
                        <a:t> to </a:t>
                      </a:r>
                      <a:r>
                        <a:rPr lang="en-US" sz="1200" baseline="0" dirty="0" err="1" smtClean="0">
                          <a:solidFill>
                            <a:schemeClr val="tx1"/>
                          </a:solidFill>
                          <a:latin typeface="Verdana" pitchFamily="34" charset="0"/>
                          <a:ea typeface="Verdana" pitchFamily="34" charset="0"/>
                          <a:cs typeface="Verdana" pitchFamily="34" charset="0"/>
                        </a:rPr>
                        <a:t>demultiplex</a:t>
                      </a:r>
                      <a:r>
                        <a:rPr lang="en-US" sz="1200" baseline="0" dirty="0" smtClean="0">
                          <a:solidFill>
                            <a:schemeClr val="tx1"/>
                          </a:solidFill>
                          <a:latin typeface="Verdana" pitchFamily="34" charset="0"/>
                          <a:ea typeface="Verdana" pitchFamily="34" charset="0"/>
                          <a:cs typeface="Verdana" pitchFamily="34" charset="0"/>
                        </a:rPr>
                        <a:t> the address and data lines using external latches</a:t>
                      </a:r>
                      <a:endParaRPr lang="en-US" sz="1200" dirty="0">
                        <a:solidFill>
                          <a:schemeClr val="tx1"/>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AlternateContent xmlns:mc="http://schemas.openxmlformats.org/markup-compatibility/2006" xmlns:a14="http://schemas.microsoft.com/office/drawing/2010/main">
        <mc:Choice Requires="a14">
          <p:graphicFrame>
            <p:nvGraphicFramePr>
              <p:cNvPr id="51" name="Table 50"/>
              <p:cNvGraphicFramePr>
                <a:graphicFrameLocks noGrp="1"/>
              </p:cNvGraphicFramePr>
              <p:nvPr>
                <p:extLst/>
              </p:nvPr>
            </p:nvGraphicFramePr>
            <p:xfrm>
              <a:off x="3385457" y="4465320"/>
              <a:ext cx="5529943" cy="64008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r>
                            <a:rPr lang="en-US" sz="1200" i="0" dirty="0" smtClean="0">
                              <a:solidFill>
                                <a:srgbClr val="FF0066"/>
                              </a:solidFill>
                              <a:latin typeface="Verdana" pitchFamily="34" charset="0"/>
                              <a:ea typeface="Verdana" pitchFamily="34" charset="0"/>
                              <a:cs typeface="Verdana" pitchFamily="34" charset="0"/>
                            </a:rPr>
                            <a:t>M/</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𝐈𝐎</m:t>
                                  </m:r>
                                </m:e>
                              </m:acc>
                            </m:oMath>
                          </a14:m>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latin typeface="Verdana" pitchFamily="34" charset="0"/>
                              <a:ea typeface="Verdana" pitchFamily="34" charset="0"/>
                              <a:cs typeface="Verdana" pitchFamily="34" charset="0"/>
                            </a:rPr>
                            <a:t>Used to differentiate</a:t>
                          </a:r>
                          <a:r>
                            <a:rPr lang="en-US" sz="1200" baseline="0" dirty="0" smtClean="0">
                              <a:solidFill>
                                <a:sysClr val="windowText" lastClr="000000"/>
                              </a:solidFill>
                              <a:latin typeface="Verdana" pitchFamily="34" charset="0"/>
                              <a:ea typeface="Verdana" pitchFamily="34" charset="0"/>
                              <a:cs typeface="Verdana" pitchFamily="34" charset="0"/>
                            </a:rPr>
                            <a:t> memory access and I/O access. For memory reference instructions, it is </a:t>
                          </a:r>
                          <a:r>
                            <a:rPr lang="en-US" sz="1200" baseline="0" dirty="0" smtClean="0">
                              <a:solidFill>
                                <a:srgbClr val="FF0066"/>
                              </a:solidFill>
                              <a:latin typeface="Verdana" pitchFamily="34" charset="0"/>
                              <a:ea typeface="Verdana" pitchFamily="34" charset="0"/>
                              <a:cs typeface="Verdana" pitchFamily="34" charset="0"/>
                            </a:rPr>
                            <a:t>high</a:t>
                          </a:r>
                          <a:r>
                            <a:rPr lang="en-US" sz="1200" baseline="0" dirty="0" smtClean="0">
                              <a:solidFill>
                                <a:sysClr val="windowText" lastClr="000000"/>
                              </a:solidFill>
                              <a:latin typeface="Verdana" pitchFamily="34" charset="0"/>
                              <a:ea typeface="Verdana" pitchFamily="34" charset="0"/>
                              <a:cs typeface="Verdana" pitchFamily="34" charset="0"/>
                            </a:rPr>
                            <a:t>. For IN and OUT instructions, it is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a:t>
                          </a:r>
                          <a:endParaRPr lang="en-US" sz="1200" dirty="0">
                            <a:solidFill>
                              <a:schemeClr val="tx1"/>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51" name="Table 50"/>
              <p:cNvGraphicFramePr>
                <a:graphicFrameLocks noGrp="1"/>
              </p:cNvGraphicFramePr>
              <p:nvPr>
                <p:extLst>
                  <p:ext uri="{D42A27DB-BD31-4B8C-83A1-F6EECF244321}">
                    <p14:modId xmlns:a14="http://schemas.microsoft.com/office/drawing/2010/main" xmlns="" xmlns:p14="http://schemas.microsoft.com/office/powerpoint/2010/main" val="87097923"/>
                  </p:ext>
                </p:extLst>
              </p:nvPr>
            </p:nvGraphicFramePr>
            <p:xfrm>
              <a:off x="3385457" y="446532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7"/>
                          <a:stretch>
                            <a:fillRect t="-952" r="-489610" b="-6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ysClr val="windowText" lastClr="000000"/>
                              </a:solidFill>
                              <a:latin typeface="Verdana" pitchFamily="34" charset="0"/>
                              <a:ea typeface="Verdana" pitchFamily="34" charset="0"/>
                              <a:cs typeface="Verdana" pitchFamily="34" charset="0"/>
                            </a:rPr>
                            <a:t>Used to differentiate</a:t>
                          </a:r>
                          <a:r>
                            <a:rPr lang="en-US" sz="1200" baseline="0" dirty="0" smtClean="0">
                              <a:solidFill>
                                <a:sysClr val="windowText" lastClr="000000"/>
                              </a:solidFill>
                              <a:latin typeface="Verdana" pitchFamily="34" charset="0"/>
                              <a:ea typeface="Verdana" pitchFamily="34" charset="0"/>
                              <a:cs typeface="Verdana" pitchFamily="34" charset="0"/>
                            </a:rPr>
                            <a:t> memory access and I/O access. For memory reference instructions, it is </a:t>
                          </a:r>
                          <a:r>
                            <a:rPr lang="en-US" sz="1200" baseline="0" dirty="0" smtClean="0">
                              <a:solidFill>
                                <a:srgbClr val="FF0066"/>
                              </a:solidFill>
                              <a:latin typeface="Verdana" pitchFamily="34" charset="0"/>
                              <a:ea typeface="Verdana" pitchFamily="34" charset="0"/>
                              <a:cs typeface="Verdana" pitchFamily="34" charset="0"/>
                            </a:rPr>
                            <a:t>high</a:t>
                          </a:r>
                          <a:r>
                            <a:rPr lang="en-US" sz="1200" baseline="0" dirty="0" smtClean="0">
                              <a:solidFill>
                                <a:sysClr val="windowText" lastClr="000000"/>
                              </a:solidFill>
                              <a:latin typeface="Verdana" pitchFamily="34" charset="0"/>
                              <a:ea typeface="Verdana" pitchFamily="34" charset="0"/>
                              <a:cs typeface="Verdana" pitchFamily="34" charset="0"/>
                            </a:rPr>
                            <a:t>. For IN and OUT instructions, it is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2" name="Table 51"/>
              <p:cNvGraphicFramePr>
                <a:graphicFrameLocks noGrp="1"/>
              </p:cNvGraphicFramePr>
              <p:nvPr>
                <p:extLst/>
              </p:nvPr>
            </p:nvGraphicFramePr>
            <p:xfrm>
              <a:off x="3385457" y="5227320"/>
              <a:ext cx="5529943" cy="45720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𝐖𝐑</m:t>
                                    </m:r>
                                  </m:e>
                                </m:acc>
                              </m:oMath>
                            </m:oMathPara>
                          </a14:m>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r>
                            <a:rPr lang="en-US" sz="1200" baseline="0" dirty="0" smtClean="0">
                              <a:solidFill>
                                <a:sysClr val="windowText" lastClr="000000"/>
                              </a:solidFill>
                              <a:latin typeface="Verdana" pitchFamily="34" charset="0"/>
                              <a:ea typeface="Verdana" pitchFamily="34" charset="0"/>
                              <a:cs typeface="Verdana" pitchFamily="34" charset="0"/>
                            </a:rPr>
                            <a:t>Write control signal; asserted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Whenever processor writes data to memory or I/O port</a:t>
                          </a:r>
                          <a:endParaRPr lang="en-US" sz="1200" dirty="0">
                            <a:solidFill>
                              <a:schemeClr val="tx1"/>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52" name="Table 51"/>
              <p:cNvGraphicFramePr>
                <a:graphicFrameLocks noGrp="1"/>
              </p:cNvGraphicFramePr>
              <p:nvPr>
                <p:extLst>
                  <p:ext uri="{D42A27DB-BD31-4B8C-83A1-F6EECF244321}">
                    <p14:modId xmlns:a14="http://schemas.microsoft.com/office/drawing/2010/main" xmlns="" xmlns:p14="http://schemas.microsoft.com/office/powerpoint/2010/main" val="3770986844"/>
                  </p:ext>
                </p:extLst>
              </p:nvPr>
            </p:nvGraphicFramePr>
            <p:xfrm>
              <a:off x="3385457" y="5227320"/>
              <a:ext cx="5529943" cy="457200"/>
            </p:xfrm>
            <a:graphic>
              <a:graphicData uri="http://schemas.openxmlformats.org/drawingml/2006/table">
                <a:tbl>
                  <a:tblPr firstRow="1" bandRow="1">
                    <a:tableStyleId>{5C22544A-7EE6-4342-B048-85BDC9FD1C3A}</a:tableStyleId>
                  </a:tblPr>
                  <a:tblGrid>
                    <a:gridCol w="938115"/>
                    <a:gridCol w="4591828"/>
                  </a:tblGrid>
                  <a:tr h="457200">
                    <a:tc>
                      <a:txBody>
                        <a:bodyPr/>
                        <a:lstStyle/>
                        <a:p>
                          <a:endParaRPr lang="en-US"/>
                        </a:p>
                      </a:txBody>
                      <a:tcPr>
                        <a:blipFill rotWithShape="1">
                          <a:blip r:embed="rId8"/>
                          <a:stretch>
                            <a:fillRect t="-1333" r="-489610" b="-9333"/>
                          </a:stretch>
                        </a:blipFill>
                      </a:tcPr>
                    </a:tc>
                    <a:tc>
                      <a:txBody>
                        <a:bodyPr/>
                        <a:lstStyle/>
                        <a:p>
                          <a:r>
                            <a:rPr lang="en-US" sz="1200" baseline="0" dirty="0" smtClean="0">
                              <a:solidFill>
                                <a:sysClr val="windowText" lastClr="000000"/>
                              </a:solidFill>
                              <a:latin typeface="Verdana" pitchFamily="34" charset="0"/>
                              <a:ea typeface="Verdana" pitchFamily="34" charset="0"/>
                              <a:cs typeface="Verdana" pitchFamily="34" charset="0"/>
                            </a:rPr>
                            <a:t>Write control signal; asserted </a:t>
                          </a:r>
                          <a:r>
                            <a:rPr lang="en-US" sz="1200" baseline="0" dirty="0" smtClean="0">
                              <a:solidFill>
                                <a:srgbClr val="FF0066"/>
                              </a:solidFill>
                              <a:latin typeface="Verdana" pitchFamily="34" charset="0"/>
                              <a:ea typeface="Verdana" pitchFamily="34" charset="0"/>
                              <a:cs typeface="Verdana" pitchFamily="34" charset="0"/>
                            </a:rPr>
                            <a:t>low</a:t>
                          </a:r>
                          <a:r>
                            <a:rPr lang="en-US" sz="1200" baseline="0" dirty="0" smtClean="0">
                              <a:solidFill>
                                <a:sysClr val="windowText" lastClr="000000"/>
                              </a:solidFill>
                              <a:latin typeface="Verdana" pitchFamily="34" charset="0"/>
                              <a:ea typeface="Verdana" pitchFamily="34" charset="0"/>
                              <a:cs typeface="Verdana" pitchFamily="34" charset="0"/>
                            </a:rPr>
                            <a:t> Whenever processor writes data to memory or I/O port</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3" name="Table 52"/>
              <p:cNvGraphicFramePr>
                <a:graphicFrameLocks noGrp="1"/>
              </p:cNvGraphicFramePr>
              <p:nvPr>
                <p:extLst/>
              </p:nvPr>
            </p:nvGraphicFramePr>
            <p:xfrm>
              <a:off x="3385457" y="5760720"/>
              <a:ext cx="5529943" cy="64008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𝐈𝐍𝐓𝐀</m:t>
                                    </m:r>
                                  </m:e>
                                </m:acc>
                              </m:oMath>
                            </m:oMathPara>
                          </a14:m>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Interrupt Acknowledge</a:t>
                          </a:r>
                          <a:r>
                            <a:rPr lang="en-US" sz="1200" dirty="0" smtClean="0">
                              <a:solidFill>
                                <a:schemeClr val="tx1"/>
                              </a:solidFill>
                              <a:latin typeface="Verdana" pitchFamily="34" charset="0"/>
                              <a:ea typeface="Verdana" pitchFamily="34" charset="0"/>
                              <a:cs typeface="Verdana" pitchFamily="34" charset="0"/>
                            </a:rPr>
                            <a:t>) When the interrupt request is accepted by the processor, the output is </a:t>
                          </a:r>
                          <a:r>
                            <a:rPr lang="en-US" sz="1200" dirty="0" smtClean="0">
                              <a:solidFill>
                                <a:srgbClr val="FF0066"/>
                              </a:solidFill>
                              <a:latin typeface="Verdana" pitchFamily="34" charset="0"/>
                              <a:ea typeface="Verdana" pitchFamily="34" charset="0"/>
                              <a:cs typeface="Verdana" pitchFamily="34" charset="0"/>
                            </a:rPr>
                            <a:t>low </a:t>
                          </a:r>
                          <a:r>
                            <a:rPr lang="en-US" sz="1200" dirty="0" smtClean="0">
                              <a:solidFill>
                                <a:schemeClr val="tx1"/>
                              </a:solidFill>
                              <a:latin typeface="Verdana" pitchFamily="34" charset="0"/>
                              <a:ea typeface="Verdana" pitchFamily="34" charset="0"/>
                              <a:cs typeface="Verdana" pitchFamily="34" charset="0"/>
                            </a:rPr>
                            <a:t>on this line.</a:t>
                          </a:r>
                          <a:endParaRPr lang="en-US" sz="1200" dirty="0">
                            <a:solidFill>
                              <a:schemeClr val="tx1"/>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53" name="Table 52"/>
              <p:cNvGraphicFramePr>
                <a:graphicFrameLocks noGrp="1"/>
              </p:cNvGraphicFramePr>
              <p:nvPr>
                <p:extLst>
                  <p:ext uri="{D42A27DB-BD31-4B8C-83A1-F6EECF244321}">
                    <p14:modId xmlns:a14="http://schemas.microsoft.com/office/drawing/2010/main" xmlns="" xmlns:p14="http://schemas.microsoft.com/office/powerpoint/2010/main" val="2490951794"/>
                  </p:ext>
                </p:extLst>
              </p:nvPr>
            </p:nvGraphicFramePr>
            <p:xfrm>
              <a:off x="3385457" y="576072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9"/>
                          <a:stretch>
                            <a:fillRect r="-489610" b="-7619"/>
                          </a:stretch>
                        </a:blip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Interrupt Acknowledge</a:t>
                          </a:r>
                          <a:r>
                            <a:rPr lang="en-US" sz="1200" dirty="0" smtClean="0">
                              <a:solidFill>
                                <a:schemeClr val="tx1"/>
                              </a:solidFill>
                              <a:latin typeface="Verdana" pitchFamily="34" charset="0"/>
                              <a:ea typeface="Verdana" pitchFamily="34" charset="0"/>
                              <a:cs typeface="Verdana" pitchFamily="34" charset="0"/>
                            </a:rPr>
                            <a:t>) When the interrupt request is accepted by the processor, the output is </a:t>
                          </a:r>
                          <a:r>
                            <a:rPr lang="en-US" sz="1200" dirty="0" smtClean="0">
                              <a:solidFill>
                                <a:srgbClr val="FF0066"/>
                              </a:solidFill>
                              <a:latin typeface="Verdana" pitchFamily="34" charset="0"/>
                              <a:ea typeface="Verdana" pitchFamily="34" charset="0"/>
                              <a:cs typeface="Verdana" pitchFamily="34" charset="0"/>
                            </a:rPr>
                            <a:t>low </a:t>
                          </a:r>
                          <a:r>
                            <a:rPr lang="en-US" sz="1200" dirty="0" smtClean="0">
                              <a:solidFill>
                                <a:schemeClr val="tx1"/>
                              </a:solidFill>
                              <a:latin typeface="Verdana" pitchFamily="34" charset="0"/>
                              <a:ea typeface="Verdana" pitchFamily="34" charset="0"/>
                              <a:cs typeface="Verdana" pitchFamily="34" charset="0"/>
                            </a:rPr>
                            <a:t>on this line.</a:t>
                          </a:r>
                          <a:endParaRPr lang="en-US" sz="1200" dirty="0">
                            <a:solidFill>
                              <a:schemeClr val="tx1"/>
                            </a:solidFill>
                            <a:latin typeface="Verdana" pitchFamily="34" charset="0"/>
                            <a:ea typeface="Verdana" pitchFamily="34" charset="0"/>
                            <a:cs typeface="Verdana" pitchFamily="34" charset="0"/>
                          </a:endParaRPr>
                        </a:p>
                      </a:txBody>
                      <a:tcPr>
                        <a:noFill/>
                      </a:tcPr>
                    </a:tc>
                  </a:tr>
                </a:tbl>
              </a:graphicData>
            </a:graphic>
          </p:graphicFrame>
        </mc:Fallback>
      </mc:AlternateContent>
      <p:sp>
        <p:nvSpPr>
          <p:cNvPr id="4" name="Rectangle 3"/>
          <p:cNvSpPr/>
          <p:nvPr/>
        </p:nvSpPr>
        <p:spPr>
          <a:xfrm>
            <a:off x="0" y="1600200"/>
            <a:ext cx="3200400"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791456" y="188879"/>
            <a:ext cx="2906565" cy="338554"/>
          </a:xfrm>
          <a:prstGeom prst="rect">
            <a:avLst/>
          </a:prstGeom>
          <a:solidFill>
            <a:srgbClr val="99FFCC"/>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Minimum </a:t>
            </a:r>
            <a:r>
              <a:rPr lang="en-US" sz="1600" b="1" dirty="0">
                <a:solidFill>
                  <a:srgbClr val="FF0000"/>
                </a:solidFill>
                <a:latin typeface="Verdana" pitchFamily="34" charset="0"/>
                <a:ea typeface="Verdana" pitchFamily="34" charset="0"/>
                <a:cs typeface="Verdana" pitchFamily="34" charset="0"/>
              </a:rPr>
              <a:t>mode signals</a:t>
            </a:r>
          </a:p>
        </p:txBody>
      </p:sp>
    </p:spTree>
    <p:extLst>
      <p:ext uri="{BB962C8B-B14F-4D97-AF65-F5344CB8AC3E}">
        <p14:creationId xmlns:p14="http://schemas.microsoft.com/office/powerpoint/2010/main" val="13627784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42" presetClass="path" presetSubtype="0" accel="50000" decel="50000" fill="hold" grpId="1" nodeType="withEffect">
                                  <p:stCondLst>
                                    <p:cond delay="0"/>
                                  </p:stCondLst>
                                  <p:childTnLst>
                                    <p:animMotion origin="layout" path="M 2.77778E-6 1.85185E-6 L 2.77778E-6 0.03171 " pathEditMode="relative" rAng="0" ptsTypes="AA">
                                      <p:cBhvr>
                                        <p:cTn id="17" dur="500" fill="hold"/>
                                        <p:tgtEl>
                                          <p:spTgt spid="44"/>
                                        </p:tgtEl>
                                        <p:attrNameLst>
                                          <p:attrName>ppt_x</p:attrName>
                                          <p:attrName>ppt_y</p:attrName>
                                        </p:attrNameLst>
                                      </p:cBhvr>
                                      <p:rCtr x="0" y="1574"/>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accel="50000" decel="50000" fill="hold" grpId="2" nodeType="withEffect">
                                  <p:stCondLst>
                                    <p:cond delay="0"/>
                                  </p:stCondLst>
                                  <p:childTnLst>
                                    <p:animMotion origin="layout" path="M 2.77778E-6 0.03171 L 2.77778E-6 0.06342 " pathEditMode="relative" rAng="0" ptsTypes="AA">
                                      <p:cBhvr>
                                        <p:cTn id="24" dur="500" fill="hold"/>
                                        <p:tgtEl>
                                          <p:spTgt spid="44"/>
                                        </p:tgtEl>
                                        <p:attrNameLst>
                                          <p:attrName>ppt_x</p:attrName>
                                          <p:attrName>ppt_y</p:attrName>
                                        </p:attrNameLst>
                                      </p:cBhvr>
                                      <p:rCtr x="0" y="157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64" presetClass="path" presetSubtype="0" accel="50000" decel="50000" fill="hold" grpId="3" nodeType="withEffect">
                                  <p:stCondLst>
                                    <p:cond delay="0"/>
                                  </p:stCondLst>
                                  <p:childTnLst>
                                    <p:animMotion origin="layout" path="M 2.77778E-6 0.06412 L 2.77778E-6 -0.03588 " pathEditMode="relative" rAng="0" ptsTypes="AA">
                                      <p:cBhvr>
                                        <p:cTn id="31" dur="500" fill="hold"/>
                                        <p:tgtEl>
                                          <p:spTgt spid="44"/>
                                        </p:tgtEl>
                                        <p:attrNameLst>
                                          <p:attrName>ppt_x</p:attrName>
                                          <p:attrName>ppt_y</p:attrName>
                                        </p:attrNameLst>
                                      </p:cBhvr>
                                      <p:rCtr x="0" y="-500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64" presetClass="path" presetSubtype="0" accel="50000" decel="50000" fill="hold" grpId="4" nodeType="withEffect">
                                  <p:stCondLst>
                                    <p:cond delay="0"/>
                                  </p:stCondLst>
                                  <p:childTnLst>
                                    <p:animMotion origin="layout" path="M 2.77778E-6 -0.03496 L 2.77778E-6 -0.0581 " pathEditMode="relative" rAng="0" ptsTypes="AA">
                                      <p:cBhvr>
                                        <p:cTn id="38" dur="500" fill="hold"/>
                                        <p:tgtEl>
                                          <p:spTgt spid="44"/>
                                        </p:tgtEl>
                                        <p:attrNameLst>
                                          <p:attrName>ppt_x</p:attrName>
                                          <p:attrName>ppt_y</p:attrName>
                                        </p:attrNameLst>
                                      </p:cBhvr>
                                      <p:rCtr x="0" y="-1157"/>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42" presetClass="path" presetSubtype="0" accel="50000" decel="50000" fill="hold" grpId="5" nodeType="withEffect">
                                  <p:stCondLst>
                                    <p:cond delay="0"/>
                                  </p:stCondLst>
                                  <p:childTnLst>
                                    <p:animMotion origin="layout" path="M 2.77778E-6 -0.05648 L 2.77778E-6 0.08819 " pathEditMode="relative" rAng="0" ptsTypes="AA">
                                      <p:cBhvr>
                                        <p:cTn id="45" dur="500" fill="hold"/>
                                        <p:tgtEl>
                                          <p:spTgt spid="44"/>
                                        </p:tgtEl>
                                        <p:attrNameLst>
                                          <p:attrName>ppt_x</p:attrName>
                                          <p:attrName>ppt_y</p:attrName>
                                        </p:attrNameLst>
                                      </p:cBhvr>
                                      <p:rCtr x="0" y="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4" grpId="2" animBg="1"/>
      <p:bldP spid="44" grpId="3" animBg="1"/>
      <p:bldP spid="44" grpId="4" animBg="1"/>
      <p:bldP spid="44" grpId="5"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698172" y="3733800"/>
            <a:ext cx="1295400" cy="242084"/>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74638"/>
            <a:ext cx="5181600" cy="1143000"/>
          </a:xfrm>
        </p:spPr>
        <p:txBody>
          <a:bodyPr>
            <a:normAutofit/>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189</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4098" name="Picture 2" descr="C:\Users\AMMU\Desktop\Microprocessor\8086.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46893"/>
          <a:stretch/>
        </p:blipFill>
        <p:spPr bwMode="auto">
          <a:xfrm>
            <a:off x="33837" y="1868506"/>
            <a:ext cx="3014163" cy="41512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7" name="Table 46"/>
          <p:cNvGraphicFramePr>
            <a:graphicFrameLocks noGrp="1"/>
          </p:cNvGraphicFramePr>
          <p:nvPr>
            <p:extLst/>
          </p:nvPr>
        </p:nvGraphicFramePr>
        <p:xfrm>
          <a:off x="3385457" y="2362200"/>
          <a:ext cx="5529943" cy="100584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r>
                        <a:rPr lang="en-US" sz="1200" i="0" dirty="0" smtClean="0">
                          <a:solidFill>
                            <a:srgbClr val="FF0066"/>
                          </a:solidFill>
                          <a:latin typeface="Verdana" pitchFamily="34" charset="0"/>
                          <a:ea typeface="Verdana" pitchFamily="34" charset="0"/>
                          <a:cs typeface="Verdana" pitchFamily="34" charset="0"/>
                        </a:rPr>
                        <a:t>HOLD</a:t>
                      </a:r>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Input signal to the processor form the</a:t>
                      </a:r>
                      <a:r>
                        <a:rPr lang="en-US" sz="1200" baseline="0" dirty="0" smtClean="0">
                          <a:solidFill>
                            <a:sysClr val="windowText" lastClr="000000"/>
                          </a:solidFill>
                          <a:latin typeface="Verdana" pitchFamily="34" charset="0"/>
                          <a:ea typeface="Verdana" pitchFamily="34" charset="0"/>
                          <a:cs typeface="Verdana" pitchFamily="34" charset="0"/>
                        </a:rPr>
                        <a:t> bus masters as a request to grant the control of the bus. </a:t>
                      </a:r>
                    </a:p>
                    <a:p>
                      <a:endParaRPr lang="en-US" sz="1200" baseline="0" dirty="0" smtClean="0">
                        <a:solidFill>
                          <a:sysClr val="windowText" lastClr="000000"/>
                        </a:solidFill>
                        <a:latin typeface="Verdana" pitchFamily="34" charset="0"/>
                        <a:ea typeface="Verdana" pitchFamily="34" charset="0"/>
                        <a:cs typeface="Verdana" pitchFamily="34" charset="0"/>
                      </a:endParaRPr>
                    </a:p>
                    <a:p>
                      <a:r>
                        <a:rPr lang="en-US" sz="1200" baseline="0" dirty="0" smtClean="0">
                          <a:solidFill>
                            <a:sysClr val="windowText" lastClr="000000"/>
                          </a:solidFill>
                          <a:latin typeface="Verdana" pitchFamily="34" charset="0"/>
                          <a:ea typeface="Verdana" pitchFamily="34" charset="0"/>
                          <a:cs typeface="Verdana" pitchFamily="34" charset="0"/>
                        </a:rPr>
                        <a:t>Usually used by the DMA controller to get the control of the bus.</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p:graphicFrame>
        <p:nvGraphicFramePr>
          <p:cNvPr id="49" name="Table 48"/>
          <p:cNvGraphicFramePr>
            <a:graphicFrameLocks noGrp="1"/>
          </p:cNvGraphicFramePr>
          <p:nvPr>
            <p:extLst/>
          </p:nvPr>
        </p:nvGraphicFramePr>
        <p:xfrm>
          <a:off x="3385457" y="3764280"/>
          <a:ext cx="5529943" cy="118872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r>
                        <a:rPr lang="en-US" sz="1200" i="0" dirty="0" smtClean="0">
                          <a:solidFill>
                            <a:srgbClr val="FF0066"/>
                          </a:solidFill>
                          <a:latin typeface="Verdana" pitchFamily="34" charset="0"/>
                          <a:ea typeface="Verdana" pitchFamily="34" charset="0"/>
                          <a:cs typeface="Verdana" pitchFamily="34" charset="0"/>
                        </a:rPr>
                        <a:t>HLDA</a:t>
                      </a:r>
                      <a:endParaRPr lang="en-US" sz="1200" i="0" dirty="0">
                        <a:solidFill>
                          <a:srgbClr val="FF0066"/>
                        </a:solidFill>
                        <a:latin typeface="Verdana" pitchFamily="34" charset="0"/>
                        <a:ea typeface="Verdana" pitchFamily="34" charset="0"/>
                        <a:cs typeface="Verdana" pitchFamily="34" charset="0"/>
                      </a:endParaRPr>
                    </a:p>
                  </a:txBody>
                  <a:tcPr>
                    <a:noFill/>
                  </a:tcPr>
                </a:tc>
                <a:tc>
                  <a:txBody>
                    <a:bodyPr/>
                    <a:lstStyle/>
                    <a:p>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Hold Acknowledge</a:t>
                      </a:r>
                      <a:r>
                        <a:rPr lang="en-US" sz="1200" dirty="0" smtClean="0">
                          <a:solidFill>
                            <a:sysClr val="windowText" lastClr="000000"/>
                          </a:solidFill>
                          <a:latin typeface="Verdana" pitchFamily="34" charset="0"/>
                          <a:ea typeface="Verdana" pitchFamily="34" charset="0"/>
                          <a:cs typeface="Verdana" pitchFamily="34" charset="0"/>
                        </a:rPr>
                        <a:t>) Acknowledge</a:t>
                      </a:r>
                      <a:r>
                        <a:rPr lang="en-US" sz="1200" baseline="0" dirty="0" smtClean="0">
                          <a:solidFill>
                            <a:sysClr val="windowText" lastClr="000000"/>
                          </a:solidFill>
                          <a:latin typeface="Verdana" pitchFamily="34" charset="0"/>
                          <a:ea typeface="Verdana" pitchFamily="34" charset="0"/>
                          <a:cs typeface="Verdana" pitchFamily="34" charset="0"/>
                        </a:rPr>
                        <a:t> signal by the processor to the bus master requesting the control of the bus through HOLD.</a:t>
                      </a:r>
                    </a:p>
                    <a:p>
                      <a:endParaRPr lang="en-US" sz="1200" baseline="0" dirty="0" smtClean="0">
                        <a:solidFill>
                          <a:sysClr val="windowText" lastClr="000000"/>
                        </a:solidFill>
                        <a:latin typeface="Verdana" pitchFamily="34" charset="0"/>
                        <a:ea typeface="Verdana" pitchFamily="34" charset="0"/>
                        <a:cs typeface="Verdana" pitchFamily="34" charset="0"/>
                      </a:endParaRPr>
                    </a:p>
                    <a:p>
                      <a:r>
                        <a:rPr lang="en-US" sz="1200" dirty="0" smtClean="0">
                          <a:solidFill>
                            <a:sysClr val="windowText" lastClr="000000"/>
                          </a:solidFill>
                          <a:latin typeface="Verdana" pitchFamily="34" charset="0"/>
                          <a:ea typeface="Verdana" pitchFamily="34" charset="0"/>
                          <a:cs typeface="Verdana" pitchFamily="34" charset="0"/>
                        </a:rPr>
                        <a:t>The acknowledge</a:t>
                      </a:r>
                      <a:r>
                        <a:rPr lang="en-US" sz="1200" baseline="0" dirty="0" smtClean="0">
                          <a:solidFill>
                            <a:sysClr val="windowText" lastClr="000000"/>
                          </a:solidFill>
                          <a:latin typeface="Verdana" pitchFamily="34" charset="0"/>
                          <a:ea typeface="Verdana" pitchFamily="34" charset="0"/>
                          <a:cs typeface="Verdana" pitchFamily="34" charset="0"/>
                        </a:rPr>
                        <a:t> is asserted high, when the processor accepts HOLD.</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p:sp>
        <p:nvSpPr>
          <p:cNvPr id="10" name="Rectangle 9"/>
          <p:cNvSpPr/>
          <p:nvPr/>
        </p:nvSpPr>
        <p:spPr>
          <a:xfrm>
            <a:off x="0" y="1600200"/>
            <a:ext cx="3200400"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91456" y="188879"/>
            <a:ext cx="2906565" cy="338554"/>
          </a:xfrm>
          <a:prstGeom prst="rect">
            <a:avLst/>
          </a:prstGeom>
          <a:solidFill>
            <a:srgbClr val="99FFCC"/>
          </a:solidFill>
        </p:spPr>
        <p:txBody>
          <a:bodyPr wrap="none">
            <a:spAutoFit/>
          </a:bodyPr>
          <a:lstStyle/>
          <a:p>
            <a:r>
              <a:rPr lang="en-US" sz="1600" b="1" dirty="0" smtClean="0">
                <a:solidFill>
                  <a:srgbClr val="FF0000"/>
                </a:solidFill>
                <a:latin typeface="Verdana" pitchFamily="34" charset="0"/>
                <a:ea typeface="Verdana" pitchFamily="34" charset="0"/>
                <a:cs typeface="Verdana" pitchFamily="34" charset="0"/>
              </a:rPr>
              <a:t>Minimum </a:t>
            </a:r>
            <a:r>
              <a:rPr lang="en-US" sz="1600" b="1" dirty="0">
                <a:solidFill>
                  <a:srgbClr val="FF0000"/>
                </a:solidFill>
                <a:latin typeface="Verdana" pitchFamily="34" charset="0"/>
                <a:ea typeface="Verdana" pitchFamily="34" charset="0"/>
                <a:cs typeface="Verdana" pitchFamily="34" charset="0"/>
              </a:rPr>
              <a:t>mode signals</a:t>
            </a:r>
          </a:p>
        </p:txBody>
      </p:sp>
      <mc:AlternateContent xmlns:mc="http://schemas.openxmlformats.org/markup-compatibility/2006" xmlns:a14="http://schemas.microsoft.com/office/drawing/2010/main">
        <mc:Choice Requires="a14">
          <p:sp>
            <p:nvSpPr>
              <p:cNvPr id="15" name="TextBox 14"/>
              <p:cNvSpPr txBox="1"/>
              <p:nvPr/>
            </p:nvSpPr>
            <p:spPr>
              <a:xfrm>
                <a:off x="4267200" y="762000"/>
                <a:ext cx="5105400" cy="1384995"/>
              </a:xfrm>
              <a:prstGeom prst="rect">
                <a:avLst/>
              </a:prstGeom>
              <a:solidFill>
                <a:srgbClr val="FFFFCC"/>
              </a:solidFill>
            </p:spPr>
            <p:txBody>
              <a:bodyPr wrap="square" rtlCol="0">
                <a:spAutoFit/>
              </a:bodyPr>
              <a:lstStyle/>
              <a:p>
                <a:pPr algn="ctr"/>
                <a:r>
                  <a:rPr lang="en-US" sz="1400" b="1" dirty="0">
                    <a:latin typeface="Verdana" pitchFamily="34" charset="0"/>
                    <a:ea typeface="Verdana" pitchFamily="34" charset="0"/>
                    <a:cs typeface="Verdana" pitchFamily="34" charset="0"/>
                  </a:rPr>
                  <a:t>Pins 24 -31</a:t>
                </a:r>
              </a:p>
              <a:p>
                <a:pPr algn="ctr"/>
                <a:endParaRPr lang="en-US" sz="1400" b="1" dirty="0" smtClean="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For minimum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smtClean="0">
                    <a:latin typeface="Verdana" pitchFamily="34" charset="0"/>
                    <a:ea typeface="Verdana" pitchFamily="34" charset="0"/>
                    <a:cs typeface="Verdana" pitchFamily="34" charset="0"/>
                  </a:rPr>
                  <a:t> is tied to VCC (logic high)</a:t>
                </a:r>
              </a:p>
              <a:p>
                <a:pPr algn="ctr"/>
                <a:endParaRPr lang="en-US" sz="1400" b="1" dirty="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8086 itself generates all the bus control signals</a:t>
                </a:r>
                <a:endParaRPr lang="en-US" sz="1400" b="1" dirty="0">
                  <a:latin typeface="Verdana" pitchFamily="34" charset="0"/>
                  <a:ea typeface="Verdana" pitchFamily="34" charset="0"/>
                  <a:cs typeface="Verdana"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267200" y="762000"/>
                <a:ext cx="5105400" cy="1384995"/>
              </a:xfrm>
              <a:prstGeom prst="rect">
                <a:avLst/>
              </a:prstGeom>
              <a:blipFill>
                <a:blip r:embed="rId4"/>
                <a:stretch>
                  <a:fillRect l="-239" t="-881" r="-1313" b="-3524"/>
                </a:stretch>
              </a:blipFill>
            </p:spPr>
            <p:txBody>
              <a:bodyPr/>
              <a:lstStyle/>
              <a:p>
                <a:r>
                  <a:rPr lang="en-US">
                    <a:noFill/>
                  </a:rPr>
                  <a:t> </a:t>
                </a:r>
              </a:p>
            </p:txBody>
          </p:sp>
        </mc:Fallback>
      </mc:AlternateContent>
    </p:spTree>
    <p:extLst>
      <p:ext uri="{BB962C8B-B14F-4D97-AF65-F5344CB8AC3E}">
        <p14:creationId xmlns:p14="http://schemas.microsoft.com/office/powerpoint/2010/main" val="76324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accel="50000" decel="50000" fill="hold" grpId="0" nodeType="withEffect">
                                  <p:stCondLst>
                                    <p:cond delay="0"/>
                                  </p:stCondLst>
                                  <p:childTnLst>
                                    <p:animMotion origin="layout" path="M 2.77778E-6 0.00463 L 2.77778E-6 0.03148 " pathEditMode="relative" rAng="0" ptsTypes="AA">
                                      <p:cBhvr>
                                        <p:cTn id="9" dur="500" fill="hold"/>
                                        <p:tgtEl>
                                          <p:spTgt spid="44"/>
                                        </p:tgtEl>
                                        <p:attrNameLst>
                                          <p:attrName>ppt_x</p:attrName>
                                          <p:attrName>ppt_y</p:attrName>
                                        </p:attrNameLst>
                                      </p:cBhvr>
                                      <p:rCtr x="0"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3"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24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object 6"/>
          <p:cNvSpPr txBox="1">
            <a:spLocks noGrp="1"/>
          </p:cNvSpPr>
          <p:nvPr>
            <p:ph type="title"/>
          </p:nvPr>
        </p:nvSpPr>
        <p:spPr>
          <a:xfrm>
            <a:off x="457200" y="274638"/>
            <a:ext cx="8229600" cy="792162"/>
          </a:xfrm>
        </p:spPr>
        <p:txBody>
          <a:bodyPr tIns="212852" rtlCol="0">
            <a:normAutofit fontScale="90000"/>
          </a:bodyPr>
          <a:lstStyle/>
          <a:p>
            <a:pPr marL="3202305" algn="l" eaLnBrk="1" fontAlgn="auto" hangingPunct="1">
              <a:spcBef>
                <a:spcPts val="0"/>
              </a:spcBef>
              <a:spcAft>
                <a:spcPts val="0"/>
              </a:spcAft>
              <a:defRPr/>
            </a:pPr>
            <a:r>
              <a:rPr spc="-5" dirty="0" smtClean="0"/>
              <a:t>Interrupt</a:t>
            </a:r>
            <a:r>
              <a:rPr spc="-55" dirty="0" smtClean="0"/>
              <a:t> </a:t>
            </a:r>
            <a:endParaRPr spc="-5" dirty="0"/>
          </a:p>
        </p:txBody>
      </p:sp>
      <p:sp>
        <p:nvSpPr>
          <p:cNvPr id="10247"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BB15132D-FB36-4458-8971-98405B365681}"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19</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1597025" y="1419225"/>
            <a:ext cx="7023100" cy="4767263"/>
          </a:xfrm>
          <a:prstGeom prst="rect">
            <a:avLst/>
          </a:prstGeom>
        </p:spPr>
        <p:txBody>
          <a:bodyPr lIns="0" tIns="0" rIns="0" bIns="0">
            <a:spAutoFit/>
          </a:bodyPr>
          <a:lstStyle>
            <a:lvl1pPr marL="295275" indent="-282575">
              <a:tabLst>
                <a:tab pos="295275" algn="l"/>
              </a:tabLst>
              <a:defRPr>
                <a:solidFill>
                  <a:schemeClr val="tx1"/>
                </a:solidFill>
                <a:latin typeface="Calibri" panose="020F0502020204030204" pitchFamily="34" charset="0"/>
              </a:defRPr>
            </a:lvl1pPr>
            <a:lvl2pPr marL="569913" indent="-282575">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Interrupt:</a:t>
            </a:r>
            <a:endPar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95275" marR="0" lvl="0" indent="-282575"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tab pos="295275" algn="l"/>
              </a:tabLst>
              <a:defRPr/>
            </a:pPr>
            <a:endParaRPr kumimoji="0" lang="en-US" altLang="en-US" sz="23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ts val="2163"/>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means </a:t>
            </a:r>
            <a:r>
              <a:rPr kumimoji="0" lang="en-US" altLang="en-US" sz="2000" b="0" i="1"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interrupting </a:t>
            </a: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normal execution of the</a:t>
            </a:r>
          </a:p>
          <a:p>
            <a:pPr marL="295275" marR="0" lvl="0" indent="-282575" algn="l" defTabSz="914400" rtl="0" eaLnBrk="1" fontAlgn="base" latinLnBrk="0" hangingPunct="1">
              <a:lnSpc>
                <a:spcPts val="2163"/>
              </a:lnSpc>
              <a:spcBef>
                <a:spcPct val="0"/>
              </a:spcBef>
              <a:spcAft>
                <a:spcPct val="0"/>
              </a:spcAft>
              <a:buClrTx/>
              <a:buSzTx/>
              <a:buFontTx/>
              <a:buNone/>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microprocessor.</a:t>
            </a:r>
          </a:p>
          <a:p>
            <a:pPr marL="295275" marR="0" lvl="0" indent="-282575" algn="l" defTabSz="914400" rtl="0" eaLnBrk="1" fontAlgn="base" latinLnBrk="0" hangingPunct="1">
              <a:lnSpc>
                <a:spcPct val="100000"/>
              </a:lnSpc>
              <a:spcBef>
                <a:spcPts val="50"/>
              </a:spcBef>
              <a:spcAft>
                <a:spcPct val="0"/>
              </a:spcAft>
              <a:buClrTx/>
              <a:buSzTx/>
              <a:buFontTx/>
              <a:buNone/>
              <a:tabLst>
                <a:tab pos="295275" algn="l"/>
              </a:tabLst>
              <a:defRPr/>
            </a:pPr>
            <a:endParaRPr kumimoji="0" lang="en-US" altLang="en-US" sz="2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ts val="1925"/>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When microprocessor receives interrupt signal, it  discontinues whatever it was executing.</a:t>
            </a:r>
          </a:p>
          <a:p>
            <a:pPr marL="569913" marR="0" lvl="1" indent="-282575" algn="l" defTabSz="914400" rtl="0" eaLnBrk="1" fontAlgn="base" latinLnBrk="0" hangingPunct="1">
              <a:lnSpc>
                <a:spcPct val="100000"/>
              </a:lnSpc>
              <a:spcBef>
                <a:spcPts val="38"/>
              </a:spcBef>
              <a:spcAft>
                <a:spcPct val="0"/>
              </a:spcAft>
              <a:buClr>
                <a:srgbClr val="3891A7"/>
              </a:buClr>
              <a:buSzTx/>
              <a:buFont typeface="Arial" panose="020B0604020202020204" pitchFamily="34" charset="0"/>
              <a:buChar char="•"/>
              <a:tabLst>
                <a:tab pos="295275" algn="l"/>
              </a:tabLst>
              <a:defRPr/>
            </a:pPr>
            <a:endParaRPr kumimoji="0" lang="en-US" altLang="en-US" sz="27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starts executing new program indicated by the interrupt  signal.</a:t>
            </a:r>
          </a:p>
          <a:p>
            <a:pPr marL="569913" marR="0" lvl="1" indent="-282575" algn="l" defTabSz="914400" rtl="0" eaLnBrk="1" fontAlgn="base" latinLnBrk="0" hangingPunct="1">
              <a:lnSpc>
                <a:spcPct val="100000"/>
              </a:lnSpc>
              <a:spcBef>
                <a:spcPts val="50"/>
              </a:spcBef>
              <a:spcAft>
                <a:spcPct val="0"/>
              </a:spcAft>
              <a:buClr>
                <a:srgbClr val="3891A7"/>
              </a:buClr>
              <a:buSzTx/>
              <a:buFont typeface="Arial" panose="020B0604020202020204" pitchFamily="34" charset="0"/>
              <a:buChar char="•"/>
              <a:tabLst>
                <a:tab pos="295275" algn="l"/>
              </a:tabLst>
              <a:defRPr/>
            </a:pPr>
            <a:endParaRPr kumimoji="0" lang="en-US" altLang="en-US" sz="2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ts val="2163"/>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Interrupt signals are generated by external peripheral</a:t>
            </a:r>
          </a:p>
          <a:p>
            <a:pPr marL="295275" marR="0" lvl="0" indent="-282575" algn="l" defTabSz="914400" rtl="0" eaLnBrk="1" fontAlgn="base" latinLnBrk="0" hangingPunct="1">
              <a:lnSpc>
                <a:spcPts val="2163"/>
              </a:lnSpc>
              <a:spcBef>
                <a:spcPct val="0"/>
              </a:spcBef>
              <a:spcAft>
                <a:spcPct val="0"/>
              </a:spcAft>
              <a:buClrTx/>
              <a:buSzTx/>
              <a:buFontTx/>
              <a:buNone/>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devices.</a:t>
            </a:r>
          </a:p>
          <a:p>
            <a:pPr marL="295275" marR="0" lvl="0" indent="-282575" algn="l" defTabSz="914400" rtl="0" eaLnBrk="1" fontAlgn="base" latinLnBrk="0" hangingPunct="1">
              <a:lnSpc>
                <a:spcPct val="100000"/>
              </a:lnSpc>
              <a:spcBef>
                <a:spcPts val="50"/>
              </a:spcBef>
              <a:spcAft>
                <a:spcPct val="0"/>
              </a:spcAft>
              <a:buClrTx/>
              <a:buSzTx/>
              <a:buFontTx/>
              <a:buNone/>
              <a:tabLst>
                <a:tab pos="295275" algn="l"/>
              </a:tabLst>
              <a:defRPr/>
            </a:pPr>
            <a:endParaRPr kumimoji="0" lang="en-US" altLang="en-US" sz="2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ts val="1925"/>
              </a:lnSpc>
              <a:spcBef>
                <a:spcPct val="0"/>
              </a:spcBef>
              <a:spcAft>
                <a:spcPct val="0"/>
              </a:spcAft>
              <a:buClr>
                <a:srgbClr val="3891A7"/>
              </a:buClr>
              <a:buSzTx/>
              <a:buFont typeface="Arial" panose="020B0604020202020204" pitchFamily="34" charset="0"/>
              <a:buChar char="•"/>
              <a:tabLst>
                <a:tab pos="295275" algn="l"/>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After execution of the new program, microprocessor goes  back to the previous program.</a:t>
            </a:r>
          </a:p>
        </p:txBody>
      </p:sp>
    </p:spTree>
    <p:extLst>
      <p:ext uri="{BB962C8B-B14F-4D97-AF65-F5344CB8AC3E}">
        <p14:creationId xmlns:p14="http://schemas.microsoft.com/office/powerpoint/2010/main" val="31273083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02130" y="4338891"/>
            <a:ext cx="1424940" cy="627902"/>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274638"/>
            <a:ext cx="5105400" cy="1143000"/>
          </a:xfrm>
        </p:spPr>
        <p:txBody>
          <a:bodyPr>
            <a:normAutofit/>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190</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mc:AlternateContent xmlns:mc="http://schemas.openxmlformats.org/markup-compatibility/2006" xmlns:a14="http://schemas.microsoft.com/office/drawing/2010/main">
        <mc:Choice Requires="a14">
          <p:sp>
            <p:nvSpPr>
              <p:cNvPr id="45" name="TextBox 44"/>
              <p:cNvSpPr txBox="1"/>
              <p:nvPr/>
            </p:nvSpPr>
            <p:spPr>
              <a:xfrm>
                <a:off x="3886200" y="762000"/>
                <a:ext cx="5257800" cy="954107"/>
              </a:xfrm>
              <a:prstGeom prst="rect">
                <a:avLst/>
              </a:prstGeom>
              <a:solidFill>
                <a:srgbClr val="FFFFCC"/>
              </a:solidFill>
            </p:spPr>
            <p:txBody>
              <a:bodyPr wrap="square" rtlCol="0">
                <a:spAutoFit/>
              </a:bodyPr>
              <a:lstStyle/>
              <a:p>
                <a:pPr algn="ctr"/>
                <a:r>
                  <a:rPr lang="en-US" sz="1400" b="1" dirty="0" smtClean="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smtClean="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Pins 24 -31 are reassigned</a:t>
                </a:r>
                <a:endParaRPr lang="en-US" sz="1400" b="1" dirty="0">
                  <a:latin typeface="Verdana" pitchFamily="34" charset="0"/>
                  <a:ea typeface="Verdana" pitchFamily="34" charset="0"/>
                  <a:cs typeface="Verdana"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886200" y="762000"/>
                <a:ext cx="5257800" cy="954107"/>
              </a:xfrm>
              <a:prstGeom prst="rect">
                <a:avLst/>
              </a:prstGeom>
              <a:blipFill>
                <a:blip r:embed="rId3"/>
                <a:stretch>
                  <a:fillRect t="-1274"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3385457" y="2133600"/>
              <a:ext cx="5529943" cy="64008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𝟎</m:t>
                                      </m:r>
                                    </m:sub>
                                  </m:sSub>
                                </m:e>
                              </m:acc>
                            </m:oMath>
                          </a14:m>
                          <a:r>
                            <a:rPr lang="en-US" sz="1200" i="0" dirty="0" smtClean="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𝟏</m:t>
                                      </m:r>
                                    </m:sub>
                                  </m:sSub>
                                </m:e>
                              </m:acc>
                            </m:oMath>
                          </a14:m>
                          <a:r>
                            <a:rPr lang="en-US" sz="1200" i="0" dirty="0" smtClean="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𝟐</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r>
                            <a:rPr lang="en-US" sz="1200" dirty="0" smtClean="0">
                              <a:solidFill>
                                <a:srgbClr val="FF0066"/>
                              </a:solidFill>
                              <a:latin typeface="Verdana" pitchFamily="34" charset="0"/>
                              <a:ea typeface="Verdana" pitchFamily="34" charset="0"/>
                              <a:cs typeface="Verdana" pitchFamily="34" charset="0"/>
                            </a:rPr>
                            <a:t>Status signals</a:t>
                          </a:r>
                          <a:r>
                            <a:rPr lang="en-US" sz="1200" dirty="0" smtClean="0">
                              <a:solidFill>
                                <a:sysClr val="windowText" lastClr="000000"/>
                              </a:solidFill>
                              <a:latin typeface="Verdana" pitchFamily="34" charset="0"/>
                              <a:ea typeface="Verdana" pitchFamily="34" charset="0"/>
                              <a:cs typeface="Verdana" pitchFamily="34" charset="0"/>
                            </a:rPr>
                            <a:t>; used by the 8086 bus controller to generate bus timing and control signals. These are decoded</a:t>
                          </a:r>
                          <a:r>
                            <a:rPr lang="en-US" sz="1200" baseline="0" dirty="0" smtClean="0">
                              <a:solidFill>
                                <a:sysClr val="windowText" lastClr="000000"/>
                              </a:solidFill>
                              <a:latin typeface="Verdana" pitchFamily="34" charset="0"/>
                              <a:ea typeface="Verdana" pitchFamily="34" charset="0"/>
                              <a:cs typeface="Verdana" pitchFamily="34" charset="0"/>
                            </a:rPr>
                            <a:t> as shown.</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a14="http://schemas.microsoft.com/office/drawing/2010/main" xmlns="" xmlns:p14="http://schemas.microsoft.com/office/powerpoint/2010/main" val="2094630352"/>
                  </p:ext>
                </p:extLst>
              </p:nvPr>
            </p:nvGraphicFramePr>
            <p:xfrm>
              <a:off x="3385457" y="2133600"/>
              <a:ext cx="5529943" cy="640080"/>
            </p:xfrm>
            <a:graphic>
              <a:graphicData uri="http://schemas.openxmlformats.org/drawingml/2006/table">
                <a:tbl>
                  <a:tblPr firstRow="1" bandRow="1">
                    <a:tableStyleId>{5C22544A-7EE6-4342-B048-85BDC9FD1C3A}</a:tableStyleId>
                  </a:tblPr>
                  <a:tblGrid>
                    <a:gridCol w="938115"/>
                    <a:gridCol w="4591828"/>
                  </a:tblGrid>
                  <a:tr h="640080">
                    <a:tc>
                      <a:txBody>
                        <a:bodyPr/>
                        <a:lstStyle/>
                        <a:p>
                          <a:endParaRPr lang="en-US"/>
                        </a:p>
                      </a:txBody>
                      <a:tcPr>
                        <a:blipFill rotWithShape="1">
                          <a:blip r:embed="rId4"/>
                          <a:stretch>
                            <a:fillRect r="-489610" b="-7619"/>
                          </a:stretch>
                        </a:blipFill>
                      </a:tcPr>
                    </a:tc>
                    <a:tc>
                      <a:txBody>
                        <a:bodyPr/>
                        <a:lstStyle/>
                        <a:p>
                          <a:r>
                            <a:rPr lang="en-US" sz="1200" dirty="0" smtClean="0">
                              <a:solidFill>
                                <a:srgbClr val="FF0066"/>
                              </a:solidFill>
                              <a:latin typeface="Verdana" pitchFamily="34" charset="0"/>
                              <a:ea typeface="Verdana" pitchFamily="34" charset="0"/>
                              <a:cs typeface="Verdana" pitchFamily="34" charset="0"/>
                            </a:rPr>
                            <a:t>Status signals</a:t>
                          </a:r>
                          <a:r>
                            <a:rPr lang="en-US" sz="1200" dirty="0" smtClean="0">
                              <a:solidFill>
                                <a:sysClr val="windowText" lastClr="000000"/>
                              </a:solidFill>
                              <a:latin typeface="Verdana" pitchFamily="34" charset="0"/>
                              <a:ea typeface="Verdana" pitchFamily="34" charset="0"/>
                              <a:cs typeface="Verdana" pitchFamily="34" charset="0"/>
                            </a:rPr>
                            <a:t>; used by the 8086 bus controller to generate bus timing and control signals. These are decoded</a:t>
                          </a:r>
                          <a:r>
                            <a:rPr lang="en-US" sz="1200" baseline="0" dirty="0" smtClean="0">
                              <a:solidFill>
                                <a:sysClr val="windowText" lastClr="000000"/>
                              </a:solidFill>
                              <a:latin typeface="Verdana" pitchFamily="34" charset="0"/>
                              <a:ea typeface="Verdana" pitchFamily="34" charset="0"/>
                              <a:cs typeface="Verdana" pitchFamily="34" charset="0"/>
                            </a:rPr>
                            <a:t> as shown.</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pic>
        <p:nvPicPr>
          <p:cNvPr id="1026" name="Picture 2" descr="C:\Users\APARNA\Desktop\Microprocessor\8086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1847850"/>
            <a:ext cx="3202599" cy="41719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1600200"/>
            <a:ext cx="3200400"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APARNA\Desktop\mm.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1837" y="2911474"/>
            <a:ext cx="3108325" cy="31083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791456"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Tree>
    <p:extLst>
      <p:ext uri="{BB962C8B-B14F-4D97-AF65-F5344CB8AC3E}">
        <p14:creationId xmlns:p14="http://schemas.microsoft.com/office/powerpoint/2010/main" val="17504699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02130" y="4952999"/>
            <a:ext cx="1424940" cy="427877"/>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4876800" cy="1143000"/>
          </a:xfrm>
        </p:spPr>
        <p:txBody>
          <a:bodyPr>
            <a:normAutofit/>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191</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mc:AlternateContent xmlns:mc="http://schemas.openxmlformats.org/markup-compatibility/2006" xmlns:a14="http://schemas.microsoft.com/office/drawing/2010/main">
        <mc:Choice Requires="a14">
          <p:sp>
            <p:nvSpPr>
              <p:cNvPr id="45" name="TextBox 44"/>
              <p:cNvSpPr txBox="1"/>
              <p:nvPr/>
            </p:nvSpPr>
            <p:spPr>
              <a:xfrm>
                <a:off x="3962400" y="762000"/>
                <a:ext cx="5334000" cy="954107"/>
              </a:xfrm>
              <a:prstGeom prst="rect">
                <a:avLst/>
              </a:prstGeom>
              <a:solidFill>
                <a:srgbClr val="FFFFCC"/>
              </a:solidFill>
            </p:spPr>
            <p:txBody>
              <a:bodyPr wrap="square" rtlCol="0">
                <a:spAutoFit/>
              </a:bodyPr>
              <a:lstStyle/>
              <a:p>
                <a:pPr algn="ctr"/>
                <a:r>
                  <a:rPr lang="en-US" sz="1400" b="1" dirty="0" smtClean="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smtClean="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Pins 24 -31 are reassigned</a:t>
                </a:r>
                <a:endParaRPr lang="en-US" sz="1400" b="1" dirty="0">
                  <a:latin typeface="Verdana" pitchFamily="34" charset="0"/>
                  <a:ea typeface="Verdana" pitchFamily="34" charset="0"/>
                  <a:cs typeface="Verdana"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962400" y="762000"/>
                <a:ext cx="5334000" cy="954107"/>
              </a:xfrm>
              <a:prstGeom prst="rect">
                <a:avLst/>
              </a:prstGeom>
              <a:blipFill>
                <a:blip r:embed="rId3"/>
                <a:stretch>
                  <a:fillRect t="-1274"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3385457" y="2133600"/>
              <a:ext cx="5529943" cy="1554480"/>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14:m>
                            <m:oMath xmlns:m="http://schemas.openxmlformats.org/officeDocument/2006/math">
                              <m:acc>
                                <m:accPr>
                                  <m:chr m:val="̅"/>
                                  <m:ctrlPr>
                                    <a:rPr lang="en-US" sz="1200" i="1" smtClean="0">
                                      <a:solidFill>
                                        <a:srgbClr val="FF0066"/>
                                      </a:solidFill>
                                      <a:latin typeface="Cambria Math" panose="02040503050406030204" pitchFamily="18" charset="0"/>
                                    </a:rPr>
                                  </m:ctrlPr>
                                </m:accPr>
                                <m:e>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𝑸𝑺</m:t>
                                      </m:r>
                                    </m:e>
                                    <m:sub>
                                      <m:r>
                                        <a:rPr lang="en-US" sz="1200" b="1" i="1" smtClean="0">
                                          <a:solidFill>
                                            <a:srgbClr val="FF0066"/>
                                          </a:solidFill>
                                          <a:latin typeface="Cambria Math"/>
                                        </a:rPr>
                                        <m:t>𝟎</m:t>
                                      </m:r>
                                    </m:sub>
                                  </m:sSub>
                                </m:e>
                              </m:acc>
                            </m:oMath>
                          </a14:m>
                          <a:r>
                            <a:rPr lang="en-US" sz="1200" i="0" dirty="0" smtClean="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1" smtClean="0">
                                      <a:solidFill>
                                        <a:srgbClr val="FF0066"/>
                                      </a:solidFill>
                                      <a:latin typeface="Cambria Math"/>
                                    </a:rPr>
                                    <m:t>𝑸</m:t>
                                  </m:r>
                                  <m:sSub>
                                    <m:sSubPr>
                                      <m:ctrlPr>
                                        <a:rPr lang="en-US" sz="1200" i="1" smtClean="0">
                                          <a:solidFill>
                                            <a:srgbClr val="FF0066"/>
                                          </a:solidFill>
                                          <a:latin typeface="Cambria Math" panose="02040503050406030204" pitchFamily="18" charset="0"/>
                                        </a:rPr>
                                      </m:ctrlPr>
                                    </m:sSubPr>
                                    <m:e>
                                      <m:r>
                                        <a:rPr lang="en-US" sz="1200" b="1" i="1" smtClean="0">
                                          <a:solidFill>
                                            <a:srgbClr val="FF0066"/>
                                          </a:solidFill>
                                          <a:latin typeface="Cambria Math"/>
                                        </a:rPr>
                                        <m:t>𝑺</m:t>
                                      </m:r>
                                    </m:e>
                                    <m:sub>
                                      <m:r>
                                        <a:rPr lang="en-US" sz="1200" b="1" i="1"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pPr algn="just"/>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00"/>
                              </a:solidFill>
                              <a:latin typeface="Verdana" pitchFamily="34" charset="0"/>
                              <a:ea typeface="Verdana" pitchFamily="34" charset="0"/>
                              <a:cs typeface="Verdana" pitchFamily="34" charset="0"/>
                            </a:rPr>
                            <a:t>Queue Status</a:t>
                          </a:r>
                          <a:r>
                            <a:rPr lang="en-US" sz="1200" dirty="0" smtClean="0">
                              <a:solidFill>
                                <a:sysClr val="windowText" lastClr="000000"/>
                              </a:solidFill>
                              <a:latin typeface="Verdana" pitchFamily="34" charset="0"/>
                              <a:ea typeface="Verdana" pitchFamily="34" charset="0"/>
                              <a:cs typeface="Verdana" pitchFamily="34" charset="0"/>
                            </a:rPr>
                            <a:t>) The processor provides the status of queue in these</a:t>
                          </a:r>
                          <a:r>
                            <a:rPr lang="en-US" sz="1200" baseline="0" dirty="0" smtClean="0">
                              <a:solidFill>
                                <a:sysClr val="windowText" lastClr="000000"/>
                              </a:solidFill>
                              <a:latin typeface="Verdana" pitchFamily="34" charset="0"/>
                              <a:ea typeface="Verdana" pitchFamily="34" charset="0"/>
                              <a:cs typeface="Verdana" pitchFamily="34" charset="0"/>
                            </a:rPr>
                            <a:t> lines.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queue status can be used by external device to track the internal status of the queue in 8086.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output on QS</a:t>
                          </a:r>
                          <a:r>
                            <a:rPr lang="en-US" sz="1200" baseline="-25000" dirty="0" smtClean="0">
                              <a:solidFill>
                                <a:sysClr val="windowText" lastClr="000000"/>
                              </a:solidFill>
                              <a:latin typeface="Verdana" pitchFamily="34" charset="0"/>
                              <a:ea typeface="Verdana" pitchFamily="34" charset="0"/>
                              <a:cs typeface="Verdana" pitchFamily="34" charset="0"/>
                            </a:rPr>
                            <a:t>0</a:t>
                          </a:r>
                          <a:r>
                            <a:rPr lang="en-US" sz="1200" baseline="0" dirty="0" smtClean="0">
                              <a:solidFill>
                                <a:sysClr val="windowText" lastClr="000000"/>
                              </a:solidFill>
                              <a:latin typeface="Verdana" pitchFamily="34" charset="0"/>
                              <a:ea typeface="Verdana" pitchFamily="34" charset="0"/>
                              <a:cs typeface="Verdana" pitchFamily="34" charset="0"/>
                            </a:rPr>
                            <a:t> and QS</a:t>
                          </a:r>
                          <a:r>
                            <a:rPr lang="en-US" sz="1200" baseline="-25000" dirty="0" smtClean="0">
                              <a:solidFill>
                                <a:sysClr val="windowText" lastClr="000000"/>
                              </a:solidFill>
                              <a:latin typeface="Verdana" pitchFamily="34" charset="0"/>
                              <a:ea typeface="Verdana" pitchFamily="34" charset="0"/>
                              <a:cs typeface="Verdana" pitchFamily="34" charset="0"/>
                            </a:rPr>
                            <a:t>1</a:t>
                          </a:r>
                          <a:r>
                            <a:rPr lang="en-US" sz="1200" baseline="0" dirty="0" smtClean="0">
                              <a:solidFill>
                                <a:sysClr val="windowText" lastClr="000000"/>
                              </a:solidFill>
                              <a:latin typeface="Verdana" pitchFamily="34" charset="0"/>
                              <a:ea typeface="Verdana" pitchFamily="34" charset="0"/>
                              <a:cs typeface="Verdana" pitchFamily="34" charset="0"/>
                            </a:rPr>
                            <a:t> can be interpreted as shown in the table.</a:t>
                          </a:r>
                          <a:endParaRPr lang="en-US" sz="120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a14="http://schemas.microsoft.com/office/drawing/2010/main" xmlns="" xmlns:p14="http://schemas.microsoft.com/office/powerpoint/2010/main" val="2786467240"/>
                  </p:ext>
                </p:extLst>
              </p:nvPr>
            </p:nvGraphicFramePr>
            <p:xfrm>
              <a:off x="3385457" y="2133600"/>
              <a:ext cx="5529943" cy="1554480"/>
            </p:xfrm>
            <a:graphic>
              <a:graphicData uri="http://schemas.openxmlformats.org/drawingml/2006/table">
                <a:tbl>
                  <a:tblPr firstRow="1" bandRow="1">
                    <a:tableStyleId>{5C22544A-7EE6-4342-B048-85BDC9FD1C3A}</a:tableStyleId>
                  </a:tblPr>
                  <a:tblGrid>
                    <a:gridCol w="938115"/>
                    <a:gridCol w="4591828"/>
                  </a:tblGrid>
                  <a:tr h="1554480">
                    <a:tc>
                      <a:txBody>
                        <a:bodyPr/>
                        <a:lstStyle/>
                        <a:p>
                          <a:endParaRPr lang="en-US"/>
                        </a:p>
                      </a:txBody>
                      <a:tcPr>
                        <a:blipFill rotWithShape="1">
                          <a:blip r:embed="rId4"/>
                          <a:stretch>
                            <a:fillRect r="-489610" b="-3137"/>
                          </a:stretch>
                        </a:blipFill>
                      </a:tcPr>
                    </a:tc>
                    <a:tc>
                      <a:txBody>
                        <a:bodyPr/>
                        <a:lstStyle/>
                        <a:p>
                          <a:pPr algn="just"/>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00"/>
                              </a:solidFill>
                              <a:latin typeface="Verdana" pitchFamily="34" charset="0"/>
                              <a:ea typeface="Verdana" pitchFamily="34" charset="0"/>
                              <a:cs typeface="Verdana" pitchFamily="34" charset="0"/>
                            </a:rPr>
                            <a:t>Queue Status</a:t>
                          </a:r>
                          <a:r>
                            <a:rPr lang="en-US" sz="1200" dirty="0" smtClean="0">
                              <a:solidFill>
                                <a:sysClr val="windowText" lastClr="000000"/>
                              </a:solidFill>
                              <a:latin typeface="Verdana" pitchFamily="34" charset="0"/>
                              <a:ea typeface="Verdana" pitchFamily="34" charset="0"/>
                              <a:cs typeface="Verdana" pitchFamily="34" charset="0"/>
                            </a:rPr>
                            <a:t>) The processor provides the status of queue in these</a:t>
                          </a:r>
                          <a:r>
                            <a:rPr lang="en-US" sz="1200" baseline="0" dirty="0" smtClean="0">
                              <a:solidFill>
                                <a:sysClr val="windowText" lastClr="000000"/>
                              </a:solidFill>
                              <a:latin typeface="Verdana" pitchFamily="34" charset="0"/>
                              <a:ea typeface="Verdana" pitchFamily="34" charset="0"/>
                              <a:cs typeface="Verdana" pitchFamily="34" charset="0"/>
                            </a:rPr>
                            <a:t> lines.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queue status can be used by external device to track the internal status of the queue in 8086. </a:t>
                          </a:r>
                        </a:p>
                        <a:p>
                          <a:pPr algn="just"/>
                          <a:endParaRPr lang="en-US" sz="1200" baseline="0" dirty="0" smtClean="0">
                            <a:solidFill>
                              <a:sysClr val="windowText" lastClr="000000"/>
                            </a:solidFill>
                            <a:latin typeface="Verdana" pitchFamily="34" charset="0"/>
                            <a:ea typeface="Verdana" pitchFamily="34" charset="0"/>
                            <a:cs typeface="Verdana" pitchFamily="34" charset="0"/>
                          </a:endParaRPr>
                        </a:p>
                        <a:p>
                          <a:pPr algn="just"/>
                          <a:r>
                            <a:rPr lang="en-US" sz="1200" baseline="0" dirty="0" smtClean="0">
                              <a:solidFill>
                                <a:sysClr val="windowText" lastClr="000000"/>
                              </a:solidFill>
                              <a:latin typeface="Verdana" pitchFamily="34" charset="0"/>
                              <a:ea typeface="Verdana" pitchFamily="34" charset="0"/>
                              <a:cs typeface="Verdana" pitchFamily="34" charset="0"/>
                            </a:rPr>
                            <a:t>The output on QS</a:t>
                          </a:r>
                          <a:r>
                            <a:rPr lang="en-US" sz="1200" baseline="-25000" dirty="0" smtClean="0">
                              <a:solidFill>
                                <a:sysClr val="windowText" lastClr="000000"/>
                              </a:solidFill>
                              <a:latin typeface="Verdana" pitchFamily="34" charset="0"/>
                              <a:ea typeface="Verdana" pitchFamily="34" charset="0"/>
                              <a:cs typeface="Verdana" pitchFamily="34" charset="0"/>
                            </a:rPr>
                            <a:t>0</a:t>
                          </a:r>
                          <a:r>
                            <a:rPr lang="en-US" sz="1200" baseline="0" dirty="0" smtClean="0">
                              <a:solidFill>
                                <a:sysClr val="windowText" lastClr="000000"/>
                              </a:solidFill>
                              <a:latin typeface="Verdana" pitchFamily="34" charset="0"/>
                              <a:ea typeface="Verdana" pitchFamily="34" charset="0"/>
                              <a:cs typeface="Verdana" pitchFamily="34" charset="0"/>
                            </a:rPr>
                            <a:t> and QS</a:t>
                          </a:r>
                          <a:r>
                            <a:rPr lang="en-US" sz="1200" baseline="-25000" dirty="0" smtClean="0">
                              <a:solidFill>
                                <a:sysClr val="windowText" lastClr="000000"/>
                              </a:solidFill>
                              <a:latin typeface="Verdana" pitchFamily="34" charset="0"/>
                              <a:ea typeface="Verdana" pitchFamily="34" charset="0"/>
                              <a:cs typeface="Verdana" pitchFamily="34" charset="0"/>
                            </a:rPr>
                            <a:t>1</a:t>
                          </a:r>
                          <a:r>
                            <a:rPr lang="en-US" sz="1200" baseline="0" dirty="0" smtClean="0">
                              <a:solidFill>
                                <a:sysClr val="windowText" lastClr="000000"/>
                              </a:solidFill>
                              <a:latin typeface="Verdana" pitchFamily="34" charset="0"/>
                              <a:ea typeface="Verdana" pitchFamily="34" charset="0"/>
                              <a:cs typeface="Verdana" pitchFamily="34" charset="0"/>
                            </a:rPr>
                            <a:t> can be interpreted as shown in the table.</a:t>
                          </a:r>
                          <a:endParaRPr lang="en-US" sz="1200" dirty="0">
                            <a:solidFill>
                              <a:sysClr val="windowText" lastClr="000000"/>
                            </a:solidFill>
                            <a:latin typeface="Verdana" pitchFamily="34" charset="0"/>
                            <a:ea typeface="Verdana" pitchFamily="34" charset="0"/>
                            <a:cs typeface="Verdana" pitchFamily="34" charset="0"/>
                          </a:endParaRPr>
                        </a:p>
                      </a:txBody>
                      <a:tcPr>
                        <a:noFill/>
                      </a:tcPr>
                    </a:tc>
                  </a:tr>
                </a:tbl>
              </a:graphicData>
            </a:graphic>
          </p:graphicFrame>
        </mc:Fallback>
      </mc:AlternateContent>
      <p:pic>
        <p:nvPicPr>
          <p:cNvPr id="1026" name="Picture 2" descr="C:\Users\APARNA\Desktop\Microprocessor\8086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1847850"/>
            <a:ext cx="3202599" cy="41719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1600200"/>
            <a:ext cx="3200400"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APARNA\Desktop\mm.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3914775"/>
            <a:ext cx="4344504" cy="2105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91456"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Tree>
    <p:extLst>
      <p:ext uri="{BB962C8B-B14F-4D97-AF65-F5344CB8AC3E}">
        <p14:creationId xmlns:p14="http://schemas.microsoft.com/office/powerpoint/2010/main" val="10485234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28800" y="4133851"/>
            <a:ext cx="1424940" cy="213938"/>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802130" y="3725023"/>
            <a:ext cx="1424940" cy="427877"/>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3200400" cy="1143000"/>
          </a:xfrm>
        </p:spPr>
        <p:txBody>
          <a:bodyPr>
            <a:normAutofit fontScale="90000"/>
          </a:bodyPr>
          <a:lstStyle/>
          <a:p>
            <a:r>
              <a:rPr lang="en-US" dirty="0" smtClean="0"/>
              <a:t>Pins and Signals</a:t>
            </a:r>
            <a:endParaRPr lang="en-US" dirty="0">
              <a:solidFill>
                <a:srgbClr val="002060"/>
              </a:solidFill>
            </a:endParaRPr>
          </a:p>
        </p:txBody>
      </p:sp>
      <p:sp>
        <p:nvSpPr>
          <p:cNvPr id="48" name="Slide Number Placeholder 47"/>
          <p:cNvSpPr>
            <a:spLocks noGrp="1"/>
          </p:cNvSpPr>
          <p:nvPr>
            <p:ph type="sldNum" sz="quarter" idx="12"/>
          </p:nvPr>
        </p:nvSpPr>
        <p:spPr/>
        <p:txBody>
          <a:bodyPr/>
          <a:lstStyle/>
          <a:p>
            <a:fld id="{85E6815B-E59C-4D87-B1F6-ECBDD22AF1DC}" type="slidenum">
              <a:rPr lang="en-US" smtClean="0"/>
              <a:pPr/>
              <a:t>192</a:t>
            </a:fld>
            <a:endParaRPr lang="en-US" dirty="0"/>
          </a:p>
        </p:txBody>
      </p:sp>
      <p:sp>
        <p:nvSpPr>
          <p:cNvPr id="3" name="TextBox 2"/>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mc:AlternateContent xmlns:mc="http://schemas.openxmlformats.org/markup-compatibility/2006" xmlns:a14="http://schemas.microsoft.com/office/drawing/2010/main">
        <mc:Choice Requires="a14">
          <p:sp>
            <p:nvSpPr>
              <p:cNvPr id="45" name="TextBox 44"/>
              <p:cNvSpPr txBox="1"/>
              <p:nvPr/>
            </p:nvSpPr>
            <p:spPr>
              <a:xfrm>
                <a:off x="3429000" y="762000"/>
                <a:ext cx="5334000" cy="954107"/>
              </a:xfrm>
              <a:prstGeom prst="rect">
                <a:avLst/>
              </a:prstGeom>
              <a:solidFill>
                <a:srgbClr val="FFFFCC"/>
              </a:solidFill>
            </p:spPr>
            <p:txBody>
              <a:bodyPr wrap="square" rtlCol="0">
                <a:spAutoFit/>
              </a:bodyPr>
              <a:lstStyle/>
              <a:p>
                <a:pPr algn="ctr"/>
                <a:r>
                  <a:rPr lang="en-US" sz="1400" b="1" dirty="0" smtClean="0">
                    <a:latin typeface="Verdana" pitchFamily="34" charset="0"/>
                    <a:ea typeface="Verdana" pitchFamily="34" charset="0"/>
                    <a:cs typeface="Verdana" pitchFamily="34" charset="0"/>
                  </a:rPr>
                  <a:t>During maximum mode operation, the MN/ </a:t>
                </a:r>
                <a14:m>
                  <m:oMath xmlns:m="http://schemas.openxmlformats.org/officeDocument/2006/math">
                    <m:acc>
                      <m:accPr>
                        <m:chr m:val="̅"/>
                        <m:ctrlPr>
                          <a:rPr lang="en-US" sz="1400" b="1" i="1" dirty="0" smtClean="0">
                            <a:latin typeface="Cambria Math" panose="02040503050406030204" pitchFamily="18" charset="0"/>
                          </a:rPr>
                        </m:ctrlPr>
                      </m:accPr>
                      <m:e>
                        <m:r>
                          <a:rPr lang="en-US" sz="1400" b="1" i="0" dirty="0" smtClean="0">
                            <a:latin typeface="Cambria Math"/>
                          </a:rPr>
                          <m:t>𝐌𝐗</m:t>
                        </m:r>
                      </m:e>
                    </m:acc>
                  </m:oMath>
                </a14:m>
                <a:r>
                  <a:rPr lang="en-US" sz="1400" b="1" dirty="0" smtClean="0">
                    <a:latin typeface="Verdana" pitchFamily="34" charset="0"/>
                    <a:ea typeface="Verdana" pitchFamily="34" charset="0"/>
                    <a:cs typeface="Verdana" pitchFamily="34" charset="0"/>
                  </a:rPr>
                  <a:t> is grounded (logic low)</a:t>
                </a:r>
              </a:p>
              <a:p>
                <a:pPr algn="ctr"/>
                <a:endParaRPr lang="en-US" sz="1400" b="1" dirty="0">
                  <a:latin typeface="Verdana" pitchFamily="34" charset="0"/>
                  <a:ea typeface="Verdana" pitchFamily="34" charset="0"/>
                  <a:cs typeface="Verdana" pitchFamily="34" charset="0"/>
                </a:endParaRPr>
              </a:p>
              <a:p>
                <a:pPr algn="ctr"/>
                <a:r>
                  <a:rPr lang="en-US" sz="1400" b="1" dirty="0" smtClean="0">
                    <a:latin typeface="Verdana" pitchFamily="34" charset="0"/>
                    <a:ea typeface="Verdana" pitchFamily="34" charset="0"/>
                    <a:cs typeface="Verdana" pitchFamily="34" charset="0"/>
                  </a:rPr>
                  <a:t>Pins 24 -31 are reassigned</a:t>
                </a:r>
                <a:endParaRPr lang="en-US" sz="1400" b="1" dirty="0">
                  <a:latin typeface="Verdana" pitchFamily="34" charset="0"/>
                  <a:ea typeface="Verdana" pitchFamily="34" charset="0"/>
                  <a:cs typeface="Verdana"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429000" y="762000"/>
                <a:ext cx="5334000" cy="954107"/>
              </a:xfrm>
              <a:prstGeom prst="rect">
                <a:avLst/>
              </a:prstGeom>
              <a:blipFill rotWithShape="1">
                <a:blip r:embed="rId3"/>
                <a:stretch>
                  <a:fillRect t="-637" b="-5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3385457" y="2133600"/>
              <a:ext cx="5529943" cy="1554861"/>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𝐑𝐐</m:t>
                                  </m:r>
                                </m:e>
                              </m:acc>
                              <m:r>
                                <a:rPr lang="en-US" sz="1200" b="1" i="0" smtClean="0">
                                  <a:solidFill>
                                    <a:srgbClr val="FF0066"/>
                                  </a:solidFill>
                                  <a:latin typeface="Cambria Math"/>
                                </a:rPr>
                                <m:t>/</m:t>
                              </m:r>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𝟎</m:t>
                                      </m:r>
                                    </m:sub>
                                  </m:sSub>
                                </m:e>
                              </m:acc>
                            </m:oMath>
                          </a14:m>
                          <a:r>
                            <a:rPr lang="en-US" sz="1200" i="0" dirty="0" smtClean="0">
                              <a:solidFill>
                                <a:sysClr val="windowText" lastClr="000000"/>
                              </a:solidFill>
                              <a:latin typeface="Verdana" pitchFamily="34" charset="0"/>
                              <a:ea typeface="Verdana" pitchFamily="34" charset="0"/>
                              <a:cs typeface="Verdana" pitchFamily="34" charset="0"/>
                            </a:rPr>
                            <a:t>,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𝐑𝐐</m:t>
                                  </m:r>
                                </m:e>
                              </m:acc>
                              <m:r>
                                <a:rPr lang="en-US" sz="1200" b="1" i="0" smtClean="0">
                                  <a:solidFill>
                                    <a:srgbClr val="FF0066"/>
                                  </a:solidFill>
                                  <a:latin typeface="Cambria Math"/>
                                </a:rPr>
                                <m:t>/</m:t>
                              </m:r>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pPr algn="just"/>
                          <a:r>
                            <a:rPr lang="en-US" sz="1200" dirty="0" smtClean="0">
                              <a:solidFill>
                                <a:sysClr val="windowText" lastClr="000000"/>
                              </a:solidFill>
                              <a:latin typeface="Verdana" pitchFamily="34" charset="0"/>
                              <a:ea typeface="Verdana" pitchFamily="34" charset="0"/>
                              <a:cs typeface="Verdana" pitchFamily="34" charset="0"/>
                            </a:rPr>
                            <a:t>(</a:t>
                          </a:r>
                          <a:r>
                            <a:rPr lang="en-US" sz="1200" dirty="0" smtClean="0">
                              <a:solidFill>
                                <a:srgbClr val="FF0066"/>
                              </a:solidFill>
                              <a:latin typeface="Verdana" pitchFamily="34" charset="0"/>
                              <a:ea typeface="Verdana" pitchFamily="34" charset="0"/>
                              <a:cs typeface="Verdana" pitchFamily="34" charset="0"/>
                            </a:rPr>
                            <a:t>Bus Request/ Bus Grant</a:t>
                          </a:r>
                          <a:r>
                            <a:rPr lang="en-US" sz="1200" dirty="0" smtClean="0">
                              <a:solidFill>
                                <a:sysClr val="windowText" lastClr="000000"/>
                              </a:solidFill>
                              <a:latin typeface="Verdana" pitchFamily="34" charset="0"/>
                              <a:ea typeface="Verdana" pitchFamily="34" charset="0"/>
                              <a:cs typeface="Verdana" pitchFamily="34" charset="0"/>
                            </a:rPr>
                            <a:t>) These requests are used by other local bus masters to force the processor to release the local bus</a:t>
                          </a:r>
                          <a:r>
                            <a:rPr lang="en-US" sz="1200" baseline="0" dirty="0" smtClean="0">
                              <a:solidFill>
                                <a:sysClr val="windowText" lastClr="000000"/>
                              </a:solidFill>
                              <a:latin typeface="Verdana" pitchFamily="34" charset="0"/>
                              <a:ea typeface="Verdana" pitchFamily="34" charset="0"/>
                              <a:cs typeface="Verdana" pitchFamily="34" charset="0"/>
                            </a:rPr>
                            <a:t> at the end of the processor’s current bus cycle. </a:t>
                          </a:r>
                        </a:p>
                        <a:p>
                          <a:endParaRPr lang="en-US" sz="1200" baseline="0" dirty="0" smtClean="0">
                            <a:solidFill>
                              <a:sysClr val="windowText" lastClr="000000"/>
                            </a:solidFill>
                            <a:latin typeface="Verdana" pitchFamily="34" charset="0"/>
                            <a:ea typeface="Verdana" pitchFamily="34" charset="0"/>
                            <a:cs typeface="Verdana" pitchFamily="34" charset="0"/>
                          </a:endParaRPr>
                        </a:p>
                        <a:p>
                          <a:r>
                            <a:rPr lang="en-US" sz="1200" baseline="0" dirty="0" smtClean="0">
                              <a:solidFill>
                                <a:sysClr val="windowText" lastClr="000000"/>
                              </a:solidFill>
                              <a:latin typeface="Verdana" pitchFamily="34" charset="0"/>
                              <a:ea typeface="Verdana" pitchFamily="34" charset="0"/>
                              <a:cs typeface="Verdana" pitchFamily="34" charset="0"/>
                            </a:rPr>
                            <a:t>These pins are bidirectional. </a:t>
                          </a:r>
                        </a:p>
                        <a:p>
                          <a:endParaRPr lang="en-US" sz="1200" baseline="0" dirty="0" smtClean="0">
                            <a:solidFill>
                              <a:sysClr val="windowText" lastClr="000000"/>
                            </a:solidFill>
                            <a:latin typeface="Verdana" pitchFamily="34" charset="0"/>
                            <a:ea typeface="Verdana" pitchFamily="34" charset="0"/>
                            <a:cs typeface="Verdana" pitchFamily="34" charset="0"/>
                          </a:endParaRPr>
                        </a:p>
                        <a:p>
                          <a:r>
                            <a:rPr lang="en-US" sz="1200" baseline="0" dirty="0" smtClean="0">
                              <a:solidFill>
                                <a:sysClr val="windowText" lastClr="000000"/>
                              </a:solidFill>
                              <a:latin typeface="Verdana" pitchFamily="34" charset="0"/>
                              <a:ea typeface="Verdana" pitchFamily="34" charset="0"/>
                              <a:cs typeface="Verdana" pitchFamily="34" charset="0"/>
                            </a:rPr>
                            <a:t>The request on</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𝟎</m:t>
                                      </m:r>
                                    </m:sub>
                                  </m:sSub>
                                </m:e>
                              </m:acc>
                            </m:oMath>
                          </a14:m>
                          <a:r>
                            <a:rPr lang="en-US" sz="1200" dirty="0" smtClean="0">
                              <a:solidFill>
                                <a:sysClr val="windowText" lastClr="000000"/>
                              </a:solidFill>
                              <a:latin typeface="Verdana" pitchFamily="34" charset="0"/>
                              <a:ea typeface="Verdana" pitchFamily="34" charset="0"/>
                              <a:cs typeface="Verdana" pitchFamily="34" charset="0"/>
                            </a:rPr>
                            <a:t> will have higher priority than</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𝐆</m:t>
                                  </m:r>
                                  <m:sSub>
                                    <m:sSubPr>
                                      <m:ctrlPr>
                                        <a:rPr lang="en-US" sz="1200" b="1" i="1" smtClean="0">
                                          <a:solidFill>
                                            <a:srgbClr val="FF0066"/>
                                          </a:solidFill>
                                          <a:latin typeface="Cambria Math" panose="02040503050406030204" pitchFamily="18" charset="0"/>
                                        </a:rPr>
                                      </m:ctrlPr>
                                    </m:sSubPr>
                                    <m:e>
                                      <m:r>
                                        <a:rPr lang="en-US" sz="1200" b="1" i="0" smtClean="0">
                                          <a:solidFill>
                                            <a:srgbClr val="FF0066"/>
                                          </a:solidFill>
                                          <a:latin typeface="Cambria Math"/>
                                        </a:rPr>
                                        <m:t>𝐓</m:t>
                                      </m:r>
                                    </m:e>
                                    <m:sub>
                                      <m:r>
                                        <a:rPr lang="en-US" sz="1200" b="1" i="0" smtClean="0">
                                          <a:solidFill>
                                            <a:srgbClr val="FF0066"/>
                                          </a:solidFill>
                                          <a:latin typeface="Cambria Math"/>
                                        </a:rPr>
                                        <m:t>𝟏</m:t>
                                      </m:r>
                                    </m:sub>
                                  </m:sSub>
                                </m:e>
                              </m:acc>
                            </m:oMath>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47" name="Table 46"/>
              <p:cNvGraphicFramePr>
                <a:graphicFrameLocks noGrp="1"/>
              </p:cNvGraphicFramePr>
              <p:nvPr>
                <p:extLst>
                  <p:ext uri="{D42A27DB-BD31-4B8C-83A1-F6EECF244321}">
                    <p14:modId xmlns:a14="http://schemas.microsoft.com/office/drawing/2010/main" xmlns="" xmlns:p14="http://schemas.microsoft.com/office/powerpoint/2010/main" val="3328042336"/>
                  </p:ext>
                </p:extLst>
              </p:nvPr>
            </p:nvGraphicFramePr>
            <p:xfrm>
              <a:off x="3385457" y="2133600"/>
              <a:ext cx="5529943" cy="1738122"/>
            </p:xfrm>
            <a:graphic>
              <a:graphicData uri="http://schemas.openxmlformats.org/drawingml/2006/table">
                <a:tbl>
                  <a:tblPr firstRow="1" bandRow="1">
                    <a:tableStyleId>{5C22544A-7EE6-4342-B048-85BDC9FD1C3A}</a:tableStyleId>
                  </a:tblPr>
                  <a:tblGrid>
                    <a:gridCol w="938115"/>
                    <a:gridCol w="4591828"/>
                  </a:tblGrid>
                  <a:tr h="1738122">
                    <a:tc>
                      <a:txBody>
                        <a:bodyPr/>
                        <a:lstStyle/>
                        <a:p>
                          <a:endParaRPr lang="en-US"/>
                        </a:p>
                      </a:txBody>
                      <a:tcPr>
                        <a:blipFill rotWithShape="1">
                          <a:blip r:embed="rId4"/>
                          <a:stretch>
                            <a:fillRect r="-489610" b="-351"/>
                          </a:stretch>
                        </a:blipFill>
                      </a:tcPr>
                    </a:tc>
                    <a:tc>
                      <a:txBody>
                        <a:bodyPr/>
                        <a:lstStyle/>
                        <a:p>
                          <a:endParaRPr lang="en-US"/>
                        </a:p>
                      </a:txBody>
                      <a:tcPr>
                        <a:blipFill rotWithShape="1">
                          <a:blip r:embed="rId4"/>
                          <a:stretch>
                            <a:fillRect l="-20424" b="-351"/>
                          </a:stretch>
                        </a:blipFill>
                      </a:tcPr>
                    </a:tc>
                  </a:tr>
                </a:tbl>
              </a:graphicData>
            </a:graphic>
          </p:graphicFrame>
        </mc:Fallback>
      </mc:AlternateContent>
      <p:pic>
        <p:nvPicPr>
          <p:cNvPr id="1026" name="Picture 2" descr="C:\Users\APARNA\Desktop\Microprocessor\8086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 y="1847850"/>
            <a:ext cx="3202599" cy="417194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1600200"/>
            <a:ext cx="3200400" cy="2133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41" y="5391150"/>
            <a:ext cx="3200400" cy="8382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41" y="3752848"/>
            <a:ext cx="1830341" cy="163830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nvPr>
            </p:nvGraphicFramePr>
            <p:xfrm>
              <a:off x="3385457" y="4144899"/>
              <a:ext cx="5529943" cy="2103501"/>
            </p:xfrm>
            <a:graphic>
              <a:graphicData uri="http://schemas.openxmlformats.org/drawingml/2006/table">
                <a:tbl>
                  <a:tblPr firstRow="1" bandRow="1">
                    <a:tableStyleId>{5C22544A-7EE6-4342-B048-85BDC9FD1C3A}</a:tableStyleId>
                  </a:tblPr>
                  <a:tblGrid>
                    <a:gridCol w="938115">
                      <a:extLst>
                        <a:ext uri="{9D8B030D-6E8A-4147-A177-3AD203B41FA5}">
                          <a16:colId xmlns:a16="http://schemas.microsoft.com/office/drawing/2014/main" xmlns="" val="20000"/>
                        </a:ext>
                      </a:extLst>
                    </a:gridCol>
                    <a:gridCol w="4591828">
                      <a:extLst>
                        <a:ext uri="{9D8B030D-6E8A-4147-A177-3AD203B41FA5}">
                          <a16:colId xmlns:a16="http://schemas.microsoft.com/office/drawing/2014/main" xmlns="" val="20001"/>
                        </a:ext>
                      </a:extLst>
                    </a:gridCol>
                  </a:tblGrid>
                  <a:tr h="370840">
                    <a:tc>
                      <a:txBody>
                        <a:bodyPr/>
                        <a:lstStyle/>
                        <a:p>
                          <a:pPr/>
                          <a14:m>
                            <m:oMathPara xmlns:m="http://schemas.openxmlformats.org/officeDocument/2006/math">
                              <m:oMathParaPr>
                                <m:jc m:val="left"/>
                              </m:oMathParaPr>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𝐋𝐎𝐂𝐊</m:t>
                                    </m:r>
                                  </m:e>
                                </m:acc>
                              </m:oMath>
                            </m:oMathPara>
                          </a14:m>
                          <a:endParaRPr lang="en-US" sz="1200" i="0" dirty="0">
                            <a:solidFill>
                              <a:sysClr val="windowText" lastClr="000000"/>
                            </a:solidFill>
                            <a:latin typeface="Verdana" pitchFamily="34" charset="0"/>
                            <a:ea typeface="Verdana" pitchFamily="34" charset="0"/>
                            <a:cs typeface="Verdana" pitchFamily="34" charset="0"/>
                          </a:endParaRPr>
                        </a:p>
                      </a:txBody>
                      <a:tcPr>
                        <a:noFill/>
                      </a:tcPr>
                    </a:tc>
                    <a:tc>
                      <a:txBody>
                        <a:bodyPr/>
                        <a:lstStyle/>
                        <a:p>
                          <a:pPr algn="just"/>
                          <a:r>
                            <a:rPr lang="en-US" sz="1200" i="0" dirty="0" smtClean="0">
                              <a:solidFill>
                                <a:sysClr val="windowText" lastClr="000000"/>
                              </a:solidFill>
                              <a:latin typeface="Verdana" pitchFamily="34" charset="0"/>
                              <a:ea typeface="Verdana" pitchFamily="34" charset="0"/>
                              <a:cs typeface="Verdana" pitchFamily="34" charset="0"/>
                            </a:rPr>
                            <a:t>An</a:t>
                          </a:r>
                          <a:r>
                            <a:rPr lang="en-US" sz="1200" i="0" baseline="0" dirty="0" smtClean="0">
                              <a:solidFill>
                                <a:sysClr val="windowText" lastClr="000000"/>
                              </a:solidFill>
                              <a:latin typeface="Verdana" pitchFamily="34" charset="0"/>
                              <a:ea typeface="Verdana" pitchFamily="34" charset="0"/>
                              <a:cs typeface="Verdana" pitchFamily="34" charset="0"/>
                            </a:rPr>
                            <a:t> output signal activated by the LOCK prefix instruction.</a:t>
                          </a:r>
                        </a:p>
                        <a:p>
                          <a:pPr algn="just"/>
                          <a:endParaRPr lang="en-US" sz="1200" i="0" baseline="0" dirty="0" smtClean="0">
                            <a:solidFill>
                              <a:sysClr val="windowText" lastClr="000000"/>
                            </a:solidFill>
                            <a:latin typeface="Verdana" pitchFamily="34" charset="0"/>
                            <a:ea typeface="Verdana" pitchFamily="34" charset="0"/>
                            <a:cs typeface="Verdana" pitchFamily="34" charset="0"/>
                          </a:endParaRPr>
                        </a:p>
                        <a:p>
                          <a:pPr algn="just"/>
                          <a:r>
                            <a:rPr lang="en-US" sz="1200" i="0" baseline="0" dirty="0" smtClean="0">
                              <a:solidFill>
                                <a:sysClr val="windowText" lastClr="000000"/>
                              </a:solidFill>
                              <a:latin typeface="Verdana" pitchFamily="34" charset="0"/>
                              <a:ea typeface="Verdana" pitchFamily="34" charset="0"/>
                              <a:cs typeface="Verdana" pitchFamily="34" charset="0"/>
                            </a:rPr>
                            <a:t>Remains active until the completion of the instruction prefixed by LOCK.</a:t>
                          </a:r>
                        </a:p>
                        <a:p>
                          <a:pPr algn="just"/>
                          <a:endParaRPr lang="en-US" sz="1200" i="0" baseline="0" dirty="0" smtClean="0">
                            <a:solidFill>
                              <a:sysClr val="windowText" lastClr="000000"/>
                            </a:solidFill>
                            <a:latin typeface="Verdana" pitchFamily="34" charset="0"/>
                            <a:ea typeface="Verdana" pitchFamily="34" charset="0"/>
                            <a:cs typeface="Verdana" pitchFamily="34"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ysClr val="windowText" lastClr="000000"/>
                              </a:solidFill>
                              <a:latin typeface="Verdana" pitchFamily="34" charset="0"/>
                              <a:ea typeface="Verdana" pitchFamily="34" charset="0"/>
                              <a:cs typeface="Verdana" pitchFamily="34" charset="0"/>
                            </a:rPr>
                            <a:t>The 8086 output low on the </a:t>
                          </a:r>
                          <a14:m>
                            <m:oMath xmlns:m="http://schemas.openxmlformats.org/officeDocument/2006/math">
                              <m:acc>
                                <m:accPr>
                                  <m:chr m:val="̅"/>
                                  <m:ctrlPr>
                                    <a:rPr lang="en-US" sz="1200" i="1" smtClean="0">
                                      <a:solidFill>
                                        <a:srgbClr val="FF0066"/>
                                      </a:solidFill>
                                      <a:latin typeface="Cambria Math" panose="02040503050406030204" pitchFamily="18" charset="0"/>
                                    </a:rPr>
                                  </m:ctrlPr>
                                </m:accPr>
                                <m:e>
                                  <m:r>
                                    <a:rPr lang="en-US" sz="1200" b="1" i="0" smtClean="0">
                                      <a:solidFill>
                                        <a:srgbClr val="FF0066"/>
                                      </a:solidFill>
                                      <a:latin typeface="Cambria Math"/>
                                    </a:rPr>
                                    <m:t>𝐋𝐎𝐂𝐊</m:t>
                                  </m:r>
                                </m:e>
                              </m:acc>
                            </m:oMath>
                          </a14:m>
                          <a:r>
                            <a:rPr lang="en-US" sz="1200" i="0" dirty="0" smtClean="0">
                              <a:solidFill>
                                <a:sysClr val="windowText" lastClr="000000"/>
                              </a:solidFill>
                              <a:latin typeface="Verdana" pitchFamily="34" charset="0"/>
                              <a:ea typeface="Verdana" pitchFamily="34" charset="0"/>
                              <a:cs typeface="Verdana" pitchFamily="34" charset="0"/>
                            </a:rPr>
                            <a:t> pin while executing an instruction prefixed by LOCK to </a:t>
                          </a:r>
                          <a:r>
                            <a:rPr lang="en-US" sz="1200" i="0" u="sng" dirty="0" smtClean="0">
                              <a:solidFill>
                                <a:sysClr val="windowText" lastClr="000000"/>
                              </a:solidFill>
                              <a:latin typeface="Verdana" pitchFamily="34" charset="0"/>
                              <a:ea typeface="Verdana" pitchFamily="34" charset="0"/>
                              <a:cs typeface="Verdana" pitchFamily="34" charset="0"/>
                            </a:rPr>
                            <a:t>prevent other bus masters from gaining control of the system bus.</a:t>
                          </a:r>
                          <a:endParaRPr lang="en-US" sz="1200" i="0" u="sng" dirty="0">
                            <a:solidFill>
                              <a:sysClr val="windowText" lastClr="000000"/>
                            </a:solidFill>
                            <a:latin typeface="Verdana" pitchFamily="34" charset="0"/>
                            <a:ea typeface="Verdana" pitchFamily="34" charset="0"/>
                            <a:cs typeface="Verdana" pitchFamily="34" charset="0"/>
                          </a:endParaRPr>
                        </a:p>
                        <a:p>
                          <a:endParaRPr lang="en-US" sz="1200" i="0" dirty="0">
                            <a:solidFill>
                              <a:sysClr val="windowText" lastClr="000000"/>
                            </a:solidFill>
                            <a:latin typeface="Verdana" pitchFamily="34" charset="0"/>
                            <a:ea typeface="Verdana" pitchFamily="34" charset="0"/>
                            <a:cs typeface="Verdana" pitchFamily="34" charset="0"/>
                          </a:endParaRPr>
                        </a:p>
                      </a:txBody>
                      <a:tcPr>
                        <a:noFill/>
                      </a:tcPr>
                    </a:tc>
                    <a:extLst>
                      <a:ext uri="{0D108BD9-81ED-4DB2-BD59-A6C34878D82A}">
                        <a16:rowId xmlns:a16="http://schemas.microsoft.com/office/drawing/2014/main" xmlns=""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a14="http://schemas.microsoft.com/office/drawing/2010/main" xmlns="" xmlns:p14="http://schemas.microsoft.com/office/powerpoint/2010/main" val="4010108024"/>
                  </p:ext>
                </p:extLst>
              </p:nvPr>
            </p:nvGraphicFramePr>
            <p:xfrm>
              <a:off x="3385457" y="4144899"/>
              <a:ext cx="5529943" cy="2103501"/>
            </p:xfrm>
            <a:graphic>
              <a:graphicData uri="http://schemas.openxmlformats.org/drawingml/2006/table">
                <a:tbl>
                  <a:tblPr firstRow="1" bandRow="1">
                    <a:tableStyleId>{5C22544A-7EE6-4342-B048-85BDC9FD1C3A}</a:tableStyleId>
                  </a:tblPr>
                  <a:tblGrid>
                    <a:gridCol w="938115"/>
                    <a:gridCol w="4591828"/>
                  </a:tblGrid>
                  <a:tr h="2103501">
                    <a:tc>
                      <a:txBody>
                        <a:bodyPr/>
                        <a:lstStyle/>
                        <a:p>
                          <a:endParaRPr lang="en-US"/>
                        </a:p>
                      </a:txBody>
                      <a:tcPr>
                        <a:blipFill rotWithShape="1">
                          <a:blip r:embed="rId6"/>
                          <a:stretch>
                            <a:fillRect t="-290" r="-489610"/>
                          </a:stretch>
                        </a:blipFill>
                      </a:tcPr>
                    </a:tc>
                    <a:tc>
                      <a:txBody>
                        <a:bodyPr/>
                        <a:lstStyle/>
                        <a:p>
                          <a:endParaRPr lang="en-US"/>
                        </a:p>
                      </a:txBody>
                      <a:tcPr>
                        <a:blipFill rotWithShape="1">
                          <a:blip r:embed="rId6"/>
                          <a:stretch>
                            <a:fillRect l="-20424" t="-290"/>
                          </a:stretch>
                        </a:blipFill>
                      </a:tcPr>
                    </a:tc>
                  </a:tr>
                </a:tbl>
              </a:graphicData>
            </a:graphic>
          </p:graphicFrame>
        </mc:Fallback>
      </mc:AlternateContent>
      <p:sp>
        <p:nvSpPr>
          <p:cNvPr id="18" name="Rectangle 17"/>
          <p:cNvSpPr/>
          <p:nvPr/>
        </p:nvSpPr>
        <p:spPr>
          <a:xfrm>
            <a:off x="5791456" y="188879"/>
            <a:ext cx="2895344" cy="338554"/>
          </a:xfrm>
          <a:prstGeom prst="rect">
            <a:avLst/>
          </a:prstGeom>
          <a:solidFill>
            <a:srgbClr val="FFC000"/>
          </a:solidFill>
        </p:spPr>
        <p:txBody>
          <a:bodyPr wrap="none">
            <a:spAutoFit/>
          </a:bodyPr>
          <a:lstStyle/>
          <a:p>
            <a:r>
              <a:rPr lang="en-US" sz="1600" b="1" dirty="0">
                <a:solidFill>
                  <a:srgbClr val="FF0000"/>
                </a:solidFill>
                <a:latin typeface="Verdana" pitchFamily="34" charset="0"/>
                <a:ea typeface="Verdana" pitchFamily="34" charset="0"/>
                <a:cs typeface="Verdana" pitchFamily="34" charset="0"/>
              </a:rPr>
              <a:t>Maximum mode signals</a:t>
            </a:r>
          </a:p>
        </p:txBody>
      </p:sp>
    </p:spTree>
    <p:extLst>
      <p:ext uri="{BB962C8B-B14F-4D97-AF65-F5344CB8AC3E}">
        <p14:creationId xmlns:p14="http://schemas.microsoft.com/office/powerpoint/2010/main" val="261947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600" dirty="0" smtClean="0">
                <a:latin typeface="Octapost NBP" pitchFamily="2" charset="0"/>
              </a:rPr>
              <a:t>ADDRESSING MODES</a:t>
            </a:r>
            <a:br>
              <a:rPr lang="en-US" sz="3600" dirty="0" smtClean="0">
                <a:latin typeface="Octapost NBP" pitchFamily="2" charset="0"/>
              </a:rPr>
            </a:br>
            <a:r>
              <a:rPr lang="en-US" sz="3600" dirty="0" smtClean="0">
                <a:latin typeface="Octapost NBP" pitchFamily="2" charset="0"/>
              </a:rPr>
              <a:t>                     &amp;</a:t>
            </a:r>
            <a:br>
              <a:rPr lang="en-US" sz="3600" dirty="0" smtClean="0">
                <a:latin typeface="Octapost NBP" pitchFamily="2" charset="0"/>
              </a:rPr>
            </a:br>
            <a:r>
              <a:rPr lang="en-US" sz="3600" dirty="0" smtClean="0">
                <a:latin typeface="Octapost NBP" pitchFamily="2" charset="0"/>
              </a:rPr>
              <a:t>Instruction set</a:t>
            </a:r>
            <a:endParaRPr lang="en-US" sz="3600" dirty="0">
              <a:latin typeface="Octapost NBP" pitchFamily="2" charset="0"/>
            </a:endParaRPr>
          </a:p>
        </p:txBody>
      </p:sp>
    </p:spTree>
    <p:extLst>
      <p:ext uri="{BB962C8B-B14F-4D97-AF65-F5344CB8AC3E}">
        <p14:creationId xmlns:p14="http://schemas.microsoft.com/office/powerpoint/2010/main" val="1164914713"/>
      </p:ext>
    </p:extLst>
  </p:cSld>
  <p:clrMapOvr>
    <a:masterClrMapping/>
  </p:clrMapOvr>
  <p:transition>
    <p:split orient="ver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25584"/>
          </a:xfrm>
        </p:spPr>
        <p:txBody>
          <a:bodyPr>
            <a:normAutofit fontScale="90000"/>
          </a:bodyPr>
          <a:lstStyle/>
          <a:p>
            <a:r>
              <a:rPr lang="en-US" dirty="0" smtClean="0"/>
              <a:t>Introduction</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194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8194" name="Picture 2" descr="C:\Users\AMMU\Desktop\Scans\yt.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545" y="1239837"/>
            <a:ext cx="4722813" cy="3941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8600" y="1457927"/>
            <a:ext cx="1600200" cy="37236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9106" y="3454894"/>
            <a:ext cx="1600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14758" y="915889"/>
            <a:ext cx="3976842" cy="738664"/>
          </a:xfrm>
          <a:prstGeom prst="rect">
            <a:avLst/>
          </a:prstGeom>
          <a:ln>
            <a:solidFill>
              <a:srgbClr val="FF0000"/>
            </a:solidFill>
          </a:ln>
        </p:spPr>
        <p:txBody>
          <a:bodyPr wrap="square">
            <a:spAutoFit/>
          </a:bodyPr>
          <a:lstStyle/>
          <a:p>
            <a:pPr algn="ctr"/>
            <a:r>
              <a:rPr lang="en-US" sz="1400" b="1" dirty="0">
                <a:solidFill>
                  <a:srgbClr val="0070C0"/>
                </a:solidFill>
              </a:rPr>
              <a:t>Program</a:t>
            </a:r>
            <a:r>
              <a:rPr lang="en-US" sz="1400" dirty="0">
                <a:solidFill>
                  <a:srgbClr val="0070C0"/>
                </a:solidFill>
              </a:rPr>
              <a:t> </a:t>
            </a:r>
            <a:endParaRPr lang="en-US" sz="1400" dirty="0" smtClean="0">
              <a:solidFill>
                <a:srgbClr val="0070C0"/>
              </a:solidFill>
            </a:endParaRPr>
          </a:p>
          <a:p>
            <a:pPr algn="ctr"/>
            <a:r>
              <a:rPr lang="en-US" sz="1400" b="1" dirty="0" smtClean="0"/>
              <a:t>A </a:t>
            </a:r>
            <a:r>
              <a:rPr lang="en-US" sz="1400" b="1" dirty="0"/>
              <a:t>set of instructions written to solve a problem.</a:t>
            </a:r>
          </a:p>
        </p:txBody>
      </p:sp>
      <p:sp>
        <p:nvSpPr>
          <p:cNvPr id="8" name="Rectangle 7"/>
          <p:cNvSpPr/>
          <p:nvPr/>
        </p:nvSpPr>
        <p:spPr>
          <a:xfrm>
            <a:off x="5014758" y="1865293"/>
            <a:ext cx="3976842" cy="954107"/>
          </a:xfrm>
          <a:prstGeom prst="rect">
            <a:avLst/>
          </a:prstGeom>
          <a:ln>
            <a:solidFill>
              <a:srgbClr val="FF0000"/>
            </a:solidFill>
          </a:ln>
        </p:spPr>
        <p:txBody>
          <a:bodyPr wrap="square">
            <a:spAutoFit/>
          </a:bodyPr>
          <a:lstStyle/>
          <a:p>
            <a:pPr algn="ctr"/>
            <a:r>
              <a:rPr lang="en-US" sz="1400" b="1" dirty="0" smtClean="0">
                <a:solidFill>
                  <a:srgbClr val="0070C0"/>
                </a:solidFill>
                <a:latin typeface="Verdana" pitchFamily="34" charset="0"/>
                <a:ea typeface="Verdana" pitchFamily="34" charset="0"/>
                <a:cs typeface="Verdana" pitchFamily="34" charset="0"/>
              </a:rPr>
              <a:t>Instruction</a:t>
            </a:r>
            <a:endParaRPr lang="en-US" sz="1400" dirty="0">
              <a:solidFill>
                <a:srgbClr val="0070C0"/>
              </a:solidFill>
              <a:latin typeface="Verdana" pitchFamily="34" charset="0"/>
              <a:ea typeface="Verdana" pitchFamily="34" charset="0"/>
              <a:cs typeface="Verdana" pitchFamily="34" charset="0"/>
            </a:endParaRPr>
          </a:p>
          <a:p>
            <a:pPr algn="ctr"/>
            <a:r>
              <a:rPr lang="en-US" sz="1400" b="1" dirty="0">
                <a:latin typeface="Verdana" pitchFamily="34" charset="0"/>
                <a:ea typeface="Verdana" pitchFamily="34" charset="0"/>
                <a:cs typeface="Verdana" pitchFamily="34" charset="0"/>
              </a:rPr>
              <a:t>Directions which a microprocessor follows to execute a task or part of a task.</a:t>
            </a:r>
          </a:p>
        </p:txBody>
      </p:sp>
      <p:sp>
        <p:nvSpPr>
          <p:cNvPr id="12" name="TextBox 11"/>
          <p:cNvSpPr txBox="1"/>
          <p:nvPr/>
        </p:nvSpPr>
        <p:spPr>
          <a:xfrm>
            <a:off x="5791200" y="3264275"/>
            <a:ext cx="2159566" cy="307777"/>
          </a:xfrm>
          <a:prstGeom prst="rect">
            <a:avLst/>
          </a:prstGeom>
          <a:solidFill>
            <a:srgbClr val="FFFF00"/>
          </a:solidFill>
        </p:spPr>
        <p:txBody>
          <a:bodyPr wrap="none" rtlCol="0">
            <a:spAutoFit/>
          </a:bodyPr>
          <a:lstStyle/>
          <a:p>
            <a:r>
              <a:rPr lang="en-US" sz="1400" b="1" dirty="0" smtClean="0">
                <a:solidFill>
                  <a:srgbClr val="CC0099"/>
                </a:solidFill>
              </a:rPr>
              <a:t>Computer language</a:t>
            </a:r>
            <a:endParaRPr lang="en-US" sz="1400" b="1" dirty="0">
              <a:solidFill>
                <a:srgbClr val="CC0099"/>
              </a:solidFill>
            </a:endParaRPr>
          </a:p>
        </p:txBody>
      </p:sp>
      <p:sp>
        <p:nvSpPr>
          <p:cNvPr id="15" name="TextBox 14"/>
          <p:cNvSpPr txBox="1"/>
          <p:nvPr/>
        </p:nvSpPr>
        <p:spPr>
          <a:xfrm>
            <a:off x="5029200" y="4183559"/>
            <a:ext cx="1239442" cy="307777"/>
          </a:xfrm>
          <a:prstGeom prst="rect">
            <a:avLst/>
          </a:prstGeom>
          <a:solidFill>
            <a:srgbClr val="FFFF00"/>
          </a:solidFill>
        </p:spPr>
        <p:txBody>
          <a:bodyPr wrap="none" rtlCol="0">
            <a:spAutoFit/>
          </a:bodyPr>
          <a:lstStyle/>
          <a:p>
            <a:r>
              <a:rPr lang="en-US" sz="1400" b="1" dirty="0" smtClean="0">
                <a:solidFill>
                  <a:srgbClr val="CC0099"/>
                </a:solidFill>
              </a:rPr>
              <a:t>High Level</a:t>
            </a:r>
            <a:endParaRPr lang="en-US" sz="1400" b="1" dirty="0">
              <a:solidFill>
                <a:srgbClr val="CC0099"/>
              </a:solidFill>
            </a:endParaRPr>
          </a:p>
        </p:txBody>
      </p:sp>
      <p:sp>
        <p:nvSpPr>
          <p:cNvPr id="16" name="TextBox 15"/>
          <p:cNvSpPr txBox="1"/>
          <p:nvPr/>
        </p:nvSpPr>
        <p:spPr>
          <a:xfrm>
            <a:off x="7540237" y="4183559"/>
            <a:ext cx="1188146" cy="307777"/>
          </a:xfrm>
          <a:prstGeom prst="rect">
            <a:avLst/>
          </a:prstGeom>
          <a:solidFill>
            <a:srgbClr val="FFFF00"/>
          </a:solidFill>
        </p:spPr>
        <p:txBody>
          <a:bodyPr wrap="none" rtlCol="0">
            <a:spAutoFit/>
          </a:bodyPr>
          <a:lstStyle/>
          <a:p>
            <a:r>
              <a:rPr lang="en-US" sz="1400" b="1" dirty="0" smtClean="0">
                <a:solidFill>
                  <a:srgbClr val="CC0099"/>
                </a:solidFill>
              </a:rPr>
              <a:t>Low Level</a:t>
            </a:r>
            <a:endParaRPr lang="en-US" sz="1400" b="1" dirty="0">
              <a:solidFill>
                <a:srgbClr val="CC0099"/>
              </a:solidFill>
            </a:endParaRPr>
          </a:p>
        </p:txBody>
      </p:sp>
      <p:sp>
        <p:nvSpPr>
          <p:cNvPr id="17" name="TextBox 16"/>
          <p:cNvSpPr txBox="1"/>
          <p:nvPr/>
        </p:nvSpPr>
        <p:spPr>
          <a:xfrm>
            <a:off x="3962400" y="5220646"/>
            <a:ext cx="2056973" cy="307777"/>
          </a:xfrm>
          <a:prstGeom prst="rect">
            <a:avLst/>
          </a:prstGeom>
          <a:solidFill>
            <a:srgbClr val="FFFF00"/>
          </a:solidFill>
        </p:spPr>
        <p:txBody>
          <a:bodyPr wrap="none" rtlCol="0">
            <a:spAutoFit/>
          </a:bodyPr>
          <a:lstStyle/>
          <a:p>
            <a:r>
              <a:rPr lang="en-US" sz="1400" b="1" dirty="0" smtClean="0">
                <a:solidFill>
                  <a:srgbClr val="CC0099"/>
                </a:solidFill>
              </a:rPr>
              <a:t>Machine Language</a:t>
            </a:r>
            <a:endParaRPr lang="en-US" sz="1400" b="1" dirty="0">
              <a:solidFill>
                <a:srgbClr val="CC0099"/>
              </a:solidFill>
            </a:endParaRPr>
          </a:p>
        </p:txBody>
      </p:sp>
      <p:sp>
        <p:nvSpPr>
          <p:cNvPr id="18" name="TextBox 17"/>
          <p:cNvSpPr txBox="1"/>
          <p:nvPr/>
        </p:nvSpPr>
        <p:spPr>
          <a:xfrm>
            <a:off x="6629400" y="5223679"/>
            <a:ext cx="2188420" cy="307777"/>
          </a:xfrm>
          <a:prstGeom prst="rect">
            <a:avLst/>
          </a:prstGeom>
          <a:solidFill>
            <a:srgbClr val="FFFF00"/>
          </a:solidFill>
        </p:spPr>
        <p:txBody>
          <a:bodyPr wrap="none" rtlCol="0">
            <a:spAutoFit/>
          </a:bodyPr>
          <a:lstStyle/>
          <a:p>
            <a:r>
              <a:rPr lang="en-US" sz="1400" b="1" dirty="0" smtClean="0">
                <a:solidFill>
                  <a:srgbClr val="CC0099"/>
                </a:solidFill>
              </a:rPr>
              <a:t>Assembly Language</a:t>
            </a:r>
            <a:endParaRPr lang="en-US" sz="1400" b="1" dirty="0">
              <a:solidFill>
                <a:srgbClr val="CC0099"/>
              </a:solidFill>
            </a:endParaRPr>
          </a:p>
        </p:txBody>
      </p:sp>
      <p:sp>
        <p:nvSpPr>
          <p:cNvPr id="13" name="TextBox 12"/>
          <p:cNvSpPr txBox="1"/>
          <p:nvPr/>
        </p:nvSpPr>
        <p:spPr>
          <a:xfrm>
            <a:off x="3962400" y="5665113"/>
            <a:ext cx="1981200" cy="307777"/>
          </a:xfrm>
          <a:prstGeom prst="rect">
            <a:avLst/>
          </a:prstGeom>
          <a:noFill/>
        </p:spPr>
        <p:txBody>
          <a:bodyPr wrap="square" rtlCol="0">
            <a:spAutoFit/>
          </a:bodyPr>
          <a:lstStyle/>
          <a:p>
            <a:r>
              <a:rPr lang="en-US" sz="1400" b="1" dirty="0" smtClean="0">
                <a:latin typeface="Agency FB"/>
                <a:sym typeface="Wingdings 2"/>
              </a:rPr>
              <a:t> </a:t>
            </a:r>
            <a:r>
              <a:rPr lang="en-US" sz="1400" b="1" dirty="0" smtClean="0"/>
              <a:t>Binary bits</a:t>
            </a:r>
            <a:endParaRPr lang="en-US" sz="1400" b="1" dirty="0"/>
          </a:p>
        </p:txBody>
      </p:sp>
      <p:sp>
        <p:nvSpPr>
          <p:cNvPr id="21" name="TextBox 20"/>
          <p:cNvSpPr txBox="1"/>
          <p:nvPr/>
        </p:nvSpPr>
        <p:spPr>
          <a:xfrm>
            <a:off x="6553200" y="5662136"/>
            <a:ext cx="2438400" cy="1077218"/>
          </a:xfrm>
          <a:prstGeom prst="rect">
            <a:avLst/>
          </a:prstGeom>
          <a:noFill/>
        </p:spPr>
        <p:txBody>
          <a:bodyPr wrap="square" rtlCol="0">
            <a:spAutoFit/>
          </a:bodyPr>
          <a:lstStyle/>
          <a:p>
            <a:pPr marL="285750" indent="-285750">
              <a:buFont typeface="Wingdings 2"/>
              <a:buChar char="¾"/>
            </a:pPr>
            <a:r>
              <a:rPr lang="en-US" sz="1400" b="1" dirty="0" smtClean="0"/>
              <a:t>English Alphabets</a:t>
            </a:r>
          </a:p>
          <a:p>
            <a:pPr marL="285750" indent="-285750">
              <a:buFont typeface="Wingdings 2"/>
              <a:buChar char="¾"/>
            </a:pPr>
            <a:r>
              <a:rPr lang="en-US" sz="1400" b="1" dirty="0" smtClean="0">
                <a:sym typeface="Wingdings 2"/>
              </a:rPr>
              <a:t>‘Mnemonics’</a:t>
            </a:r>
          </a:p>
          <a:p>
            <a:pPr marL="285750" indent="-285750">
              <a:buFont typeface="Wingdings 2"/>
              <a:buChar char="¾"/>
            </a:pPr>
            <a:r>
              <a:rPr lang="en-US" sz="1400" b="1" dirty="0" smtClean="0">
                <a:sym typeface="Wingdings 2"/>
              </a:rPr>
              <a:t>Assembler </a:t>
            </a:r>
            <a:r>
              <a:rPr lang="en-US" sz="1100" b="1" dirty="0">
                <a:sym typeface="Symbol"/>
              </a:rPr>
              <a:t>Mnemonics </a:t>
            </a:r>
            <a:r>
              <a:rPr lang="en-US" sz="1100" b="1" dirty="0" smtClean="0">
                <a:sym typeface="Symbol"/>
              </a:rPr>
              <a:t> </a:t>
            </a:r>
            <a:r>
              <a:rPr lang="en-US" sz="1100" b="1" dirty="0" smtClean="0">
                <a:sym typeface="Wingdings 2"/>
              </a:rPr>
              <a:t>Machine Language</a:t>
            </a:r>
            <a:endParaRPr lang="en-US" sz="1100" b="1" dirty="0"/>
          </a:p>
        </p:txBody>
      </p:sp>
      <p:cxnSp>
        <p:nvCxnSpPr>
          <p:cNvPr id="19" name="Straight Arrow Connector 18"/>
          <p:cNvCxnSpPr>
            <a:stCxn id="12" idx="2"/>
          </p:cNvCxnSpPr>
          <p:nvPr/>
        </p:nvCxnSpPr>
        <p:spPr>
          <a:xfrm flipH="1">
            <a:off x="5791200" y="3572052"/>
            <a:ext cx="1079783" cy="6115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2"/>
            <a:endCxn id="16" idx="0"/>
          </p:cNvCxnSpPr>
          <p:nvPr/>
        </p:nvCxnSpPr>
        <p:spPr>
          <a:xfrm>
            <a:off x="6870983" y="3572052"/>
            <a:ext cx="1263327" cy="6115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a:endCxn id="17" idx="0"/>
          </p:cNvCxnSpPr>
          <p:nvPr/>
        </p:nvCxnSpPr>
        <p:spPr>
          <a:xfrm flipH="1">
            <a:off x="4990887" y="4491336"/>
            <a:ext cx="3143423" cy="7293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2"/>
          </p:cNvCxnSpPr>
          <p:nvPr/>
        </p:nvCxnSpPr>
        <p:spPr>
          <a:xfrm>
            <a:off x="8134310" y="4491336"/>
            <a:ext cx="247690" cy="6902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34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7" grpId="0" animBg="1"/>
      <p:bldP spid="8" grpId="0" animBg="1"/>
      <p:bldP spid="12" grpId="0" animBg="1"/>
      <p:bldP spid="15" grpId="0" animBg="1"/>
      <p:bldP spid="16" grpId="0" animBg="1"/>
      <p:bldP spid="17" grpId="0" animBg="1"/>
      <p:bldP spid="18" grpId="0" animBg="1"/>
      <p:bldP spid="13" grpId="0"/>
      <p:bldP spid="21" grpId="0"/>
    </p:bld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Introduction</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195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23" name="Rectangle 3"/>
          <p:cNvSpPr txBox="1">
            <a:spLocks noChangeArrowheads="1"/>
          </p:cNvSpPr>
          <p:nvPr/>
        </p:nvSpPr>
        <p:spPr>
          <a:xfrm>
            <a:off x="0" y="914400"/>
            <a:ext cx="7924800" cy="5943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80000"/>
              </a:lnSpc>
              <a:buFont typeface="Wingdings" pitchFamily="2" charset="2"/>
              <a:buNone/>
              <a:defRPr/>
            </a:pPr>
            <a:r>
              <a:rPr lang="en-US" sz="1750" b="1" dirty="0" smtClean="0">
                <a:solidFill>
                  <a:schemeClr val="tx2"/>
                </a:solidFill>
                <a:latin typeface="Time New Roman"/>
              </a:rPr>
              <a:t>	</a:t>
            </a:r>
            <a:r>
              <a:rPr lang="en-US" sz="1750" dirty="0" smtClean="0">
                <a:latin typeface="Time New Roman"/>
              </a:rPr>
              <a:t>Program is a set of instructions written to solve a problem. Instructions are the directions which a microprocessor follows to execute a task or part of a task.	Broadly, computer language can be divided into two parts as high-level language and low level language. Low level language are machine specific. Low level language can be further divided into machine language and assembly language.</a:t>
            </a:r>
          </a:p>
          <a:p>
            <a:pPr algn="just">
              <a:lnSpc>
                <a:spcPct val="80000"/>
              </a:lnSpc>
              <a:buFont typeface="Wingdings" pitchFamily="2" charset="2"/>
              <a:buNone/>
              <a:defRPr/>
            </a:pPr>
            <a:endParaRPr lang="en-US" sz="1750" dirty="0" smtClean="0">
              <a:latin typeface="Time New Roman"/>
            </a:endParaRPr>
          </a:p>
          <a:p>
            <a:pPr algn="just">
              <a:lnSpc>
                <a:spcPct val="80000"/>
              </a:lnSpc>
              <a:buFont typeface="Wingdings" pitchFamily="2" charset="2"/>
              <a:buNone/>
              <a:defRPr/>
            </a:pPr>
            <a:r>
              <a:rPr lang="en-US" sz="1750" dirty="0" smtClean="0">
                <a:latin typeface="Time New Roman"/>
              </a:rPr>
              <a:t>	Machine language is the only language which a machine can understand. Instructions in this language are written in binary bits as a specific bit pattern. The computer interprets this bit pattern as an instruction to perform a particular task. The entire program is a sequence of binary numbers. This is a machine-friendly language but not user friendly. Debugging is another problem associated with machine language. </a:t>
            </a:r>
          </a:p>
          <a:p>
            <a:pPr algn="just">
              <a:lnSpc>
                <a:spcPct val="80000"/>
              </a:lnSpc>
              <a:buFont typeface="Wingdings" pitchFamily="2" charset="2"/>
              <a:buNone/>
              <a:defRPr/>
            </a:pPr>
            <a:endParaRPr lang="en-US" sz="1750" dirty="0" smtClean="0">
              <a:latin typeface="Time New Roman"/>
            </a:endParaRPr>
          </a:p>
          <a:p>
            <a:pPr algn="just">
              <a:lnSpc>
                <a:spcPct val="80000"/>
              </a:lnSpc>
              <a:buFont typeface="Wingdings" pitchFamily="2" charset="2"/>
              <a:buNone/>
              <a:defRPr/>
            </a:pPr>
            <a:r>
              <a:rPr lang="en-US" sz="1750" dirty="0" smtClean="0">
                <a:latin typeface="Time New Roman"/>
              </a:rPr>
              <a:t>	To overcome these problems, programmers develop another way in which instructions are written in English alphabets. This new language is known as Assembly language. The instructions in this language are termed </a:t>
            </a:r>
            <a:r>
              <a:rPr lang="en-US" sz="1750" i="1" dirty="0" smtClean="0">
                <a:latin typeface="Time New Roman"/>
              </a:rPr>
              <a:t>mnemonics. As</a:t>
            </a:r>
            <a:r>
              <a:rPr lang="en-US" sz="1750" dirty="0" smtClean="0">
                <a:latin typeface="Time New Roman"/>
              </a:rPr>
              <a:t> microprocessor can only understand the machine language so mnemonics</a:t>
            </a:r>
            <a:r>
              <a:rPr lang="en-US" sz="1750" i="1" dirty="0" smtClean="0">
                <a:latin typeface="Time New Roman"/>
              </a:rPr>
              <a:t> </a:t>
            </a:r>
            <a:r>
              <a:rPr lang="en-US" sz="1750" dirty="0" smtClean="0">
                <a:latin typeface="Time New Roman"/>
              </a:rPr>
              <a:t>are translated into machine language either manually or by a program known as</a:t>
            </a:r>
            <a:r>
              <a:rPr lang="en-US" sz="1750" i="1" dirty="0" smtClean="0">
                <a:latin typeface="Time New Roman"/>
              </a:rPr>
              <a:t> assembler.</a:t>
            </a:r>
          </a:p>
          <a:p>
            <a:pPr algn="just">
              <a:lnSpc>
                <a:spcPct val="80000"/>
              </a:lnSpc>
              <a:buFont typeface="Wingdings" pitchFamily="2" charset="2"/>
              <a:buNone/>
              <a:defRPr/>
            </a:pPr>
            <a:r>
              <a:rPr lang="en-US" sz="1750" i="1" dirty="0" smtClean="0">
                <a:latin typeface="Time New Roman"/>
              </a:rPr>
              <a:t> 	</a:t>
            </a:r>
          </a:p>
          <a:p>
            <a:pPr algn="just">
              <a:lnSpc>
                <a:spcPct val="80000"/>
              </a:lnSpc>
              <a:buFont typeface="Wingdings" pitchFamily="2" charset="2"/>
              <a:buNone/>
              <a:defRPr/>
            </a:pPr>
            <a:r>
              <a:rPr lang="en-US" sz="1750" i="1" dirty="0" smtClean="0">
                <a:latin typeface="Time New Roman"/>
              </a:rPr>
              <a:t>	Efficient software development for the microprocessor requires a complete familiarity with the instruction set, their format and addressing modes. Here in this chapter, we will focus on the addressing modes and instructions formats of microprocessor 8086.</a:t>
            </a:r>
          </a:p>
        </p:txBody>
      </p:sp>
    </p:spTree>
    <p:extLst>
      <p:ext uri="{BB962C8B-B14F-4D97-AF65-F5344CB8AC3E}">
        <p14:creationId xmlns:p14="http://schemas.microsoft.com/office/powerpoint/2010/main" val="318821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smtClean="0">
                <a:solidFill>
                  <a:srgbClr val="002060"/>
                </a:solidFill>
                <a:latin typeface="Octapost NBP" pitchFamily="2" charset="0"/>
              </a:rPr>
              <a:t>3.ADDRESSING MODES</a:t>
            </a:r>
            <a:endParaRPr lang="en-US" sz="3600" dirty="0">
              <a:solidFill>
                <a:srgbClr val="002060"/>
              </a:solidFill>
              <a:latin typeface="Octapost NBP" pitchFamily="2" charset="0"/>
            </a:endParaRPr>
          </a:p>
        </p:txBody>
      </p:sp>
    </p:spTree>
    <p:extLst>
      <p:ext uri="{BB962C8B-B14F-4D97-AF65-F5344CB8AC3E}">
        <p14:creationId xmlns:p14="http://schemas.microsoft.com/office/powerpoint/2010/main" val="1708259086"/>
      </p:ext>
    </p:extLst>
  </p:cSld>
  <p:clrMapOvr>
    <a:masterClrMapping/>
  </p:clrMapOvr>
  <p:transition>
    <p:split orient="vert"/>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1964" y="1703696"/>
            <a:ext cx="8794381" cy="685800"/>
            <a:chOff x="474258" y="1703696"/>
            <a:chExt cx="8275095" cy="685800"/>
          </a:xfrm>
        </p:grpSpPr>
        <p:sp>
          <p:nvSpPr>
            <p:cNvPr id="8" name="Rectangle 7"/>
            <p:cNvSpPr/>
            <p:nvPr/>
          </p:nvSpPr>
          <p:spPr>
            <a:xfrm>
              <a:off x="474258" y="1703696"/>
              <a:ext cx="8275094" cy="6858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982395" y="1752600"/>
              <a:ext cx="3766958" cy="584775"/>
            </a:xfrm>
            <a:prstGeom prst="rect">
              <a:avLst/>
            </a:prstGeom>
            <a:noFill/>
          </p:spPr>
          <p:txBody>
            <a:bodyPr wrap="square" rtlCol="0">
              <a:spAutoFit/>
            </a:bodyPr>
            <a:lstStyle/>
            <a:p>
              <a:pPr algn="r"/>
              <a:r>
                <a:rPr lang="en-US" sz="1600" b="1" dirty="0" smtClean="0">
                  <a:solidFill>
                    <a:srgbClr val="FF0000"/>
                  </a:solidFill>
                </a:rPr>
                <a:t>Group I : Addressing modes for register and immediate data</a:t>
              </a:r>
              <a:endParaRPr lang="en-US" sz="1600" b="1" dirty="0">
                <a:solidFill>
                  <a:srgbClr val="FF0000"/>
                </a:solidFill>
              </a:endParaRPr>
            </a:p>
          </p:txBody>
        </p:sp>
      </p:grpSp>
      <p:grpSp>
        <p:nvGrpSpPr>
          <p:cNvPr id="20" name="Group 19"/>
          <p:cNvGrpSpPr/>
          <p:nvPr/>
        </p:nvGrpSpPr>
        <p:grpSpPr>
          <a:xfrm>
            <a:off x="161964" y="5908344"/>
            <a:ext cx="8777322" cy="416256"/>
            <a:chOff x="457200" y="5881048"/>
            <a:chExt cx="8275094" cy="356548"/>
          </a:xfrm>
        </p:grpSpPr>
        <p:sp>
          <p:nvSpPr>
            <p:cNvPr id="14" name="Rectangle 13"/>
            <p:cNvSpPr/>
            <p:nvPr/>
          </p:nvSpPr>
          <p:spPr>
            <a:xfrm>
              <a:off x="457200" y="5894696"/>
              <a:ext cx="8275094" cy="3429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11942" y="5881048"/>
              <a:ext cx="5320352" cy="338554"/>
            </a:xfrm>
            <a:prstGeom prst="rect">
              <a:avLst/>
            </a:prstGeom>
            <a:noFill/>
          </p:spPr>
          <p:txBody>
            <a:bodyPr wrap="square" rtlCol="0">
              <a:spAutoFit/>
            </a:bodyPr>
            <a:lstStyle/>
            <a:p>
              <a:pPr algn="r"/>
              <a:r>
                <a:rPr lang="en-US" sz="1600" b="1" dirty="0" smtClean="0">
                  <a:solidFill>
                    <a:srgbClr val="FF0000"/>
                  </a:solidFill>
                </a:rPr>
                <a:t>Group IV : Relative Addressing mode</a:t>
              </a:r>
              <a:endParaRPr lang="en-US" sz="1600" b="1" dirty="0">
                <a:solidFill>
                  <a:srgbClr val="FF0000"/>
                </a:solidFill>
              </a:endParaRPr>
            </a:p>
          </p:txBody>
        </p:sp>
      </p:grpSp>
      <p:grpSp>
        <p:nvGrpSpPr>
          <p:cNvPr id="21" name="Group 20"/>
          <p:cNvGrpSpPr/>
          <p:nvPr/>
        </p:nvGrpSpPr>
        <p:grpSpPr>
          <a:xfrm>
            <a:off x="161964" y="6351897"/>
            <a:ext cx="8808028" cy="381000"/>
            <a:chOff x="487906" y="6324600"/>
            <a:chExt cx="8275094" cy="356548"/>
          </a:xfrm>
        </p:grpSpPr>
        <p:sp>
          <p:nvSpPr>
            <p:cNvPr id="16" name="Rectangle 15"/>
            <p:cNvSpPr/>
            <p:nvPr/>
          </p:nvSpPr>
          <p:spPr>
            <a:xfrm>
              <a:off x="487906" y="6338248"/>
              <a:ext cx="8275094" cy="3429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442648" y="6324600"/>
              <a:ext cx="5320352" cy="338554"/>
            </a:xfrm>
            <a:prstGeom prst="rect">
              <a:avLst/>
            </a:prstGeom>
            <a:noFill/>
          </p:spPr>
          <p:txBody>
            <a:bodyPr wrap="square" rtlCol="0">
              <a:spAutoFit/>
            </a:bodyPr>
            <a:lstStyle/>
            <a:p>
              <a:pPr algn="r"/>
              <a:r>
                <a:rPr lang="en-US" sz="1600" b="1" dirty="0" smtClean="0">
                  <a:solidFill>
                    <a:srgbClr val="FF0000"/>
                  </a:solidFill>
                </a:rPr>
                <a:t>Group V : Implied Addressing mode</a:t>
              </a:r>
              <a:endParaRPr lang="en-US" sz="1600" b="1" dirty="0">
                <a:solidFill>
                  <a:srgbClr val="FF0000"/>
                </a:solidFill>
              </a:endParaRPr>
            </a:p>
          </p:txBody>
        </p:sp>
      </p:grpSp>
      <p:grpSp>
        <p:nvGrpSpPr>
          <p:cNvPr id="19" name="Group 18"/>
          <p:cNvGrpSpPr/>
          <p:nvPr/>
        </p:nvGrpSpPr>
        <p:grpSpPr>
          <a:xfrm>
            <a:off x="161964" y="5098406"/>
            <a:ext cx="8777322" cy="754381"/>
            <a:chOff x="457200" y="5084758"/>
            <a:chExt cx="8275094" cy="754381"/>
          </a:xfrm>
        </p:grpSpPr>
        <p:sp>
          <p:nvSpPr>
            <p:cNvPr id="12" name="Rectangle 11"/>
            <p:cNvSpPr/>
            <p:nvPr/>
          </p:nvSpPr>
          <p:spPr>
            <a:xfrm>
              <a:off x="457200" y="5084758"/>
              <a:ext cx="8275094" cy="754381"/>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902259" y="5181600"/>
              <a:ext cx="3830035" cy="584775"/>
            </a:xfrm>
            <a:prstGeom prst="rect">
              <a:avLst/>
            </a:prstGeom>
            <a:noFill/>
          </p:spPr>
          <p:txBody>
            <a:bodyPr wrap="square" rtlCol="0">
              <a:spAutoFit/>
            </a:bodyPr>
            <a:lstStyle/>
            <a:p>
              <a:pPr algn="r"/>
              <a:r>
                <a:rPr lang="en-US" sz="1600" b="1" dirty="0" smtClean="0">
                  <a:solidFill>
                    <a:srgbClr val="FF0000"/>
                  </a:solidFill>
                </a:rPr>
                <a:t>Group III : Addressing modes for I/O ports</a:t>
              </a:r>
              <a:endParaRPr lang="en-US" sz="1600" b="1" dirty="0">
                <a:solidFill>
                  <a:srgbClr val="FF0000"/>
                </a:solidFill>
              </a:endParaRPr>
            </a:p>
          </p:txBody>
        </p:sp>
      </p:grpSp>
      <p:grpSp>
        <p:nvGrpSpPr>
          <p:cNvPr id="18" name="Group 17"/>
          <p:cNvGrpSpPr/>
          <p:nvPr/>
        </p:nvGrpSpPr>
        <p:grpSpPr>
          <a:xfrm>
            <a:off x="161964" y="2514600"/>
            <a:ext cx="8790970" cy="2514600"/>
            <a:chOff x="470848" y="2514600"/>
            <a:chExt cx="8275094" cy="2514600"/>
          </a:xfrm>
        </p:grpSpPr>
        <p:sp>
          <p:nvSpPr>
            <p:cNvPr id="10" name="Rectangle 9"/>
            <p:cNvSpPr/>
            <p:nvPr/>
          </p:nvSpPr>
          <p:spPr>
            <a:xfrm>
              <a:off x="470848" y="2514600"/>
              <a:ext cx="8275094" cy="25146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651533" y="3603008"/>
              <a:ext cx="4094409" cy="584775"/>
            </a:xfrm>
            <a:prstGeom prst="rect">
              <a:avLst/>
            </a:prstGeom>
            <a:noFill/>
          </p:spPr>
          <p:txBody>
            <a:bodyPr wrap="square" rtlCol="0">
              <a:spAutoFit/>
            </a:bodyPr>
            <a:lstStyle/>
            <a:p>
              <a:pPr algn="r"/>
              <a:r>
                <a:rPr lang="en-US" sz="1600" b="1" dirty="0" smtClean="0">
                  <a:solidFill>
                    <a:srgbClr val="FF0000"/>
                  </a:solidFill>
                </a:rPr>
                <a:t>Group II : Addressing modes for memory data</a:t>
              </a:r>
              <a:endParaRPr lang="en-US" sz="1600" b="1" dirty="0">
                <a:solidFill>
                  <a:srgbClr val="FF0000"/>
                </a:solidFill>
              </a:endParaRPr>
            </a:p>
          </p:txBody>
        </p:sp>
      </p:grpSp>
      <p:sp>
        <p:nvSpPr>
          <p:cNvPr id="2" name="Title 1"/>
          <p:cNvSpPr>
            <a:spLocks noGrp="1"/>
          </p:cNvSpPr>
          <p:nvPr>
            <p:ph type="title"/>
          </p:nvPr>
        </p:nvSpPr>
        <p:spPr>
          <a:xfrm>
            <a:off x="457200" y="274638"/>
            <a:ext cx="8229600" cy="329962"/>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197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6" name="TextBox 5"/>
          <p:cNvSpPr txBox="1"/>
          <p:nvPr/>
        </p:nvSpPr>
        <p:spPr>
          <a:xfrm>
            <a:off x="1434152" y="762000"/>
            <a:ext cx="6338248" cy="738664"/>
          </a:xfrm>
          <a:prstGeom prst="rect">
            <a:avLst/>
          </a:prstGeom>
          <a:solidFill>
            <a:srgbClr val="99FFCC"/>
          </a:solidFill>
        </p:spPr>
        <p:txBody>
          <a:bodyPr wrap="square" rtlCol="0">
            <a:spAutoFit/>
          </a:bodyPr>
          <a:lstStyle/>
          <a:p>
            <a:pPr marL="285750" indent="-285750" algn="just">
              <a:buBlip>
                <a:blip r:embed="rId3"/>
              </a:buBlip>
            </a:pPr>
            <a:r>
              <a:rPr lang="en-US" sz="1400" b="1" dirty="0" smtClean="0">
                <a:latin typeface="Verdana" pitchFamily="34" charset="0"/>
                <a:ea typeface="Verdana" pitchFamily="34" charset="0"/>
                <a:cs typeface="Verdana" pitchFamily="34" charset="0"/>
              </a:rPr>
              <a:t>Every instruction of a program has to operate on a data. </a:t>
            </a:r>
          </a:p>
          <a:p>
            <a:pPr marL="285750" indent="-285750" algn="just">
              <a:buBlip>
                <a:blip r:embed="rId3"/>
              </a:buBlip>
            </a:pPr>
            <a:r>
              <a:rPr lang="en-US" sz="1400" b="1" dirty="0" smtClean="0">
                <a:latin typeface="Verdana" pitchFamily="34" charset="0"/>
                <a:ea typeface="Verdana" pitchFamily="34" charset="0"/>
                <a:cs typeface="Verdana" pitchFamily="34" charset="0"/>
              </a:rPr>
              <a:t>The different ways in which a source operand is denoted in an instruction are known as addressing modes.</a:t>
            </a:r>
          </a:p>
        </p:txBody>
      </p:sp>
      <p:sp>
        <p:nvSpPr>
          <p:cNvPr id="22" name="Rectangle 21"/>
          <p:cNvSpPr/>
          <p:nvPr/>
        </p:nvSpPr>
        <p:spPr>
          <a:xfrm>
            <a:off x="161964" y="1658064"/>
            <a:ext cx="3474028" cy="5047536"/>
          </a:xfrm>
          <a:prstGeom prst="rect">
            <a:avLst/>
          </a:prstGeom>
        </p:spPr>
        <p:txBody>
          <a:bodyPr wrap="none">
            <a:spAutoFit/>
          </a:bodyPr>
          <a:lstStyle/>
          <a:p>
            <a:pPr marL="342900" indent="-342900">
              <a:buAutoNum type="arabicPeriod"/>
            </a:pPr>
            <a:r>
              <a:rPr lang="en-US" sz="14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4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4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400" b="1" dirty="0" smtClean="0">
                <a:solidFill>
                  <a:srgbClr val="FF0066"/>
                </a:solidFill>
                <a:latin typeface="Verdana" pitchFamily="34" charset="0"/>
                <a:ea typeface="Verdana" pitchFamily="34" charset="0"/>
                <a:cs typeface="Verdana" pitchFamily="34" charset="0"/>
              </a:rPr>
              <a:t>Direct Addressing</a:t>
            </a:r>
          </a:p>
          <a:p>
            <a:pPr marL="342900" indent="-342900">
              <a:buAutoNum type="arabicPeriod" startAt="3"/>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4"/>
            </a:pPr>
            <a:r>
              <a:rPr lang="en-US" sz="1400" b="1" dirty="0" smtClean="0">
                <a:solidFill>
                  <a:srgbClr val="FF0066"/>
                </a:solidFill>
                <a:latin typeface="Verdana" pitchFamily="34" charset="0"/>
                <a:ea typeface="Verdana" pitchFamily="34" charset="0"/>
                <a:cs typeface="Verdana" pitchFamily="34" charset="0"/>
              </a:rPr>
              <a:t>Register </a:t>
            </a:r>
            <a:r>
              <a:rPr lang="en-US" sz="1400" b="1" dirty="0">
                <a:solidFill>
                  <a:srgbClr val="FF0066"/>
                </a:solidFill>
                <a:latin typeface="Verdana" pitchFamily="34" charset="0"/>
                <a:ea typeface="Verdana" pitchFamily="34" charset="0"/>
                <a:cs typeface="Verdana" pitchFamily="34" charset="0"/>
              </a:rPr>
              <a:t>Indirect </a:t>
            </a:r>
            <a:r>
              <a:rPr lang="en-US" sz="14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4"/>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5"/>
            </a:pPr>
            <a:r>
              <a:rPr lang="en-US" sz="1400" b="1" dirty="0" smtClean="0">
                <a:solidFill>
                  <a:srgbClr val="FF0066"/>
                </a:solidFill>
                <a:latin typeface="Verdana" pitchFamily="34" charset="0"/>
                <a:ea typeface="Verdana" pitchFamily="34" charset="0"/>
                <a:cs typeface="Verdana" pitchFamily="34" charset="0"/>
              </a:rPr>
              <a:t>Based Addressing</a:t>
            </a:r>
          </a:p>
          <a:p>
            <a:pPr marL="342900" indent="-342900">
              <a:buAutoNum type="arabicPeriod" startAt="5"/>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6"/>
            </a:pPr>
            <a:r>
              <a:rPr lang="en-US" sz="1400" b="1" dirty="0" smtClean="0">
                <a:solidFill>
                  <a:srgbClr val="FF0066"/>
                </a:solidFill>
                <a:latin typeface="Verdana" pitchFamily="34" charset="0"/>
                <a:ea typeface="Verdana" pitchFamily="34" charset="0"/>
                <a:cs typeface="Verdana" pitchFamily="34" charset="0"/>
              </a:rPr>
              <a:t>Indexed Addressing</a:t>
            </a:r>
          </a:p>
          <a:p>
            <a:pPr marL="342900" indent="-342900">
              <a:buAutoNum type="arabicPeriod" startAt="6"/>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7"/>
            </a:pPr>
            <a:r>
              <a:rPr lang="en-US" sz="1400" b="1" dirty="0" smtClean="0">
                <a:solidFill>
                  <a:srgbClr val="FF0066"/>
                </a:solidFill>
                <a:latin typeface="Verdana" pitchFamily="34" charset="0"/>
                <a:ea typeface="Verdana" pitchFamily="34" charset="0"/>
                <a:cs typeface="Verdana" pitchFamily="34" charset="0"/>
              </a:rPr>
              <a:t>Based </a:t>
            </a:r>
            <a:r>
              <a:rPr lang="en-US" sz="1400" b="1" dirty="0">
                <a:solidFill>
                  <a:srgbClr val="FF0066"/>
                </a:solidFill>
                <a:latin typeface="Verdana" pitchFamily="34" charset="0"/>
                <a:ea typeface="Verdana" pitchFamily="34" charset="0"/>
                <a:cs typeface="Verdana" pitchFamily="34" charset="0"/>
              </a:rPr>
              <a:t>Index </a:t>
            </a:r>
            <a:r>
              <a:rPr lang="en-US" sz="14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7"/>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8"/>
            </a:pPr>
            <a:r>
              <a:rPr lang="en-US" sz="1400" b="1" dirty="0" smtClean="0">
                <a:solidFill>
                  <a:srgbClr val="FF0066"/>
                </a:solidFill>
                <a:latin typeface="Verdana" pitchFamily="34" charset="0"/>
                <a:ea typeface="Verdana" pitchFamily="34" charset="0"/>
                <a:cs typeface="Verdana" pitchFamily="34" charset="0"/>
              </a:rPr>
              <a:t>String Addressing</a:t>
            </a:r>
          </a:p>
          <a:p>
            <a:pPr marL="342900" indent="-342900">
              <a:buAutoNum type="arabicPeriod" startAt="8"/>
            </a:pPr>
            <a:endParaRPr lang="en-US" sz="14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400" b="1" dirty="0" smtClean="0">
                <a:solidFill>
                  <a:srgbClr val="FF0066"/>
                </a:solidFill>
                <a:latin typeface="Verdana" pitchFamily="34" charset="0"/>
                <a:ea typeface="Verdana" pitchFamily="34" charset="0"/>
                <a:cs typeface="Verdana" pitchFamily="34" charset="0"/>
              </a:rPr>
              <a:t>Direct </a:t>
            </a:r>
            <a:r>
              <a:rPr lang="en-US" sz="1400" b="1" dirty="0">
                <a:solidFill>
                  <a:srgbClr val="FF0066"/>
                </a:solidFill>
                <a:latin typeface="Verdana" pitchFamily="34" charset="0"/>
                <a:ea typeface="Verdana" pitchFamily="34" charset="0"/>
                <a:cs typeface="Verdana" pitchFamily="34" charset="0"/>
              </a:rPr>
              <a:t>I/O port </a:t>
            </a:r>
            <a:r>
              <a:rPr lang="en-US" sz="14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400" b="1" dirty="0">
              <a:solidFill>
                <a:srgbClr val="FF0066"/>
              </a:solidFill>
              <a:latin typeface="Verdana" pitchFamily="34" charset="0"/>
              <a:ea typeface="Verdana" pitchFamily="34" charset="0"/>
              <a:cs typeface="Verdana" pitchFamily="34" charset="0"/>
            </a:endParaRPr>
          </a:p>
          <a:p>
            <a:r>
              <a:rPr lang="en-US" sz="1400" b="1" dirty="0" smtClean="0">
                <a:solidFill>
                  <a:srgbClr val="FF0066"/>
                </a:solidFill>
                <a:latin typeface="Verdana" pitchFamily="34" charset="0"/>
                <a:ea typeface="Verdana" pitchFamily="34" charset="0"/>
                <a:cs typeface="Verdana" pitchFamily="34" charset="0"/>
              </a:rPr>
              <a:t>10. Indirect </a:t>
            </a:r>
            <a:r>
              <a:rPr lang="en-US" sz="1400" b="1" dirty="0">
                <a:solidFill>
                  <a:srgbClr val="FF0066"/>
                </a:solidFill>
                <a:latin typeface="Verdana" pitchFamily="34" charset="0"/>
                <a:ea typeface="Verdana" pitchFamily="34" charset="0"/>
                <a:cs typeface="Verdana" pitchFamily="34" charset="0"/>
              </a:rPr>
              <a:t>I/O port </a:t>
            </a:r>
            <a:r>
              <a:rPr lang="en-US" sz="1400" b="1" dirty="0" smtClean="0">
                <a:solidFill>
                  <a:srgbClr val="FF0066"/>
                </a:solidFill>
                <a:latin typeface="Verdana" pitchFamily="34" charset="0"/>
                <a:ea typeface="Verdana" pitchFamily="34" charset="0"/>
                <a:cs typeface="Verdana" pitchFamily="34" charset="0"/>
              </a:rPr>
              <a:t>Addressing</a:t>
            </a:r>
          </a:p>
          <a:p>
            <a:endParaRPr lang="en-US" sz="1400" b="1" dirty="0">
              <a:solidFill>
                <a:srgbClr val="FF0066"/>
              </a:solidFill>
              <a:latin typeface="Verdana" pitchFamily="34" charset="0"/>
              <a:ea typeface="Verdana" pitchFamily="34" charset="0"/>
              <a:cs typeface="Verdana" pitchFamily="34" charset="0"/>
            </a:endParaRPr>
          </a:p>
          <a:p>
            <a:r>
              <a:rPr lang="en-US" sz="1400" b="1" dirty="0" smtClean="0">
                <a:solidFill>
                  <a:srgbClr val="FF0066"/>
                </a:solidFill>
                <a:latin typeface="Verdana" pitchFamily="34" charset="0"/>
                <a:ea typeface="Verdana" pitchFamily="34" charset="0"/>
                <a:cs typeface="Verdana" pitchFamily="34" charset="0"/>
              </a:rPr>
              <a:t>11. Relative Addressing</a:t>
            </a:r>
          </a:p>
          <a:p>
            <a:endParaRPr lang="en-US" sz="1400" b="1" dirty="0">
              <a:solidFill>
                <a:srgbClr val="FF0066"/>
              </a:solidFill>
              <a:latin typeface="Verdana" pitchFamily="34" charset="0"/>
              <a:ea typeface="Verdana" pitchFamily="34" charset="0"/>
              <a:cs typeface="Verdana" pitchFamily="34" charset="0"/>
            </a:endParaRPr>
          </a:p>
          <a:p>
            <a:r>
              <a:rPr lang="en-US" sz="1400" b="1" dirty="0" smtClean="0">
                <a:solidFill>
                  <a:srgbClr val="FF0066"/>
                </a:solidFill>
                <a:latin typeface="Verdana" pitchFamily="34" charset="0"/>
                <a:ea typeface="Verdana" pitchFamily="34" charset="0"/>
                <a:cs typeface="Verdana" pitchFamily="34" charset="0"/>
              </a:rPr>
              <a:t>12. Implied Addressing</a:t>
            </a:r>
            <a:endParaRPr lang="en-US" sz="1400" b="1" dirty="0">
              <a:solidFill>
                <a:srgbClr val="FF0066"/>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4708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753136" y="2117108"/>
            <a:ext cx="16081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762000"/>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390743"/>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198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22" name="Rectangle 21"/>
          <p:cNvSpPr/>
          <p:nvPr/>
        </p:nvSpPr>
        <p:spPr>
          <a:xfrm>
            <a:off x="3733800" y="838200"/>
            <a:ext cx="5257800" cy="274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The instruction will specify the name of the register which holds the data to be operated by the instruction.</a:t>
            </a: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CL, DH</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The content of 8-bit register DH is moved to another 8-bit register CL</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(CL) </a:t>
            </a:r>
            <a:r>
              <a:rPr lang="en-US" sz="1400" b="1" dirty="0" smtClean="0">
                <a:solidFill>
                  <a:schemeClr val="tx1"/>
                </a:solidFill>
                <a:latin typeface="Verdana" pitchFamily="34" charset="0"/>
                <a:ea typeface="Verdana" pitchFamily="34" charset="0"/>
                <a:cs typeface="Verdana" pitchFamily="34" charset="0"/>
                <a:sym typeface="Symbol"/>
              </a:rPr>
              <a:t> (DH)</a:t>
            </a:r>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endParaRPr lang="en-US" sz="1400" b="1" dirty="0">
              <a:solidFill>
                <a:schemeClr val="tx2">
                  <a:lumMod val="50000"/>
                </a:schemeClr>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3886200"/>
            <a:ext cx="2576098" cy="25329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62936" y="127323"/>
            <a:ext cx="3028664" cy="461665"/>
          </a:xfrm>
          <a:prstGeom prst="rect">
            <a:avLst/>
          </a:prstGeom>
          <a:noFill/>
        </p:spPr>
        <p:txBody>
          <a:bodyPr wrap="square" rtlCol="0">
            <a:spAutoFit/>
          </a:bodyPr>
          <a:lstStyle/>
          <a:p>
            <a:pPr algn="r"/>
            <a:r>
              <a:rPr lang="en-US" sz="1200" b="1" dirty="0" smtClean="0">
                <a:solidFill>
                  <a:srgbClr val="FF0000"/>
                </a:solidFill>
              </a:rPr>
              <a:t>Group I : Addressing modes for register and immediate data</a:t>
            </a:r>
            <a:endParaRPr lang="en-US" sz="1200" b="1" dirty="0">
              <a:solidFill>
                <a:srgbClr val="FF0000"/>
              </a:solidFill>
            </a:endParaRPr>
          </a:p>
        </p:txBody>
      </p:sp>
    </p:spTree>
    <p:extLst>
      <p:ext uri="{BB962C8B-B14F-4D97-AF65-F5344CB8AC3E}">
        <p14:creationId xmlns:p14="http://schemas.microsoft.com/office/powerpoint/2010/main" val="247085010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88392" y="3858904"/>
            <a:ext cx="16081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53136" y="2117108"/>
            <a:ext cx="16081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1191904"/>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563755"/>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199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733800" y="1080448"/>
            <a:ext cx="5257800" cy="464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In immediate addressing mode, an 8-bit or 16-bit data is specified as part of the instruction</a:t>
            </a: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DL, 08H</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The 8-bit data (08</a:t>
            </a:r>
            <a:r>
              <a:rPr lang="en-US" sz="1400" b="1" baseline="-25000" dirty="0" smtClean="0">
                <a:solidFill>
                  <a:schemeClr val="tx1"/>
                </a:solidFill>
                <a:latin typeface="Verdana" pitchFamily="34" charset="0"/>
                <a:ea typeface="Verdana" pitchFamily="34" charset="0"/>
                <a:cs typeface="Verdana" pitchFamily="34" charset="0"/>
              </a:rPr>
              <a:t>H</a:t>
            </a:r>
            <a:r>
              <a:rPr lang="en-US" sz="1400" b="1" dirty="0" smtClean="0">
                <a:solidFill>
                  <a:schemeClr val="tx1"/>
                </a:solidFill>
                <a:latin typeface="Verdana" pitchFamily="34" charset="0"/>
                <a:ea typeface="Verdana" pitchFamily="34" charset="0"/>
                <a:cs typeface="Verdana" pitchFamily="34" charset="0"/>
              </a:rPr>
              <a:t>) given in the instruction is moved to DL</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(DL) </a:t>
            </a:r>
            <a:r>
              <a:rPr lang="en-US" sz="1400" b="1" dirty="0" smtClean="0">
                <a:solidFill>
                  <a:schemeClr val="tx1"/>
                </a:solidFill>
                <a:latin typeface="Verdana" pitchFamily="34" charset="0"/>
                <a:ea typeface="Verdana" pitchFamily="34" charset="0"/>
                <a:cs typeface="Verdana" pitchFamily="34" charset="0"/>
                <a:sym typeface="Symbol"/>
              </a:rPr>
              <a:t> 08</a:t>
            </a:r>
            <a:r>
              <a:rPr lang="en-US" sz="1400" b="1" baseline="-25000" dirty="0" smtClean="0">
                <a:solidFill>
                  <a:schemeClr val="tx1"/>
                </a:solidFill>
                <a:latin typeface="Verdana" pitchFamily="34" charset="0"/>
                <a:ea typeface="Verdana" pitchFamily="34" charset="0"/>
                <a:cs typeface="Verdana" pitchFamily="34" charset="0"/>
                <a:sym typeface="Symbol"/>
              </a:rPr>
              <a:t>H</a:t>
            </a:r>
            <a:endParaRPr lang="en-US" sz="1400" b="1" baseline="-25000" dirty="0" smtClean="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AX, 0A9FH</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The 16-bit </a:t>
            </a:r>
            <a:r>
              <a:rPr lang="en-US" sz="1400" b="1" dirty="0">
                <a:solidFill>
                  <a:schemeClr val="tx1"/>
                </a:solidFill>
                <a:latin typeface="Verdana" pitchFamily="34" charset="0"/>
                <a:ea typeface="Verdana" pitchFamily="34" charset="0"/>
                <a:cs typeface="Verdana" pitchFamily="34" charset="0"/>
              </a:rPr>
              <a:t>data </a:t>
            </a:r>
            <a:r>
              <a:rPr lang="en-US" sz="1400" b="1" dirty="0" smtClean="0">
                <a:solidFill>
                  <a:schemeClr val="tx1"/>
                </a:solidFill>
                <a:latin typeface="Verdana" pitchFamily="34" charset="0"/>
                <a:ea typeface="Verdana" pitchFamily="34" charset="0"/>
                <a:cs typeface="Verdana" pitchFamily="34" charset="0"/>
              </a:rPr>
              <a:t>(0A9F</a:t>
            </a:r>
            <a:r>
              <a:rPr lang="en-US" sz="1400" b="1" baseline="-25000" dirty="0" smtClean="0">
                <a:solidFill>
                  <a:schemeClr val="tx1"/>
                </a:solidFill>
                <a:latin typeface="Verdana" pitchFamily="34" charset="0"/>
                <a:ea typeface="Verdana" pitchFamily="34" charset="0"/>
                <a:cs typeface="Verdana" pitchFamily="34" charset="0"/>
              </a:rPr>
              <a:t>H</a:t>
            </a:r>
            <a:r>
              <a:rPr lang="en-US" sz="1400" b="1" dirty="0">
                <a:solidFill>
                  <a:schemeClr val="tx1"/>
                </a:solidFill>
                <a:latin typeface="Verdana" pitchFamily="34" charset="0"/>
                <a:ea typeface="Verdana" pitchFamily="34" charset="0"/>
                <a:cs typeface="Verdana" pitchFamily="34" charset="0"/>
              </a:rPr>
              <a:t>) given in the instruction is moved to </a:t>
            </a:r>
            <a:r>
              <a:rPr lang="en-US" sz="1400" b="1" dirty="0" smtClean="0">
                <a:solidFill>
                  <a:schemeClr val="tx1"/>
                </a:solidFill>
                <a:latin typeface="Verdana" pitchFamily="34" charset="0"/>
                <a:ea typeface="Verdana" pitchFamily="34" charset="0"/>
                <a:cs typeface="Verdana" pitchFamily="34" charset="0"/>
              </a:rPr>
              <a:t>AX register</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(AX) </a:t>
            </a:r>
            <a:r>
              <a:rPr lang="en-US" sz="1400" b="1" dirty="0">
                <a:solidFill>
                  <a:schemeClr val="tx1"/>
                </a:solidFill>
                <a:latin typeface="Verdana" pitchFamily="34" charset="0"/>
                <a:ea typeface="Verdana" pitchFamily="34" charset="0"/>
                <a:cs typeface="Verdana" pitchFamily="34" charset="0"/>
                <a:sym typeface="Symbol"/>
              </a:rPr>
              <a:t> </a:t>
            </a:r>
            <a:r>
              <a:rPr lang="en-US" sz="1400" b="1" dirty="0" smtClean="0">
                <a:solidFill>
                  <a:schemeClr val="tx1"/>
                </a:solidFill>
                <a:latin typeface="Verdana" pitchFamily="34" charset="0"/>
                <a:ea typeface="Verdana" pitchFamily="34" charset="0"/>
                <a:cs typeface="Verdana" pitchFamily="34" charset="0"/>
                <a:sym typeface="Symbol"/>
              </a:rPr>
              <a:t>0A9F</a:t>
            </a:r>
            <a:r>
              <a:rPr lang="en-US" sz="1400" b="1" baseline="-25000" dirty="0" smtClean="0">
                <a:solidFill>
                  <a:schemeClr val="tx1"/>
                </a:solidFill>
                <a:latin typeface="Verdana" pitchFamily="34" charset="0"/>
                <a:ea typeface="Verdana" pitchFamily="34" charset="0"/>
                <a:cs typeface="Verdana" pitchFamily="34" charset="0"/>
                <a:sym typeface="Symbol"/>
              </a:rPr>
              <a:t>H</a:t>
            </a:r>
            <a:endParaRPr lang="en-US" sz="1400" b="1" baseline="-25000" dirty="0">
              <a:solidFill>
                <a:schemeClr val="tx1"/>
              </a:solidFill>
              <a:latin typeface="Verdana" pitchFamily="34" charset="0"/>
              <a:ea typeface="Verdana" pitchFamily="34" charset="0"/>
              <a:cs typeface="Verdana" pitchFamily="34" charset="0"/>
            </a:endParaRP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endParaRPr lang="en-US" sz="1400" b="1" dirty="0">
              <a:solidFill>
                <a:schemeClr val="tx2">
                  <a:lumMod val="50000"/>
                </a:schemeClr>
              </a:solidFill>
              <a:latin typeface="Verdana" pitchFamily="34" charset="0"/>
              <a:ea typeface="Verdana" pitchFamily="34" charset="0"/>
              <a:cs typeface="Verdana" pitchFamily="34" charset="0"/>
            </a:endParaRPr>
          </a:p>
          <a:p>
            <a:pPr algn="just"/>
            <a:endParaRPr lang="en-US" sz="1400" b="1" dirty="0">
              <a:solidFill>
                <a:schemeClr val="tx2">
                  <a:lumMod val="50000"/>
                </a:schemeClr>
              </a:solidFill>
              <a:latin typeface="Verdana" pitchFamily="34" charset="0"/>
              <a:ea typeface="Verdana" pitchFamily="34" charset="0"/>
              <a:cs typeface="Verdana" pitchFamily="34" charset="0"/>
            </a:endParaRPr>
          </a:p>
        </p:txBody>
      </p:sp>
      <p:sp>
        <p:nvSpPr>
          <p:cNvPr id="12" name="TextBox 11"/>
          <p:cNvSpPr txBox="1"/>
          <p:nvPr/>
        </p:nvSpPr>
        <p:spPr>
          <a:xfrm>
            <a:off x="5962936" y="127323"/>
            <a:ext cx="3028664" cy="461665"/>
          </a:xfrm>
          <a:prstGeom prst="rect">
            <a:avLst/>
          </a:prstGeom>
          <a:noFill/>
        </p:spPr>
        <p:txBody>
          <a:bodyPr wrap="square" rtlCol="0">
            <a:spAutoFit/>
          </a:bodyPr>
          <a:lstStyle/>
          <a:p>
            <a:pPr algn="r"/>
            <a:r>
              <a:rPr lang="en-US" sz="1200" b="1" dirty="0" smtClean="0">
                <a:solidFill>
                  <a:srgbClr val="FF0000"/>
                </a:solidFill>
              </a:rPr>
              <a:t>Group I : Addressing modes for register and immediate data</a:t>
            </a:r>
            <a:endParaRPr lang="en-US" sz="1200" b="1" dirty="0">
              <a:solidFill>
                <a:srgbClr val="FF0000"/>
              </a:solidFill>
            </a:endParaRPr>
          </a:p>
        </p:txBody>
      </p:sp>
    </p:spTree>
    <p:extLst>
      <p:ext uri="{BB962C8B-B14F-4D97-AF65-F5344CB8AC3E}">
        <p14:creationId xmlns:p14="http://schemas.microsoft.com/office/powerpoint/2010/main" val="1570410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050"/>
            <a:ext cx="8229600" cy="946150"/>
          </a:xfrm>
        </p:spPr>
        <p:txBody>
          <a:bodyPr>
            <a:normAutofit fontScale="90000"/>
          </a:bodyPr>
          <a:lstStyle/>
          <a:p>
            <a:pPr algn="ctr"/>
            <a:r>
              <a:rPr lang="en-US" sz="6000" dirty="0" smtClean="0">
                <a:effectLst>
                  <a:outerShdw blurRad="38100" dist="38100" dir="2700000" algn="tl">
                    <a:srgbClr val="000000">
                      <a:alpha val="43137"/>
                    </a:srgbClr>
                  </a:outerShdw>
                </a:effectLst>
              </a:rPr>
              <a:t>UNIT</a:t>
            </a:r>
            <a:r>
              <a:rPr lang="en-US" sz="6000" dirty="0" smtClean="0"/>
              <a:t> I</a:t>
            </a:r>
            <a:endParaRPr lang="en-US" sz="6000"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r>
              <a:rPr lang="en-US" sz="4400" dirty="0" smtClean="0">
                <a:solidFill>
                  <a:srgbClr val="002060"/>
                </a:solidFill>
              </a:rPr>
              <a:t>8085 MICROPROCESSOR</a:t>
            </a:r>
            <a:endParaRPr lang="en-US" sz="4400" dirty="0">
              <a:solidFill>
                <a:srgbClr val="002060"/>
              </a:solidFill>
            </a:endParaRPr>
          </a:p>
        </p:txBody>
      </p:sp>
      <p:sp>
        <p:nvSpPr>
          <p:cNvPr id="4" name="Slide Number Placeholder 3"/>
          <p:cNvSpPr>
            <a:spLocks noGrp="1"/>
          </p:cNvSpPr>
          <p:nvPr>
            <p:ph type="sldNum" sz="quarter" idx="12"/>
          </p:nvPr>
        </p:nvSpPr>
        <p:spPr/>
        <p:txBody>
          <a:bodyPr/>
          <a:lstStyle/>
          <a:p>
            <a:fld id="{85E6815B-E59C-4D87-B1F6-ECBDD22AF1DC}" type="slidenum">
              <a:rPr lang="en-US" smtClean="0"/>
              <a:pPr/>
              <a:t>2</a:t>
            </a:fld>
            <a:endParaRPr lang="en-US" dirty="0"/>
          </a:p>
        </p:txBody>
      </p:sp>
    </p:spTree>
    <p:extLst>
      <p:ext uri="{BB962C8B-B14F-4D97-AF65-F5344CB8AC3E}">
        <p14:creationId xmlns:p14="http://schemas.microsoft.com/office/powerpoint/2010/main" val="21056479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Flags/ status register</a:t>
            </a:r>
            <a:endParaRPr lang="en-US" dirty="0"/>
          </a:p>
        </p:txBody>
      </p:sp>
      <p:sp>
        <p:nvSpPr>
          <p:cNvPr id="3" name="Content Placeholder 2"/>
          <p:cNvSpPr>
            <a:spLocks noGrp="1"/>
          </p:cNvSpPr>
          <p:nvPr>
            <p:ph idx="1"/>
          </p:nvPr>
        </p:nvSpPr>
        <p:spPr>
          <a:xfrm>
            <a:off x="457200" y="1066800"/>
            <a:ext cx="8229600" cy="4525963"/>
          </a:xfrm>
        </p:spPr>
        <p:txBody>
          <a:bodyPr/>
          <a:lstStyle/>
          <a:p>
            <a:r>
              <a:rPr lang="en-US" dirty="0" smtClean="0"/>
              <a:t>ALU includes five flips, which are set or reset after an ALU operation according to content of accumulator and other general purpose register.</a:t>
            </a:r>
          </a:p>
          <a:p>
            <a:r>
              <a:rPr lang="en-US" dirty="0" smtClean="0"/>
              <a:t>Status of each flip flops known as flag</a:t>
            </a:r>
          </a:p>
          <a:p>
            <a:r>
              <a:rPr lang="en-US" dirty="0" smtClean="0"/>
              <a:t>Five flags</a:t>
            </a:r>
          </a:p>
          <a:p>
            <a:pPr lvl="1"/>
            <a:r>
              <a:rPr lang="en-US" dirty="0" smtClean="0"/>
              <a:t>Carry flag (CY), Parity flag (PY), Auxiliary Carry flag (AC), Zero flag (Z) and Sign flag (S)</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20</a:t>
            </a:fld>
            <a:endParaRPr lang="en-US"/>
          </a:p>
        </p:txBody>
      </p:sp>
    </p:spTree>
    <p:extLst>
      <p:ext uri="{BB962C8B-B14F-4D97-AF65-F5344CB8AC3E}">
        <p14:creationId xmlns:p14="http://schemas.microsoft.com/office/powerpoint/2010/main" val="23174684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Addressing </a:t>
            </a:r>
            <a:r>
              <a:rPr lang="en-US" dirty="0" smtClean="0"/>
              <a:t>Modes : Memory Access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pic>
        <p:nvPicPr>
          <p:cNvPr id="25"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471" y="1004134"/>
            <a:ext cx="2466129" cy="242486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6"/>
          <p:cNvGrpSpPr>
            <a:grpSpLocks/>
          </p:cNvGrpSpPr>
          <p:nvPr/>
        </p:nvGrpSpPr>
        <p:grpSpPr bwMode="auto">
          <a:xfrm>
            <a:off x="2098675" y="4759325"/>
            <a:ext cx="3868738" cy="439738"/>
            <a:chOff x="1500" y="3788"/>
            <a:chExt cx="2437" cy="277"/>
          </a:xfrm>
        </p:grpSpPr>
        <p:sp>
          <p:nvSpPr>
            <p:cNvPr id="12" name="AutoShape 7"/>
            <p:cNvSpPr>
              <a:spLocks noChangeArrowheads="1"/>
            </p:cNvSpPr>
            <p:nvPr/>
          </p:nvSpPr>
          <p:spPr bwMode="auto">
            <a:xfrm>
              <a:off x="1500" y="3788"/>
              <a:ext cx="2437" cy="277"/>
            </a:xfrm>
            <a:prstGeom prst="cube">
              <a:avLst>
                <a:gd name="adj" fmla="val 24995"/>
              </a:avLst>
            </a:prstGeom>
            <a:solidFill>
              <a:srgbClr val="FF0000"/>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3" name="Rectangle 8"/>
            <p:cNvSpPr>
              <a:spLocks noChangeArrowheads="1"/>
            </p:cNvSpPr>
            <p:nvPr/>
          </p:nvSpPr>
          <p:spPr bwMode="auto">
            <a:xfrm>
              <a:off x="1610" y="3877"/>
              <a:ext cx="131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200" b="1">
                  <a:solidFill>
                    <a:schemeClr val="bg1"/>
                  </a:solidFill>
                </a:rPr>
                <a:t>Physical Address (20 Bits)</a:t>
              </a:r>
            </a:p>
          </p:txBody>
        </p:sp>
      </p:grpSp>
      <p:grpSp>
        <p:nvGrpSpPr>
          <p:cNvPr id="14" name="Group 9"/>
          <p:cNvGrpSpPr>
            <a:grpSpLocks/>
          </p:cNvGrpSpPr>
          <p:nvPr/>
        </p:nvGrpSpPr>
        <p:grpSpPr bwMode="auto">
          <a:xfrm>
            <a:off x="3368675" y="3359150"/>
            <a:ext cx="1155700" cy="1454150"/>
            <a:chOff x="2300" y="2906"/>
            <a:chExt cx="728" cy="916"/>
          </a:xfrm>
        </p:grpSpPr>
        <p:sp>
          <p:nvSpPr>
            <p:cNvPr id="15" name="AutoShape 10"/>
            <p:cNvSpPr>
              <a:spLocks noChangeArrowheads="1"/>
            </p:cNvSpPr>
            <p:nvPr/>
          </p:nvSpPr>
          <p:spPr bwMode="auto">
            <a:xfrm>
              <a:off x="2307" y="2906"/>
              <a:ext cx="721" cy="496"/>
            </a:xfrm>
            <a:prstGeom prst="cube">
              <a:avLst>
                <a:gd name="adj" fmla="val 24995"/>
              </a:avLst>
            </a:prstGeom>
            <a:solidFill>
              <a:srgbClr val="FF0000"/>
            </a:solidFill>
            <a:ln w="12700">
              <a:solidFill>
                <a:schemeClr val="tx1"/>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6" name="Rectangle 11"/>
            <p:cNvSpPr>
              <a:spLocks noChangeArrowheads="1"/>
            </p:cNvSpPr>
            <p:nvPr/>
          </p:nvSpPr>
          <p:spPr bwMode="auto">
            <a:xfrm>
              <a:off x="2300" y="3049"/>
              <a:ext cx="62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chemeClr val="bg1"/>
                  </a:solidFill>
                </a:rPr>
                <a:t>Adder</a:t>
              </a:r>
            </a:p>
          </p:txBody>
        </p:sp>
        <p:sp>
          <p:nvSpPr>
            <p:cNvPr id="17" name="Line 12"/>
            <p:cNvSpPr>
              <a:spLocks noChangeShapeType="1"/>
            </p:cNvSpPr>
            <p:nvPr/>
          </p:nvSpPr>
          <p:spPr bwMode="auto">
            <a:xfrm>
              <a:off x="2609" y="3407"/>
              <a:ext cx="0" cy="415"/>
            </a:xfrm>
            <a:prstGeom prst="line">
              <a:avLst/>
            </a:prstGeom>
            <a:noFill/>
            <a:ln w="12700">
              <a:solidFill>
                <a:schemeClr val="tx1"/>
              </a:solidFill>
              <a:round/>
              <a:headEn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grpSp>
      <p:grpSp>
        <p:nvGrpSpPr>
          <p:cNvPr id="18" name="Group 13"/>
          <p:cNvGrpSpPr>
            <a:grpSpLocks/>
          </p:cNvGrpSpPr>
          <p:nvPr/>
        </p:nvGrpSpPr>
        <p:grpSpPr bwMode="auto">
          <a:xfrm>
            <a:off x="152400" y="2352675"/>
            <a:ext cx="3835400" cy="1158875"/>
            <a:chOff x="1418" y="2370"/>
            <a:chExt cx="2416" cy="730"/>
          </a:xfrm>
        </p:grpSpPr>
        <p:sp>
          <p:nvSpPr>
            <p:cNvPr id="19" name="Line 14"/>
            <p:cNvSpPr>
              <a:spLocks noChangeShapeType="1"/>
            </p:cNvSpPr>
            <p:nvPr/>
          </p:nvSpPr>
          <p:spPr bwMode="auto">
            <a:xfrm>
              <a:off x="3681" y="2783"/>
              <a:ext cx="0" cy="317"/>
            </a:xfrm>
            <a:prstGeom prst="line">
              <a:avLst/>
            </a:prstGeom>
            <a:noFill/>
            <a:ln w="12700">
              <a:solidFill>
                <a:schemeClr val="tx1"/>
              </a:solidFill>
              <a:round/>
              <a:headEn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0" name="AutoShape 15"/>
            <p:cNvSpPr>
              <a:spLocks noChangeArrowheads="1"/>
            </p:cNvSpPr>
            <p:nvPr/>
          </p:nvSpPr>
          <p:spPr bwMode="auto">
            <a:xfrm>
              <a:off x="1418" y="2370"/>
              <a:ext cx="2416" cy="247"/>
            </a:xfrm>
            <a:prstGeom prst="cube">
              <a:avLst>
                <a:gd name="adj" fmla="val 24995"/>
              </a:avLst>
            </a:prstGeom>
            <a:solidFill>
              <a:srgbClr val="FF0000"/>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1" name="Rectangle 16"/>
            <p:cNvSpPr>
              <a:spLocks noChangeArrowheads="1"/>
            </p:cNvSpPr>
            <p:nvPr/>
          </p:nvSpPr>
          <p:spPr bwMode="auto">
            <a:xfrm>
              <a:off x="1661" y="2447"/>
              <a:ext cx="132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200" b="1">
                  <a:solidFill>
                    <a:schemeClr val="bg1"/>
                  </a:solidFill>
                </a:rPr>
                <a:t>Segment Register (16 bits)</a:t>
              </a:r>
            </a:p>
          </p:txBody>
        </p:sp>
        <p:sp>
          <p:nvSpPr>
            <p:cNvPr id="22" name="Line 17"/>
            <p:cNvSpPr>
              <a:spLocks noChangeShapeType="1"/>
            </p:cNvSpPr>
            <p:nvPr/>
          </p:nvSpPr>
          <p:spPr bwMode="auto">
            <a:xfrm flipH="1">
              <a:off x="2365" y="2781"/>
              <a:ext cx="1318" cy="0"/>
            </a:xfrm>
            <a:prstGeom prst="line">
              <a:avLst/>
            </a:prstGeom>
            <a:noFill/>
            <a:ln w="12700">
              <a:solidFill>
                <a:schemeClr val="tx1"/>
              </a:solidFill>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23" name="Line 18"/>
            <p:cNvSpPr>
              <a:spLocks noChangeShapeType="1"/>
            </p:cNvSpPr>
            <p:nvPr/>
          </p:nvSpPr>
          <p:spPr bwMode="auto">
            <a:xfrm>
              <a:off x="2365" y="2622"/>
              <a:ext cx="0" cy="160"/>
            </a:xfrm>
            <a:prstGeom prst="line">
              <a:avLst/>
            </a:prstGeom>
            <a:noFill/>
            <a:ln w="12700">
              <a:solidFill>
                <a:schemeClr val="tx1"/>
              </a:solidFill>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24" name="AutoShape 19"/>
            <p:cNvSpPr>
              <a:spLocks noChangeArrowheads="1"/>
            </p:cNvSpPr>
            <p:nvPr/>
          </p:nvSpPr>
          <p:spPr bwMode="auto">
            <a:xfrm>
              <a:off x="3189" y="2376"/>
              <a:ext cx="642" cy="247"/>
            </a:xfrm>
            <a:prstGeom prst="cube">
              <a:avLst>
                <a:gd name="adj" fmla="val 24995"/>
              </a:avLst>
            </a:prstGeom>
            <a:solidFill>
              <a:srgbClr val="FFCC00"/>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26" name="Rectangle 20"/>
            <p:cNvSpPr>
              <a:spLocks noChangeArrowheads="1"/>
            </p:cNvSpPr>
            <p:nvPr/>
          </p:nvSpPr>
          <p:spPr bwMode="auto">
            <a:xfrm>
              <a:off x="3249" y="2416"/>
              <a:ext cx="5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600" b="1">
                  <a:solidFill>
                    <a:schemeClr val="bg1"/>
                  </a:solidFill>
                </a:rPr>
                <a:t>0 0 0 0</a:t>
              </a:r>
            </a:p>
          </p:txBody>
        </p:sp>
      </p:grpSp>
      <p:grpSp>
        <p:nvGrpSpPr>
          <p:cNvPr id="27" name="Group 21"/>
          <p:cNvGrpSpPr>
            <a:grpSpLocks/>
          </p:cNvGrpSpPr>
          <p:nvPr/>
        </p:nvGrpSpPr>
        <p:grpSpPr bwMode="auto">
          <a:xfrm>
            <a:off x="3065463" y="1425575"/>
            <a:ext cx="3030537" cy="1987550"/>
            <a:chOff x="3253" y="1786"/>
            <a:chExt cx="1909" cy="1252"/>
          </a:xfrm>
        </p:grpSpPr>
        <p:grpSp>
          <p:nvGrpSpPr>
            <p:cNvPr id="28" name="Group 22"/>
            <p:cNvGrpSpPr>
              <a:grpSpLocks/>
            </p:cNvGrpSpPr>
            <p:nvPr/>
          </p:nvGrpSpPr>
          <p:grpSpPr bwMode="auto">
            <a:xfrm>
              <a:off x="3253" y="1786"/>
              <a:ext cx="1909" cy="269"/>
              <a:chOff x="2109" y="1688"/>
              <a:chExt cx="1909" cy="269"/>
            </a:xfrm>
          </p:grpSpPr>
          <p:sp>
            <p:nvSpPr>
              <p:cNvPr id="30" name="AutoShape 23"/>
              <p:cNvSpPr>
                <a:spLocks noChangeArrowheads="1"/>
              </p:cNvSpPr>
              <p:nvPr/>
            </p:nvSpPr>
            <p:spPr bwMode="auto">
              <a:xfrm>
                <a:off x="2109" y="1688"/>
                <a:ext cx="1909" cy="262"/>
              </a:xfrm>
              <a:prstGeom prst="cube">
                <a:avLst>
                  <a:gd name="adj" fmla="val 24995"/>
                </a:avLst>
              </a:prstGeom>
              <a:solidFill>
                <a:srgbClr val="FF0000"/>
              </a:solidFill>
              <a:ln w="12700">
                <a:solidFill>
                  <a:schemeClr val="tx1"/>
                </a:solidFill>
                <a:miter lim="800000"/>
                <a:headEnd/>
                <a:tailEnd/>
              </a:ln>
              <a:effectLst>
                <a:outerShdw dist="107763" dir="2700000" algn="ctr" rotWithShape="0">
                  <a:schemeClr val="bg2"/>
                </a:outerShdw>
              </a:effectLst>
            </p:spPr>
            <p:txBody>
              <a:bodyPr wrap="none" anchor="ctr"/>
              <a:lstStyle/>
              <a:p>
                <a:pPr>
                  <a:defRPr/>
                </a:pPr>
                <a:endParaRPr lang="en-US" dirty="0">
                  <a:solidFill>
                    <a:srgbClr val="FF0000"/>
                  </a:solidFill>
                  <a:effectLst>
                    <a:outerShdw blurRad="38100" dist="38100" dir="2700000" algn="tl">
                      <a:srgbClr val="000000">
                        <a:alpha val="43137"/>
                      </a:srgbClr>
                    </a:outerShdw>
                  </a:effectLst>
                </a:endParaRPr>
              </a:p>
            </p:txBody>
          </p:sp>
          <p:sp>
            <p:nvSpPr>
              <p:cNvPr id="31" name="Rectangle 24"/>
              <p:cNvSpPr>
                <a:spLocks noChangeArrowheads="1"/>
              </p:cNvSpPr>
              <p:nvPr/>
            </p:nvSpPr>
            <p:spPr bwMode="auto">
              <a:xfrm>
                <a:off x="2426" y="1786"/>
                <a:ext cx="106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200" b="1" dirty="0">
                    <a:solidFill>
                      <a:schemeClr val="bg1"/>
                    </a:solidFill>
                  </a:rPr>
                  <a:t>Offset Value (16 bits)</a:t>
                </a:r>
              </a:p>
            </p:txBody>
          </p:sp>
        </p:grpSp>
        <p:sp>
          <p:nvSpPr>
            <p:cNvPr id="29" name="Line 25"/>
            <p:cNvSpPr>
              <a:spLocks noChangeShapeType="1"/>
            </p:cNvSpPr>
            <p:nvPr/>
          </p:nvSpPr>
          <p:spPr bwMode="auto">
            <a:xfrm>
              <a:off x="3987" y="2074"/>
              <a:ext cx="0" cy="964"/>
            </a:xfrm>
            <a:prstGeom prst="line">
              <a:avLst/>
            </a:prstGeom>
            <a:noFill/>
            <a:ln w="12700">
              <a:solidFill>
                <a:schemeClr val="tx1"/>
              </a:solidFill>
              <a:round/>
              <a:headEn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29529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Addressing </a:t>
            </a:r>
            <a:r>
              <a:rPr lang="en-US" dirty="0" smtClean="0"/>
              <a:t>Modes : Memory Access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Rectangle 4"/>
          <p:cNvSpPr/>
          <p:nvPr/>
        </p:nvSpPr>
        <p:spPr>
          <a:xfrm>
            <a:off x="304801" y="990600"/>
            <a:ext cx="5638799" cy="4478149"/>
          </a:xfrm>
          <a:prstGeom prst="rect">
            <a:avLst/>
          </a:prstGeom>
        </p:spPr>
        <p:txBody>
          <a:bodyPr wrap="square">
            <a:spAutoFit/>
          </a:bodyPr>
          <a:lstStyle/>
          <a:p>
            <a:pPr marL="285750" indent="-285750">
              <a:buBlip>
                <a:blip r:embed="rId3"/>
              </a:buBlip>
            </a:pPr>
            <a:r>
              <a:rPr lang="en-US" sz="1500" b="1" dirty="0" smtClean="0"/>
              <a:t>20 Address lines  </a:t>
            </a:r>
            <a:r>
              <a:rPr lang="en-US" sz="1500" b="1" dirty="0" smtClean="0">
                <a:sym typeface="Symbol"/>
              </a:rPr>
              <a:t>  8086 can address up to          2</a:t>
            </a:r>
            <a:r>
              <a:rPr lang="en-US" sz="1500" b="1" baseline="30000" dirty="0" smtClean="0">
                <a:sym typeface="Symbol"/>
              </a:rPr>
              <a:t>20</a:t>
            </a:r>
            <a:r>
              <a:rPr lang="en-US" sz="1500" b="1" dirty="0" smtClean="0">
                <a:sym typeface="Symbol"/>
              </a:rPr>
              <a:t> = 1M bytes of memory</a:t>
            </a:r>
            <a:r>
              <a:rPr lang="en-US" sz="1500" b="1" dirty="0"/>
              <a:t/>
            </a:r>
            <a:br>
              <a:rPr lang="en-US" sz="1500" b="1" dirty="0"/>
            </a:br>
            <a:endParaRPr lang="en-US" sz="1500" b="1" dirty="0" smtClean="0"/>
          </a:p>
          <a:p>
            <a:pPr marL="285750" indent="-285750">
              <a:buBlip>
                <a:blip r:embed="rId3"/>
              </a:buBlip>
            </a:pPr>
            <a:r>
              <a:rPr lang="en-US" sz="1500" b="1" dirty="0" smtClean="0"/>
              <a:t>However, the largest register is only 16 bits</a:t>
            </a:r>
          </a:p>
          <a:p>
            <a:pPr marL="285750" indent="-285750">
              <a:buBlip>
                <a:blip r:embed="rId3"/>
              </a:buBlip>
            </a:pPr>
            <a:endParaRPr lang="en-US" sz="1500" b="1" dirty="0"/>
          </a:p>
          <a:p>
            <a:pPr marL="285750" indent="-285750">
              <a:buBlip>
                <a:blip r:embed="rId3"/>
              </a:buBlip>
            </a:pPr>
            <a:r>
              <a:rPr lang="en-US" sz="1500" b="1" dirty="0" smtClean="0"/>
              <a:t>Physical Address will have to be calculated    </a:t>
            </a:r>
            <a:r>
              <a:rPr lang="en-US" sz="1500" b="1" dirty="0" smtClean="0">
                <a:solidFill>
                  <a:srgbClr val="CC0066"/>
                </a:solidFill>
              </a:rPr>
              <a:t>Physical </a:t>
            </a:r>
            <a:r>
              <a:rPr lang="en-US" sz="1500" b="1" dirty="0">
                <a:solidFill>
                  <a:srgbClr val="CC0066"/>
                </a:solidFill>
              </a:rPr>
              <a:t>Address : </a:t>
            </a:r>
            <a:r>
              <a:rPr lang="en-US" sz="1500" b="1" dirty="0" smtClean="0">
                <a:solidFill>
                  <a:srgbClr val="CC0066"/>
                </a:solidFill>
              </a:rPr>
              <a:t>Actual </a:t>
            </a:r>
            <a:r>
              <a:rPr lang="en-US" sz="1500" b="1" dirty="0">
                <a:solidFill>
                  <a:srgbClr val="CC0066"/>
                </a:solidFill>
              </a:rPr>
              <a:t>address of a byte in </a:t>
            </a:r>
            <a:r>
              <a:rPr lang="en-US" sz="1500" b="1" dirty="0" smtClean="0">
                <a:solidFill>
                  <a:srgbClr val="CC0066"/>
                </a:solidFill>
              </a:rPr>
              <a:t>memory</a:t>
            </a:r>
            <a:r>
              <a:rPr lang="en-US" sz="1500" b="1" dirty="0">
                <a:solidFill>
                  <a:srgbClr val="CC0066"/>
                </a:solidFill>
              </a:rPr>
              <a:t>. i.e. the </a:t>
            </a:r>
            <a:r>
              <a:rPr lang="en-US" sz="1500" b="1" dirty="0" smtClean="0">
                <a:solidFill>
                  <a:srgbClr val="CC0066"/>
                </a:solidFill>
              </a:rPr>
              <a:t>value </a:t>
            </a:r>
            <a:r>
              <a:rPr lang="en-US" sz="1500" b="1" dirty="0">
                <a:solidFill>
                  <a:srgbClr val="CC0066"/>
                </a:solidFill>
              </a:rPr>
              <a:t>which goes out onto the address bus</a:t>
            </a:r>
            <a:r>
              <a:rPr lang="en-US" sz="1500" b="1" dirty="0" smtClean="0">
                <a:solidFill>
                  <a:srgbClr val="CC0066"/>
                </a:solidFill>
              </a:rPr>
              <a:t>.</a:t>
            </a:r>
          </a:p>
          <a:p>
            <a:pPr marL="285750" indent="-285750">
              <a:buBlip>
                <a:blip r:embed="rId3"/>
              </a:buBlip>
            </a:pPr>
            <a:endParaRPr lang="en-US" sz="1500" b="1" dirty="0">
              <a:solidFill>
                <a:srgbClr val="CC0066"/>
              </a:solidFill>
            </a:endParaRPr>
          </a:p>
          <a:p>
            <a:pPr marL="285750" indent="-285750">
              <a:buBlip>
                <a:blip r:embed="rId3"/>
              </a:buBlip>
            </a:pPr>
            <a:r>
              <a:rPr lang="en-US" sz="1500" b="1" dirty="0" smtClean="0"/>
              <a:t>Memory Address represented in the form –          </a:t>
            </a:r>
            <a:r>
              <a:rPr lang="en-US" sz="1500" b="1" dirty="0" err="1" smtClean="0">
                <a:solidFill>
                  <a:srgbClr val="CC0066"/>
                </a:solidFill>
              </a:rPr>
              <a:t>Seg</a:t>
            </a:r>
            <a:r>
              <a:rPr lang="en-US" sz="1500" b="1" dirty="0" smtClean="0">
                <a:solidFill>
                  <a:srgbClr val="CC0066"/>
                </a:solidFill>
              </a:rPr>
              <a:t> : Offset   </a:t>
            </a:r>
            <a:r>
              <a:rPr lang="en-US" sz="1500" b="1" dirty="0" smtClean="0"/>
              <a:t>(</a:t>
            </a:r>
            <a:r>
              <a:rPr lang="en-US" sz="1500" b="1" dirty="0" err="1" smtClean="0"/>
              <a:t>Eg</a:t>
            </a:r>
            <a:r>
              <a:rPr lang="en-US" sz="1500" b="1" dirty="0" smtClean="0"/>
              <a:t> - 89AB:F012)</a:t>
            </a:r>
          </a:p>
          <a:p>
            <a:pPr marL="285750" indent="-285750">
              <a:buBlip>
                <a:blip r:embed="rId3"/>
              </a:buBlip>
            </a:pPr>
            <a:endParaRPr lang="en-US" sz="1500" b="1" dirty="0"/>
          </a:p>
          <a:p>
            <a:pPr marL="285750" indent="-285750">
              <a:buBlip>
                <a:blip r:embed="rId3"/>
              </a:buBlip>
            </a:pPr>
            <a:r>
              <a:rPr lang="en-US" sz="1500" b="1" dirty="0" smtClean="0"/>
              <a:t>Each </a:t>
            </a:r>
            <a:r>
              <a:rPr lang="en-US" sz="1500" b="1" dirty="0"/>
              <a:t>time the processor wants to  access memory, it </a:t>
            </a:r>
            <a:r>
              <a:rPr lang="en-US" sz="1500" b="1" dirty="0" smtClean="0"/>
              <a:t>takes </a:t>
            </a:r>
            <a:r>
              <a:rPr lang="en-US" sz="1500" b="1" dirty="0"/>
              <a:t>the contents of a segment register, </a:t>
            </a:r>
            <a:r>
              <a:rPr lang="en-US" sz="1500" b="1" dirty="0" smtClean="0"/>
              <a:t>shifts </a:t>
            </a:r>
            <a:r>
              <a:rPr lang="en-US" sz="1500" b="1" dirty="0"/>
              <a:t>it </a:t>
            </a:r>
            <a:r>
              <a:rPr lang="en-US" sz="1500" b="1" dirty="0" smtClean="0"/>
              <a:t>one hexadecimal place to the left (same as multiplying by </a:t>
            </a:r>
            <a:r>
              <a:rPr lang="en-US" sz="1500" b="1" dirty="0"/>
              <a:t>16</a:t>
            </a:r>
            <a:r>
              <a:rPr lang="en-US" sz="1500" b="1" baseline="-25000" dirty="0"/>
              <a:t>10</a:t>
            </a:r>
            <a:r>
              <a:rPr lang="en-US" sz="1500" b="1" dirty="0" smtClean="0"/>
              <a:t>), </a:t>
            </a:r>
            <a:r>
              <a:rPr lang="en-US" sz="1500" b="1" dirty="0"/>
              <a:t>then add the required offset to form </a:t>
            </a:r>
            <a:r>
              <a:rPr lang="en-US" sz="1500" b="1" dirty="0" smtClean="0"/>
              <a:t>the 20- bit address</a:t>
            </a:r>
            <a:endParaRPr lang="en-US" sz="1500" b="1" dirty="0"/>
          </a:p>
          <a:p>
            <a:endParaRPr lang="en-US" sz="1500" b="1" dirty="0"/>
          </a:p>
        </p:txBody>
      </p:sp>
      <p:pic>
        <p:nvPicPr>
          <p:cNvPr id="25" name="Picture 2" descr="C:\Users\AMMU\Desktop\Microprocessor\Regist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5471" y="1004134"/>
            <a:ext cx="2466129" cy="24248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3400" y="5468749"/>
            <a:ext cx="8153400" cy="954107"/>
          </a:xfrm>
          <a:prstGeom prst="rect">
            <a:avLst/>
          </a:prstGeom>
        </p:spPr>
        <p:txBody>
          <a:bodyPr wrap="square">
            <a:spAutoFit/>
          </a:bodyPr>
          <a:lstStyle/>
          <a:p>
            <a:r>
              <a:rPr lang="en-US" sz="1400" b="1" dirty="0" smtClean="0">
                <a:solidFill>
                  <a:srgbClr val="CC0066"/>
                </a:solidFill>
              </a:rPr>
              <a:t>89AB : F012  </a:t>
            </a:r>
            <a:r>
              <a:rPr lang="en-US" sz="1400" b="1" dirty="0" smtClean="0">
                <a:solidFill>
                  <a:srgbClr val="CC0066"/>
                </a:solidFill>
                <a:sym typeface="Symbol"/>
              </a:rPr>
              <a:t>  89AB    89AB0  (Paragraph to byte  89AB x 10 = 89AB0)</a:t>
            </a:r>
          </a:p>
          <a:p>
            <a:r>
              <a:rPr lang="en-US" sz="1400" b="1" dirty="0">
                <a:solidFill>
                  <a:srgbClr val="CC0066"/>
                </a:solidFill>
                <a:sym typeface="Symbol"/>
              </a:rPr>
              <a:t> </a:t>
            </a:r>
            <a:r>
              <a:rPr lang="en-US" sz="1400" b="1" dirty="0" smtClean="0">
                <a:solidFill>
                  <a:srgbClr val="CC0066"/>
                </a:solidFill>
                <a:sym typeface="Symbol"/>
              </a:rPr>
              <a:t>                          F012     0F012   (Offset is already in byte unit)</a:t>
            </a:r>
          </a:p>
          <a:p>
            <a:r>
              <a:rPr lang="en-US" sz="1400" b="1" dirty="0">
                <a:solidFill>
                  <a:srgbClr val="CC0066"/>
                </a:solidFill>
                <a:sym typeface="Symbol"/>
              </a:rPr>
              <a:t> </a:t>
            </a:r>
            <a:r>
              <a:rPr lang="en-US" sz="1400" b="1" dirty="0" smtClean="0">
                <a:solidFill>
                  <a:srgbClr val="CC0066"/>
                </a:solidFill>
                <a:sym typeface="Symbol"/>
              </a:rPr>
              <a:t>                                      + -------</a:t>
            </a:r>
          </a:p>
          <a:p>
            <a:r>
              <a:rPr lang="en-US" sz="1400" b="1" dirty="0">
                <a:solidFill>
                  <a:srgbClr val="CC0066"/>
                </a:solidFill>
                <a:sym typeface="Symbol"/>
              </a:rPr>
              <a:t> </a:t>
            </a:r>
            <a:r>
              <a:rPr lang="en-US" sz="1400" b="1" dirty="0" smtClean="0">
                <a:solidFill>
                  <a:srgbClr val="CC0066"/>
                </a:solidFill>
                <a:sym typeface="Symbol"/>
              </a:rPr>
              <a:t>                                          98AC2   (The absolute address)</a:t>
            </a:r>
            <a:endParaRPr lang="en-US" sz="1400" b="1" dirty="0">
              <a:solidFill>
                <a:srgbClr val="CC0066"/>
              </a:solidFill>
            </a:endParaRPr>
          </a:p>
        </p:txBody>
      </p:sp>
      <p:sp>
        <p:nvSpPr>
          <p:cNvPr id="11" name="Line Callout 1 10"/>
          <p:cNvSpPr/>
          <p:nvPr/>
        </p:nvSpPr>
        <p:spPr>
          <a:xfrm>
            <a:off x="6854371" y="4575556"/>
            <a:ext cx="1808327" cy="427346"/>
          </a:xfrm>
          <a:prstGeom prst="borderCallout1">
            <a:avLst>
              <a:gd name="adj1" fmla="val 49795"/>
              <a:gd name="adj2" fmla="val -725"/>
              <a:gd name="adj3" fmla="val 223499"/>
              <a:gd name="adj4" fmla="val -119947"/>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16 bytes of contiguous memory</a:t>
            </a:r>
          </a:p>
        </p:txBody>
      </p:sp>
    </p:spTree>
    <p:extLst>
      <p:ext uri="{BB962C8B-B14F-4D97-AF65-F5344CB8AC3E}">
        <p14:creationId xmlns:p14="http://schemas.microsoft.com/office/powerpoint/2010/main" val="100233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Addressing </a:t>
            </a:r>
            <a:r>
              <a:rPr lang="en-US" dirty="0" smtClean="0"/>
              <a:t>Modes : Memory Access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202</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Rectangle 4"/>
          <p:cNvSpPr/>
          <p:nvPr/>
        </p:nvSpPr>
        <p:spPr>
          <a:xfrm>
            <a:off x="304801" y="990600"/>
            <a:ext cx="6096000" cy="1938992"/>
          </a:xfrm>
          <a:prstGeom prst="rect">
            <a:avLst/>
          </a:prstGeom>
        </p:spPr>
        <p:txBody>
          <a:bodyPr wrap="square">
            <a:spAutoFit/>
          </a:bodyPr>
          <a:lstStyle/>
          <a:p>
            <a:pPr marL="285750" indent="-285750">
              <a:buBlip>
                <a:blip r:embed="rId3"/>
              </a:buBlip>
            </a:pPr>
            <a:r>
              <a:rPr lang="en-US" sz="1500" b="1" dirty="0" smtClean="0"/>
              <a:t>To </a:t>
            </a:r>
            <a:r>
              <a:rPr lang="en-US" sz="1500" b="1" dirty="0"/>
              <a:t>access memory we </a:t>
            </a:r>
            <a:r>
              <a:rPr lang="en-US" sz="1500" b="1" dirty="0" smtClean="0"/>
              <a:t>use </a:t>
            </a:r>
            <a:r>
              <a:rPr lang="en-US" sz="1500" b="1" dirty="0"/>
              <a:t>these four registers: </a:t>
            </a:r>
            <a:r>
              <a:rPr lang="en-US" sz="1500" b="1" dirty="0" smtClean="0"/>
              <a:t>  </a:t>
            </a:r>
            <a:r>
              <a:rPr lang="en-US" sz="1500" b="1" dirty="0" smtClean="0">
                <a:solidFill>
                  <a:srgbClr val="CC0066"/>
                </a:solidFill>
              </a:rPr>
              <a:t>BX</a:t>
            </a:r>
            <a:r>
              <a:rPr lang="en-US" sz="1500" b="1" dirty="0">
                <a:solidFill>
                  <a:srgbClr val="CC0066"/>
                </a:solidFill>
              </a:rPr>
              <a:t>, SI, DI, </a:t>
            </a:r>
            <a:r>
              <a:rPr lang="en-US" sz="1500" b="1" dirty="0" smtClean="0">
                <a:solidFill>
                  <a:srgbClr val="CC0066"/>
                </a:solidFill>
              </a:rPr>
              <a:t>BP</a:t>
            </a:r>
            <a:r>
              <a:rPr lang="en-US" sz="1500" b="1" dirty="0"/>
              <a:t/>
            </a:r>
            <a:br>
              <a:rPr lang="en-US" sz="1500" b="1" dirty="0"/>
            </a:br>
            <a:endParaRPr lang="en-US" sz="1500" b="1" dirty="0" smtClean="0"/>
          </a:p>
          <a:p>
            <a:pPr marL="285750" indent="-285750">
              <a:buBlip>
                <a:blip r:embed="rId3"/>
              </a:buBlip>
            </a:pPr>
            <a:r>
              <a:rPr lang="en-US" sz="1500" b="1" dirty="0" smtClean="0"/>
              <a:t>Combining </a:t>
            </a:r>
            <a:r>
              <a:rPr lang="en-US" sz="1500" b="1" dirty="0"/>
              <a:t>these registers inside [ ] symbols, </a:t>
            </a:r>
            <a:r>
              <a:rPr lang="en-US" sz="1500" b="1" dirty="0" smtClean="0"/>
              <a:t>we </a:t>
            </a:r>
            <a:r>
              <a:rPr lang="en-US" sz="1500" b="1" dirty="0"/>
              <a:t>can get different memory </a:t>
            </a:r>
            <a:r>
              <a:rPr lang="en-US" sz="1500" b="1" dirty="0" smtClean="0"/>
              <a:t>locations (</a:t>
            </a:r>
            <a:r>
              <a:rPr lang="en-US" sz="1500" b="1" dirty="0" smtClean="0">
                <a:solidFill>
                  <a:srgbClr val="CC0066"/>
                </a:solidFill>
              </a:rPr>
              <a:t>Effective Address, EA</a:t>
            </a:r>
            <a:r>
              <a:rPr lang="en-US" sz="1500" b="1" dirty="0" smtClean="0"/>
              <a:t>) </a:t>
            </a:r>
          </a:p>
          <a:p>
            <a:pPr marL="285750" indent="-285750">
              <a:buBlip>
                <a:blip r:embed="rId3"/>
              </a:buBlip>
            </a:pPr>
            <a:endParaRPr lang="en-US" sz="1500" b="1" dirty="0"/>
          </a:p>
          <a:p>
            <a:pPr marL="285750" indent="-285750">
              <a:buBlip>
                <a:blip r:embed="rId3"/>
              </a:buBlip>
            </a:pPr>
            <a:r>
              <a:rPr lang="en-US" sz="1500" b="1" dirty="0" smtClean="0"/>
              <a:t>Supported combinations:</a:t>
            </a:r>
            <a:endParaRPr lang="en-US" sz="1500" b="1" dirty="0"/>
          </a:p>
        </p:txBody>
      </p:sp>
      <p:graphicFrame>
        <p:nvGraphicFramePr>
          <p:cNvPr id="9" name="Table 8"/>
          <p:cNvGraphicFramePr>
            <a:graphicFrameLocks noGrp="1"/>
          </p:cNvGraphicFramePr>
          <p:nvPr>
            <p:extLst>
              <p:ext uri="{D42A27DB-BD31-4B8C-83A1-F6EECF244321}">
                <p14:modId xmlns:p14="http://schemas.microsoft.com/office/powerpoint/2010/main" val="3230457190"/>
              </p:ext>
            </p:extLst>
          </p:nvPr>
        </p:nvGraphicFramePr>
        <p:xfrm>
          <a:off x="699448" y="3048000"/>
          <a:ext cx="5715000" cy="2766060"/>
        </p:xfrm>
        <a:graphic>
          <a:graphicData uri="http://schemas.openxmlformats.org/drawingml/2006/table">
            <a:tbl>
              <a:tblPr/>
              <a:tblGrid>
                <a:gridCol w="1390135">
                  <a:extLst>
                    <a:ext uri="{9D8B030D-6E8A-4147-A177-3AD203B41FA5}">
                      <a16:colId xmlns:a16="http://schemas.microsoft.com/office/drawing/2014/main" xmlns="" val="20000"/>
                    </a:ext>
                  </a:extLst>
                </a:gridCol>
                <a:gridCol w="2717520">
                  <a:extLst>
                    <a:ext uri="{9D8B030D-6E8A-4147-A177-3AD203B41FA5}">
                      <a16:colId xmlns:a16="http://schemas.microsoft.com/office/drawing/2014/main" xmlns="" val="20001"/>
                    </a:ext>
                  </a:extLst>
                </a:gridCol>
                <a:gridCol w="1607345">
                  <a:extLst>
                    <a:ext uri="{9D8B030D-6E8A-4147-A177-3AD203B41FA5}">
                      <a16:colId xmlns:a16="http://schemas.microsoft.com/office/drawing/2014/main" xmlns="" val="20002"/>
                    </a:ext>
                  </a:extLst>
                </a:gridCol>
              </a:tblGrid>
              <a:tr h="1295400">
                <a:tc>
                  <a:txBody>
                    <a:bodyPr/>
                    <a:lstStyle/>
                    <a:p>
                      <a:r>
                        <a:rPr lang="it-IT" sz="1400" dirty="0"/>
                        <a:t>[BX + SI]</a:t>
                      </a:r>
                      <a:br>
                        <a:rPr lang="it-IT" sz="1400" dirty="0"/>
                      </a:br>
                      <a:r>
                        <a:rPr lang="it-IT" sz="1400" dirty="0"/>
                        <a:t>[BX + DI]</a:t>
                      </a:r>
                      <a:br>
                        <a:rPr lang="it-IT" sz="1400" dirty="0"/>
                      </a:br>
                      <a:r>
                        <a:rPr lang="it-IT" sz="1400" dirty="0"/>
                        <a:t>[BP + SI]</a:t>
                      </a:r>
                      <a:br>
                        <a:rPr lang="it-IT" sz="1400" dirty="0"/>
                      </a:br>
                      <a:r>
                        <a:rPr lang="it-IT" sz="1400" dirty="0"/>
                        <a:t>[BP + DI]</a:t>
                      </a:r>
                      <a:br>
                        <a:rPr lang="it-IT" sz="1400" dirty="0"/>
                      </a:br>
                      <a:endParaRPr lang="it-IT" sz="1400"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it-IT" sz="1400" dirty="0"/>
                        <a:t>[SI]</a:t>
                      </a:r>
                      <a:br>
                        <a:rPr lang="it-IT" sz="1400" dirty="0"/>
                      </a:br>
                      <a:r>
                        <a:rPr lang="it-IT" sz="1400" dirty="0"/>
                        <a:t>[DI]</a:t>
                      </a:r>
                      <a:br>
                        <a:rPr lang="it-IT" sz="1400" dirty="0"/>
                      </a:br>
                      <a:r>
                        <a:rPr lang="it-IT" sz="1400" dirty="0"/>
                        <a:t>d16 (variable offset only)</a:t>
                      </a:r>
                      <a:br>
                        <a:rPr lang="it-IT" sz="1400" dirty="0"/>
                      </a:br>
                      <a:r>
                        <a:rPr lang="it-IT" sz="1400" dirty="0"/>
                        <a:t>[BX</a:t>
                      </a:r>
                      <a:r>
                        <a:rPr lang="it-IT" sz="1400" dirty="0" smtClean="0"/>
                        <a:t>]</a:t>
                      </a:r>
                      <a:endParaRPr lang="it-IT" sz="1400"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it-IT" sz="1400" dirty="0"/>
                        <a:t>[BX + SI + d8]</a:t>
                      </a:r>
                      <a:br>
                        <a:rPr lang="it-IT" sz="1400" dirty="0"/>
                      </a:br>
                      <a:r>
                        <a:rPr lang="it-IT" sz="1400" dirty="0"/>
                        <a:t>[BX + DI + d8]</a:t>
                      </a:r>
                      <a:br>
                        <a:rPr lang="it-IT" sz="1400" dirty="0"/>
                      </a:br>
                      <a:r>
                        <a:rPr lang="it-IT" sz="1400" dirty="0"/>
                        <a:t>[BP + SI + d8]</a:t>
                      </a:r>
                      <a:br>
                        <a:rPr lang="it-IT" sz="1400" dirty="0"/>
                      </a:br>
                      <a:r>
                        <a:rPr lang="it-IT" sz="1400" dirty="0"/>
                        <a:t>[BP + DI + d8]</a:t>
                      </a:r>
                      <a:br>
                        <a:rPr lang="it-IT" sz="1400" dirty="0"/>
                      </a:br>
                      <a:endParaRPr lang="it-IT" sz="1400"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0">
                <a:tc>
                  <a:txBody>
                    <a:bodyPr/>
                    <a:lstStyle/>
                    <a:p>
                      <a:endParaRPr lang="it-IT" sz="1400" dirty="0" smtClean="0"/>
                    </a:p>
                    <a:p>
                      <a:r>
                        <a:rPr lang="it-IT" sz="1400" dirty="0" smtClean="0"/>
                        <a:t>[</a:t>
                      </a:r>
                      <a:r>
                        <a:rPr lang="it-IT" sz="1400" dirty="0"/>
                        <a:t>SI + d8]</a:t>
                      </a:r>
                      <a:br>
                        <a:rPr lang="it-IT" sz="1400" dirty="0"/>
                      </a:br>
                      <a:r>
                        <a:rPr lang="it-IT" sz="1400" dirty="0"/>
                        <a:t>[DI + d8]</a:t>
                      </a:r>
                      <a:br>
                        <a:rPr lang="it-IT" sz="1400" dirty="0"/>
                      </a:br>
                      <a:r>
                        <a:rPr lang="it-IT" sz="1400" dirty="0"/>
                        <a:t>[BP + d8]</a:t>
                      </a:r>
                      <a:br>
                        <a:rPr lang="it-IT" sz="1400" dirty="0"/>
                      </a:br>
                      <a:r>
                        <a:rPr lang="it-IT" sz="1400" dirty="0"/>
                        <a:t>[BX + d8]</a:t>
                      </a:r>
                      <a:br>
                        <a:rPr lang="it-IT" sz="1400" dirty="0"/>
                      </a:br>
                      <a:endParaRPr lang="it-IT" sz="1400"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endParaRPr lang="it-IT" sz="1400" dirty="0" smtClean="0"/>
                    </a:p>
                    <a:p>
                      <a:r>
                        <a:rPr lang="it-IT" sz="1400" dirty="0" smtClean="0"/>
                        <a:t>[</a:t>
                      </a:r>
                      <a:r>
                        <a:rPr lang="it-IT" sz="1400" dirty="0"/>
                        <a:t>BX + SI + d16]</a:t>
                      </a:r>
                      <a:br>
                        <a:rPr lang="it-IT" sz="1400" dirty="0"/>
                      </a:br>
                      <a:r>
                        <a:rPr lang="it-IT" sz="1400" dirty="0"/>
                        <a:t>[BX + DI + d16] </a:t>
                      </a:r>
                      <a:br>
                        <a:rPr lang="it-IT" sz="1400" dirty="0"/>
                      </a:br>
                      <a:r>
                        <a:rPr lang="it-IT" sz="1400" dirty="0"/>
                        <a:t>[BP + SI + d16]</a:t>
                      </a:r>
                      <a:br>
                        <a:rPr lang="it-IT" sz="1400" dirty="0"/>
                      </a:br>
                      <a:r>
                        <a:rPr lang="it-IT" sz="1400" dirty="0"/>
                        <a:t>[BP + DI + d16]</a:t>
                      </a:r>
                      <a:br>
                        <a:rPr lang="it-IT" sz="1400" dirty="0"/>
                      </a:br>
                      <a:endParaRPr lang="it-IT" sz="1400"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it-IT" sz="1400" dirty="0"/>
                        <a:t>[SI + d16]</a:t>
                      </a:r>
                      <a:br>
                        <a:rPr lang="it-IT" sz="1400" dirty="0"/>
                      </a:br>
                      <a:r>
                        <a:rPr lang="it-IT" sz="1400" dirty="0"/>
                        <a:t>[DI + d16]</a:t>
                      </a:r>
                      <a:br>
                        <a:rPr lang="it-IT" sz="1400" dirty="0"/>
                      </a:br>
                      <a:r>
                        <a:rPr lang="it-IT" sz="1400" dirty="0"/>
                        <a:t>[BP + d16]</a:t>
                      </a:r>
                      <a:br>
                        <a:rPr lang="it-IT" sz="1400" dirty="0"/>
                      </a:br>
                      <a:r>
                        <a:rPr lang="it-IT" sz="1400" dirty="0"/>
                        <a:t>[BX + d16]</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54014169"/>
              </p:ext>
            </p:extLst>
          </p:nvPr>
        </p:nvGraphicFramePr>
        <p:xfrm>
          <a:off x="699448" y="6019800"/>
          <a:ext cx="2331493" cy="731520"/>
        </p:xfrm>
        <a:graphic>
          <a:graphicData uri="http://schemas.openxmlformats.org/drawingml/2006/table">
            <a:tbl>
              <a:tblPr firstRow="1" bandRow="1">
                <a:tableStyleId>{5C22544A-7EE6-4342-B048-85BDC9FD1C3A}</a:tableStyleId>
              </a:tblPr>
              <a:tblGrid>
                <a:gridCol w="647637">
                  <a:extLst>
                    <a:ext uri="{9D8B030D-6E8A-4147-A177-3AD203B41FA5}">
                      <a16:colId xmlns:a16="http://schemas.microsoft.com/office/drawing/2014/main" xmlns="" val="20000"/>
                    </a:ext>
                  </a:extLst>
                </a:gridCol>
                <a:gridCol w="712401">
                  <a:extLst>
                    <a:ext uri="{9D8B030D-6E8A-4147-A177-3AD203B41FA5}">
                      <a16:colId xmlns:a16="http://schemas.microsoft.com/office/drawing/2014/main" xmlns="" val="20001"/>
                    </a:ext>
                  </a:extLst>
                </a:gridCol>
                <a:gridCol w="971455">
                  <a:extLst>
                    <a:ext uri="{9D8B030D-6E8A-4147-A177-3AD203B41FA5}">
                      <a16:colId xmlns:a16="http://schemas.microsoft.com/office/drawing/2014/main" xmlns="" val="20002"/>
                    </a:ext>
                  </a:extLst>
                </a:gridCol>
              </a:tblGrid>
              <a:tr h="370840">
                <a:tc>
                  <a:txBody>
                    <a:bodyPr/>
                    <a:lstStyle/>
                    <a:p>
                      <a:r>
                        <a:rPr lang="en-US" sz="1400" dirty="0" smtClean="0">
                          <a:solidFill>
                            <a:srgbClr val="FF0000"/>
                          </a:solidFill>
                        </a:rPr>
                        <a:t>BX</a:t>
                      </a:r>
                    </a:p>
                    <a:p>
                      <a:endParaRPr lang="en-US" sz="1400" dirty="0" smtClean="0">
                        <a:solidFill>
                          <a:srgbClr val="FF0000"/>
                        </a:solidFill>
                      </a:endParaRPr>
                    </a:p>
                    <a:p>
                      <a:r>
                        <a:rPr lang="en-US" sz="1400" dirty="0" smtClean="0">
                          <a:solidFill>
                            <a:srgbClr val="FF0000"/>
                          </a:solidFill>
                        </a:rPr>
                        <a:t>BP</a:t>
                      </a:r>
                      <a:endParaRPr lang="en-US" sz="1400" dirty="0">
                        <a:solidFill>
                          <a:srgbClr val="FF0000"/>
                        </a:solidFill>
                      </a:endParaRPr>
                    </a:p>
                  </a:txBody>
                  <a:tcPr>
                    <a:solidFill>
                      <a:srgbClr val="FFC000"/>
                    </a:solidFill>
                  </a:tcPr>
                </a:tc>
                <a:tc>
                  <a:txBody>
                    <a:bodyPr/>
                    <a:lstStyle/>
                    <a:p>
                      <a:r>
                        <a:rPr lang="en-US" sz="1400" dirty="0" smtClean="0">
                          <a:solidFill>
                            <a:srgbClr val="FF0000"/>
                          </a:solidFill>
                        </a:rPr>
                        <a:t>SI</a:t>
                      </a:r>
                    </a:p>
                    <a:p>
                      <a:endParaRPr lang="en-US" sz="1400" dirty="0" smtClean="0">
                        <a:solidFill>
                          <a:srgbClr val="FF0000"/>
                        </a:solidFill>
                      </a:endParaRPr>
                    </a:p>
                    <a:p>
                      <a:r>
                        <a:rPr lang="en-US" sz="1400" dirty="0" smtClean="0">
                          <a:solidFill>
                            <a:srgbClr val="FF0000"/>
                          </a:solidFill>
                        </a:rPr>
                        <a:t>DI</a:t>
                      </a:r>
                      <a:endParaRPr lang="en-US" sz="1400" dirty="0">
                        <a:solidFill>
                          <a:srgbClr val="FF0000"/>
                        </a:solidFill>
                      </a:endParaRPr>
                    </a:p>
                  </a:txBody>
                  <a:tcPr>
                    <a:solidFill>
                      <a:srgbClr val="FFC000"/>
                    </a:solidFill>
                  </a:tcPr>
                </a:tc>
                <a:tc>
                  <a:txBody>
                    <a:bodyPr/>
                    <a:lstStyle/>
                    <a:p>
                      <a:endParaRPr lang="en-US" sz="1400" dirty="0" smtClean="0">
                        <a:solidFill>
                          <a:srgbClr val="FF0000"/>
                        </a:solidFill>
                      </a:endParaRPr>
                    </a:p>
                    <a:p>
                      <a:r>
                        <a:rPr lang="en-US" sz="1400" dirty="0" smtClean="0">
                          <a:solidFill>
                            <a:srgbClr val="FF0000"/>
                          </a:solidFill>
                        </a:rPr>
                        <a:t>+ </a:t>
                      </a:r>
                      <a:r>
                        <a:rPr lang="en-US" sz="1400" dirty="0" err="1" smtClean="0">
                          <a:solidFill>
                            <a:srgbClr val="FF0000"/>
                          </a:solidFill>
                        </a:rPr>
                        <a:t>disp</a:t>
                      </a:r>
                      <a:endParaRPr lang="en-US" sz="1400" dirty="0">
                        <a:solidFill>
                          <a:srgbClr val="FF0000"/>
                        </a:solidFill>
                      </a:endParaRPr>
                    </a:p>
                  </a:txBody>
                  <a:tcPr>
                    <a:solidFill>
                      <a:srgbClr val="FFC000"/>
                    </a:solidFill>
                  </a:tcPr>
                </a:tc>
                <a:extLst>
                  <a:ext uri="{0D108BD9-81ED-4DB2-BD59-A6C34878D82A}">
                    <a16:rowId xmlns:a16="http://schemas.microsoft.com/office/drawing/2014/main" xmlns="" val="10000"/>
                  </a:ext>
                </a:extLst>
              </a:tr>
            </a:tbl>
          </a:graphicData>
        </a:graphic>
      </p:graphicFrame>
      <p:pic>
        <p:nvPicPr>
          <p:cNvPr id="25" name="Picture 2" descr="C:\Users\AMMU\Desktop\Microprocessor\Regist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5471" y="1004134"/>
            <a:ext cx="2466129" cy="242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87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34200" y="5195248"/>
            <a:ext cx="1488505"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42397" y="4343400"/>
            <a:ext cx="282258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1000" y="4128448"/>
            <a:ext cx="17526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725840" y="3429898"/>
            <a:ext cx="1961864" cy="5532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1573714"/>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502199"/>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2" name="Rectangle 11"/>
          <p:cNvSpPr/>
          <p:nvPr/>
        </p:nvSpPr>
        <p:spPr>
          <a:xfrm>
            <a:off x="3657600" y="1524000"/>
            <a:ext cx="5257800" cy="449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Here, the effective  </a:t>
            </a:r>
            <a:r>
              <a:rPr lang="en-US" sz="1400" b="1" dirty="0">
                <a:solidFill>
                  <a:schemeClr val="tx1"/>
                </a:solidFill>
                <a:latin typeface="Verdana" pitchFamily="34" charset="0"/>
                <a:ea typeface="Verdana" pitchFamily="34" charset="0"/>
                <a:cs typeface="Verdana" pitchFamily="34" charset="0"/>
              </a:rPr>
              <a:t>address of the memory location at which the data operand is stored  is given in the instruction</a:t>
            </a:r>
            <a:r>
              <a:rPr lang="en-US" sz="1400" b="1" dirty="0" smtClean="0">
                <a:solidFill>
                  <a:schemeClr val="tx1"/>
                </a:solidFill>
                <a:latin typeface="Verdana" pitchFamily="34" charset="0"/>
                <a:ea typeface="Verdana" pitchFamily="34" charset="0"/>
                <a:cs typeface="Verdana" pitchFamily="34" charset="0"/>
              </a:rPr>
              <a:t>. </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a:solidFill>
                  <a:schemeClr val="tx1"/>
                </a:solidFill>
                <a:latin typeface="Verdana" pitchFamily="34" charset="0"/>
                <a:ea typeface="Verdana" pitchFamily="34" charset="0"/>
                <a:cs typeface="Verdana" pitchFamily="34" charset="0"/>
              </a:rPr>
              <a:t>T</a:t>
            </a:r>
            <a:r>
              <a:rPr lang="en-US" sz="1400" b="1" dirty="0" smtClean="0">
                <a:solidFill>
                  <a:schemeClr val="tx1"/>
                </a:solidFill>
                <a:latin typeface="Verdana" pitchFamily="34" charset="0"/>
                <a:ea typeface="Verdana" pitchFamily="34" charset="0"/>
                <a:cs typeface="Verdana" pitchFamily="34" charset="0"/>
              </a:rPr>
              <a:t>he  </a:t>
            </a:r>
            <a:r>
              <a:rPr lang="en-US" sz="1400" b="1" dirty="0">
                <a:solidFill>
                  <a:schemeClr val="tx1"/>
                </a:solidFill>
                <a:latin typeface="Verdana" pitchFamily="34" charset="0"/>
                <a:ea typeface="Verdana" pitchFamily="34" charset="0"/>
                <a:cs typeface="Verdana" pitchFamily="34" charset="0"/>
              </a:rPr>
              <a:t>effective address is just a 16-bit </a:t>
            </a:r>
            <a:r>
              <a:rPr lang="en-US" sz="1400" b="1" dirty="0" smtClean="0">
                <a:solidFill>
                  <a:schemeClr val="tx1"/>
                </a:solidFill>
                <a:latin typeface="Verdana" pitchFamily="34" charset="0"/>
                <a:ea typeface="Verdana" pitchFamily="34" charset="0"/>
                <a:cs typeface="Verdana" pitchFamily="34" charset="0"/>
              </a:rPr>
              <a:t>number  </a:t>
            </a:r>
            <a:r>
              <a:rPr lang="en-US" sz="1400" b="1" dirty="0">
                <a:solidFill>
                  <a:schemeClr val="tx1"/>
                </a:solidFill>
                <a:latin typeface="Verdana" pitchFamily="34" charset="0"/>
                <a:ea typeface="Verdana" pitchFamily="34" charset="0"/>
                <a:cs typeface="Verdana" pitchFamily="34" charset="0"/>
              </a:rPr>
              <a:t>written directly in the instruction. </a:t>
            </a:r>
          </a:p>
          <a:p>
            <a:pPr algn="just"/>
            <a:r>
              <a:rPr lang="en-US" sz="1400" b="1" dirty="0">
                <a:solidFill>
                  <a:schemeClr val="tx1"/>
                </a:solidFill>
                <a:latin typeface="Verdana" pitchFamily="34" charset="0"/>
                <a:ea typeface="Verdana" pitchFamily="34" charset="0"/>
                <a:cs typeface="Verdana" pitchFamily="34" charset="0"/>
              </a:rPr>
              <a:t> </a:t>
            </a: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a:t>
            </a:r>
            <a:r>
              <a:rPr lang="en-US" sz="1400" b="1" dirty="0">
                <a:solidFill>
                  <a:schemeClr val="tx1"/>
                </a:solidFill>
                <a:latin typeface="Verdana" pitchFamily="34" charset="0"/>
                <a:ea typeface="Verdana" pitchFamily="34" charset="0"/>
                <a:cs typeface="Verdana" pitchFamily="34" charset="0"/>
              </a:rPr>
              <a:t>BX, [1354H] </a:t>
            </a:r>
          </a:p>
          <a:p>
            <a:pPr algn="just"/>
            <a:r>
              <a:rPr lang="en-US" sz="1400" b="1" dirty="0" smtClean="0">
                <a:solidFill>
                  <a:schemeClr val="tx1"/>
                </a:solidFill>
                <a:latin typeface="Verdana" pitchFamily="34" charset="0"/>
                <a:ea typeface="Verdana" pitchFamily="34" charset="0"/>
                <a:cs typeface="Verdana" pitchFamily="34" charset="0"/>
              </a:rPr>
              <a:t>MOV   </a:t>
            </a:r>
            <a:r>
              <a:rPr lang="en-US" sz="1400" b="1" dirty="0">
                <a:solidFill>
                  <a:schemeClr val="tx1"/>
                </a:solidFill>
                <a:latin typeface="Verdana" pitchFamily="34" charset="0"/>
                <a:ea typeface="Verdana" pitchFamily="34" charset="0"/>
                <a:cs typeface="Verdana" pitchFamily="34" charset="0"/>
              </a:rPr>
              <a:t>BL</a:t>
            </a:r>
            <a:r>
              <a:rPr lang="en-US" sz="1400" b="1" dirty="0" smtClean="0">
                <a:solidFill>
                  <a:schemeClr val="tx1"/>
                </a:solidFill>
                <a:latin typeface="Verdana" pitchFamily="34" charset="0"/>
                <a:ea typeface="Verdana" pitchFamily="34" charset="0"/>
                <a:cs typeface="Verdana" pitchFamily="34" charset="0"/>
              </a:rPr>
              <a:t>,  [</a:t>
            </a:r>
            <a:r>
              <a:rPr lang="en-US" sz="1400" b="1" dirty="0">
                <a:solidFill>
                  <a:schemeClr val="tx1"/>
                </a:solidFill>
                <a:latin typeface="Verdana" pitchFamily="34" charset="0"/>
                <a:ea typeface="Verdana" pitchFamily="34" charset="0"/>
                <a:cs typeface="Verdana" pitchFamily="34" charset="0"/>
              </a:rPr>
              <a:t>0400H]</a:t>
            </a:r>
          </a:p>
          <a:p>
            <a:pPr algn="just"/>
            <a:r>
              <a:rPr lang="en-US" sz="1400" b="1" dirty="0">
                <a:solidFill>
                  <a:schemeClr val="tx1"/>
                </a:solidFill>
                <a:latin typeface="Verdana" pitchFamily="34" charset="0"/>
                <a:ea typeface="Verdana" pitchFamily="34" charset="0"/>
                <a:cs typeface="Verdana" pitchFamily="34" charset="0"/>
              </a:rPr>
              <a:t> </a:t>
            </a:r>
          </a:p>
          <a:p>
            <a:pPr algn="just"/>
            <a:r>
              <a:rPr lang="en-US" sz="1400" b="1" dirty="0" smtClean="0">
                <a:solidFill>
                  <a:schemeClr val="tx1"/>
                </a:solidFill>
                <a:latin typeface="Verdana" pitchFamily="34" charset="0"/>
                <a:ea typeface="Verdana" pitchFamily="34" charset="0"/>
                <a:cs typeface="Verdana" pitchFamily="34" charset="0"/>
              </a:rPr>
              <a:t>The </a:t>
            </a:r>
            <a:r>
              <a:rPr lang="en-US" sz="1400" b="1" dirty="0">
                <a:solidFill>
                  <a:schemeClr val="tx1"/>
                </a:solidFill>
                <a:latin typeface="Verdana" pitchFamily="34" charset="0"/>
                <a:ea typeface="Verdana" pitchFamily="34" charset="0"/>
                <a:cs typeface="Verdana" pitchFamily="34" charset="0"/>
              </a:rPr>
              <a:t>square brackets around the  </a:t>
            </a:r>
            <a:r>
              <a:rPr lang="en-US" sz="1400" b="1" dirty="0" smtClean="0">
                <a:solidFill>
                  <a:schemeClr val="tx1"/>
                </a:solidFill>
                <a:latin typeface="Verdana" pitchFamily="34" charset="0"/>
                <a:ea typeface="Verdana" pitchFamily="34" charset="0"/>
                <a:cs typeface="Verdana" pitchFamily="34" charset="0"/>
              </a:rPr>
              <a:t>1354</a:t>
            </a:r>
            <a:r>
              <a:rPr lang="en-US" sz="1400" b="1" baseline="-25000" dirty="0" smtClean="0">
                <a:solidFill>
                  <a:schemeClr val="tx1"/>
                </a:solidFill>
                <a:latin typeface="Verdana" pitchFamily="34" charset="0"/>
                <a:ea typeface="Verdana" pitchFamily="34" charset="0"/>
                <a:cs typeface="Verdana" pitchFamily="34" charset="0"/>
              </a:rPr>
              <a:t>H</a:t>
            </a:r>
            <a:r>
              <a:rPr lang="en-US" sz="1400" b="1" dirty="0" smtClean="0">
                <a:solidFill>
                  <a:schemeClr val="tx1"/>
                </a:solidFill>
                <a:latin typeface="Verdana" pitchFamily="34" charset="0"/>
                <a:ea typeface="Verdana" pitchFamily="34" charset="0"/>
                <a:cs typeface="Verdana" pitchFamily="34" charset="0"/>
              </a:rPr>
              <a:t> </a:t>
            </a:r>
            <a:r>
              <a:rPr lang="en-US" sz="1400" b="1" dirty="0">
                <a:solidFill>
                  <a:schemeClr val="tx1"/>
                </a:solidFill>
                <a:latin typeface="Verdana" pitchFamily="34" charset="0"/>
                <a:ea typeface="Verdana" pitchFamily="34" charset="0"/>
                <a:cs typeface="Verdana" pitchFamily="34" charset="0"/>
              </a:rPr>
              <a:t>denotes the contents of the memory location. When executed, this instruction will copy the contents of the memory location into BX register. </a:t>
            </a:r>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This </a:t>
            </a:r>
            <a:r>
              <a:rPr lang="en-US" sz="1400" b="1" dirty="0">
                <a:solidFill>
                  <a:schemeClr val="tx1"/>
                </a:solidFill>
                <a:latin typeface="Verdana" pitchFamily="34" charset="0"/>
                <a:ea typeface="Verdana" pitchFamily="34" charset="0"/>
                <a:cs typeface="Verdana" pitchFamily="34" charset="0"/>
              </a:rPr>
              <a:t>addressing mode is called direct because the displacement of the operand from the segment base is specified directly in the instruction. </a:t>
            </a: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136368" y="127323"/>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Tree>
    <p:extLst>
      <p:ext uri="{BB962C8B-B14F-4D97-AF65-F5344CB8AC3E}">
        <p14:creationId xmlns:p14="http://schemas.microsoft.com/office/powerpoint/2010/main" val="393152972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01091" y="2743200"/>
            <a:ext cx="1353186"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8367602" y="2756848"/>
            <a:ext cx="521712"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3777927" y="2968388"/>
            <a:ext cx="2179321"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780432" y="2321256"/>
            <a:ext cx="19812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77000" y="1066800"/>
            <a:ext cx="250664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53136" y="3771900"/>
            <a:ext cx="16081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1941066"/>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438503"/>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3" name="Rectangle 12"/>
          <p:cNvSpPr/>
          <p:nvPr/>
        </p:nvSpPr>
        <p:spPr>
          <a:xfrm>
            <a:off x="3725840" y="783608"/>
            <a:ext cx="5257800" cy="586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In Register </a:t>
            </a:r>
            <a:r>
              <a:rPr lang="en-US" sz="1400" b="1" dirty="0">
                <a:solidFill>
                  <a:schemeClr val="tx1"/>
                </a:solidFill>
                <a:latin typeface="Verdana" pitchFamily="34" charset="0"/>
                <a:ea typeface="Verdana" pitchFamily="34" charset="0"/>
                <a:cs typeface="Verdana" pitchFamily="34" charset="0"/>
              </a:rPr>
              <a:t>indirect </a:t>
            </a:r>
            <a:r>
              <a:rPr lang="en-US" sz="1400" b="1" dirty="0" smtClean="0">
                <a:solidFill>
                  <a:schemeClr val="tx1"/>
                </a:solidFill>
                <a:latin typeface="Verdana" pitchFamily="34" charset="0"/>
                <a:ea typeface="Verdana" pitchFamily="34" charset="0"/>
                <a:cs typeface="Verdana" pitchFamily="34" charset="0"/>
              </a:rPr>
              <a:t>addressing, name of the register which holds the effective address (EA) will be specified in the instruction. </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Registers used to hold EA are </a:t>
            </a:r>
            <a:r>
              <a:rPr lang="en-US" sz="1400" b="1" dirty="0">
                <a:solidFill>
                  <a:schemeClr val="tx1"/>
                </a:solidFill>
                <a:latin typeface="Verdana" pitchFamily="34" charset="0"/>
                <a:ea typeface="Verdana" pitchFamily="34" charset="0"/>
                <a:cs typeface="Verdana" pitchFamily="34" charset="0"/>
              </a:rPr>
              <a:t>any of the following registers: </a:t>
            </a:r>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BX, BP, </a:t>
            </a:r>
            <a:r>
              <a:rPr lang="en-US" sz="1400" b="1" dirty="0">
                <a:solidFill>
                  <a:schemeClr val="tx1"/>
                </a:solidFill>
                <a:latin typeface="Verdana" pitchFamily="34" charset="0"/>
                <a:ea typeface="Verdana" pitchFamily="34" charset="0"/>
                <a:cs typeface="Verdana" pitchFamily="34" charset="0"/>
              </a:rPr>
              <a:t>DI and SI. </a:t>
            </a:r>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Content of the DS register is used for base address calculation.</a:t>
            </a:r>
            <a:endParaRPr lang="en-US" sz="1400" b="1" dirty="0">
              <a:solidFill>
                <a:schemeClr val="tx1"/>
              </a:solidFill>
              <a:latin typeface="Verdana" pitchFamily="34" charset="0"/>
              <a:ea typeface="Verdana" pitchFamily="34" charset="0"/>
              <a:cs typeface="Verdana" pitchFamily="34" charset="0"/>
            </a:endParaRPr>
          </a:p>
          <a:p>
            <a:pPr algn="just"/>
            <a:r>
              <a:rPr lang="en-US" sz="1400" b="1" dirty="0">
                <a:solidFill>
                  <a:srgbClr val="FF0000"/>
                </a:solidFill>
                <a:latin typeface="Verdana" pitchFamily="34" charset="0"/>
                <a:ea typeface="Verdana" pitchFamily="34" charset="0"/>
                <a:cs typeface="Verdana" pitchFamily="34" charset="0"/>
              </a:rPr>
              <a:t> </a:t>
            </a: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a:t>
            </a:r>
            <a:r>
              <a:rPr lang="en-US" sz="1400" b="1" dirty="0">
                <a:solidFill>
                  <a:schemeClr val="tx1"/>
                </a:solidFill>
                <a:latin typeface="Verdana" pitchFamily="34" charset="0"/>
                <a:ea typeface="Verdana" pitchFamily="34" charset="0"/>
                <a:cs typeface="Verdana" pitchFamily="34" charset="0"/>
              </a:rPr>
              <a:t>C</a:t>
            </a:r>
            <a:r>
              <a:rPr lang="en-US" sz="1400" b="1" dirty="0" smtClean="0">
                <a:solidFill>
                  <a:schemeClr val="tx1"/>
                </a:solidFill>
                <a:latin typeface="Verdana" pitchFamily="34" charset="0"/>
                <a:ea typeface="Verdana" pitchFamily="34" charset="0"/>
                <a:cs typeface="Verdana" pitchFamily="34" charset="0"/>
              </a:rPr>
              <a:t>X</a:t>
            </a:r>
            <a:r>
              <a:rPr lang="en-US" sz="1400" b="1" dirty="0">
                <a:solidFill>
                  <a:schemeClr val="tx1"/>
                </a:solidFill>
                <a:latin typeface="Verdana" pitchFamily="34" charset="0"/>
                <a:ea typeface="Verdana" pitchFamily="34" charset="0"/>
                <a:cs typeface="Verdana" pitchFamily="34" charset="0"/>
              </a:rPr>
              <a:t>, [BX</a:t>
            </a:r>
            <a:r>
              <a:rPr lang="en-US" sz="1400" b="1" dirty="0" smtClean="0">
                <a:solidFill>
                  <a:schemeClr val="tx1"/>
                </a:solidFill>
                <a:latin typeface="Verdana" pitchFamily="34" charset="0"/>
                <a:ea typeface="Verdana" pitchFamily="34" charset="0"/>
                <a:cs typeface="Verdana" pitchFamily="34" charset="0"/>
              </a:rPr>
              <a:t>]</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         </a:t>
            </a:r>
            <a:r>
              <a:rPr lang="en-US" sz="1400" b="1" dirty="0" smtClean="0">
                <a:solidFill>
                  <a:srgbClr val="C00000"/>
                </a:solidFill>
                <a:latin typeface="Verdana" pitchFamily="34" charset="0"/>
                <a:ea typeface="Verdana" pitchFamily="34" charset="0"/>
                <a:cs typeface="Verdana" pitchFamily="34" charset="0"/>
              </a:rPr>
              <a:t>Operations:</a:t>
            </a:r>
          </a:p>
          <a:p>
            <a:pPr algn="just"/>
            <a:endParaRPr lang="en-US" sz="1400" b="1" dirty="0">
              <a:solidFill>
                <a:srgbClr val="C00000"/>
              </a:solidFill>
              <a:latin typeface="Verdana" pitchFamily="34" charset="0"/>
              <a:ea typeface="Verdana" pitchFamily="34" charset="0"/>
              <a:cs typeface="Verdana" pitchFamily="34" charset="0"/>
            </a:endParaRPr>
          </a:p>
          <a:p>
            <a:pPr lvl="2" algn="just"/>
            <a:r>
              <a:rPr lang="en-US" sz="1400" b="1" dirty="0" smtClean="0">
                <a:solidFill>
                  <a:srgbClr val="C00000"/>
                </a:solidFill>
                <a:latin typeface="Verdana" pitchFamily="34" charset="0"/>
                <a:ea typeface="Verdana" pitchFamily="34" charset="0"/>
                <a:cs typeface="Verdana" pitchFamily="34" charset="0"/>
              </a:rPr>
              <a:t>EA = (BX)</a:t>
            </a:r>
          </a:p>
          <a:p>
            <a:pPr lvl="2" algn="just"/>
            <a:r>
              <a:rPr lang="en-US" sz="1400" b="1" dirty="0" smtClean="0">
                <a:solidFill>
                  <a:srgbClr val="C00000"/>
                </a:solidFill>
                <a:latin typeface="Verdana" pitchFamily="34" charset="0"/>
                <a:ea typeface="Verdana" pitchFamily="34" charset="0"/>
                <a:cs typeface="Verdana" pitchFamily="34" charset="0"/>
              </a:rPr>
              <a:t>BA = (DS) x 16</a:t>
            </a:r>
            <a:r>
              <a:rPr lang="en-US" sz="1400" b="1" baseline="-25000" dirty="0" smtClean="0">
                <a:solidFill>
                  <a:srgbClr val="C00000"/>
                </a:solidFill>
                <a:latin typeface="Verdana" pitchFamily="34" charset="0"/>
                <a:ea typeface="Verdana" pitchFamily="34" charset="0"/>
                <a:cs typeface="Verdana" pitchFamily="34" charset="0"/>
              </a:rPr>
              <a:t>10</a:t>
            </a:r>
            <a:endParaRPr lang="en-US" sz="1400" b="1" dirty="0" smtClean="0">
              <a:solidFill>
                <a:srgbClr val="C00000"/>
              </a:solidFill>
              <a:latin typeface="Verdana" pitchFamily="34" charset="0"/>
              <a:ea typeface="Verdana" pitchFamily="34" charset="0"/>
              <a:cs typeface="Verdana" pitchFamily="34" charset="0"/>
            </a:endParaRPr>
          </a:p>
          <a:p>
            <a:pPr lvl="2" algn="just"/>
            <a:r>
              <a:rPr lang="en-US" sz="1400" b="1" dirty="0" smtClean="0">
                <a:solidFill>
                  <a:srgbClr val="C00000"/>
                </a:solidFill>
                <a:latin typeface="Verdana" pitchFamily="34" charset="0"/>
                <a:ea typeface="Verdana" pitchFamily="34" charset="0"/>
                <a:cs typeface="Verdana" pitchFamily="34" charset="0"/>
              </a:rPr>
              <a:t>MA = BA + EA</a:t>
            </a:r>
          </a:p>
          <a:p>
            <a:pPr lvl="2" algn="just"/>
            <a:endParaRPr lang="en-US" sz="1400" b="1" dirty="0">
              <a:solidFill>
                <a:srgbClr val="C00000"/>
              </a:solidFill>
              <a:latin typeface="Verdana" pitchFamily="34" charset="0"/>
              <a:ea typeface="Verdana" pitchFamily="34" charset="0"/>
              <a:cs typeface="Verdana" pitchFamily="34" charset="0"/>
            </a:endParaRPr>
          </a:p>
          <a:p>
            <a:pPr lvl="2" algn="just"/>
            <a:r>
              <a:rPr lang="en-US" sz="1400" b="1" dirty="0" smtClean="0">
                <a:solidFill>
                  <a:srgbClr val="C00000"/>
                </a:solidFill>
                <a:latin typeface="Verdana" pitchFamily="34" charset="0"/>
                <a:ea typeface="Verdana" pitchFamily="34" charset="0"/>
                <a:cs typeface="Verdana" pitchFamily="34" charset="0"/>
              </a:rPr>
              <a:t>(CX) </a:t>
            </a:r>
            <a:r>
              <a:rPr lang="en-US" sz="1400" b="1" dirty="0" smtClean="0">
                <a:solidFill>
                  <a:srgbClr val="C00000"/>
                </a:solidFill>
                <a:latin typeface="Verdana" pitchFamily="34" charset="0"/>
                <a:ea typeface="Verdana" pitchFamily="34" charset="0"/>
                <a:cs typeface="Verdana" pitchFamily="34" charset="0"/>
                <a:sym typeface="Symbol"/>
              </a:rPr>
              <a:t> (MA)   or,</a:t>
            </a:r>
          </a:p>
          <a:p>
            <a:pPr lvl="2" algn="just"/>
            <a:endParaRPr lang="en-US" sz="1400" b="1" dirty="0" smtClean="0">
              <a:solidFill>
                <a:srgbClr val="C00000"/>
              </a:solidFill>
              <a:latin typeface="Verdana" pitchFamily="34" charset="0"/>
              <a:ea typeface="Verdana" pitchFamily="34" charset="0"/>
              <a:cs typeface="Verdana" pitchFamily="34" charset="0"/>
              <a:sym typeface="Symbol"/>
            </a:endParaRPr>
          </a:p>
          <a:p>
            <a:pPr lvl="2" algn="just"/>
            <a:r>
              <a:rPr lang="en-US" sz="1400" b="1" dirty="0" smtClean="0">
                <a:solidFill>
                  <a:srgbClr val="C00000"/>
                </a:solidFill>
                <a:latin typeface="Verdana" pitchFamily="34" charset="0"/>
                <a:ea typeface="Verdana" pitchFamily="34" charset="0"/>
                <a:cs typeface="Verdana" pitchFamily="34" charset="0"/>
                <a:sym typeface="Symbol"/>
              </a:rPr>
              <a:t>(CL) </a:t>
            </a:r>
            <a:r>
              <a:rPr lang="en-US" sz="1400" b="1" dirty="0">
                <a:solidFill>
                  <a:srgbClr val="C00000"/>
                </a:solidFill>
                <a:latin typeface="Verdana" pitchFamily="34" charset="0"/>
                <a:ea typeface="Verdana" pitchFamily="34" charset="0"/>
                <a:cs typeface="Verdana" pitchFamily="34" charset="0"/>
                <a:sym typeface="Symbol"/>
              </a:rPr>
              <a:t> </a:t>
            </a:r>
            <a:r>
              <a:rPr lang="en-US" sz="1400" b="1" dirty="0" smtClean="0">
                <a:solidFill>
                  <a:srgbClr val="C00000"/>
                </a:solidFill>
                <a:latin typeface="Verdana" pitchFamily="34" charset="0"/>
                <a:ea typeface="Verdana" pitchFamily="34" charset="0"/>
                <a:cs typeface="Verdana" pitchFamily="34" charset="0"/>
                <a:sym typeface="Symbol"/>
              </a:rPr>
              <a:t>(MA)</a:t>
            </a:r>
          </a:p>
          <a:p>
            <a:pPr lvl="2" algn="just"/>
            <a:r>
              <a:rPr lang="en-US" sz="1400" b="1" dirty="0" smtClean="0">
                <a:solidFill>
                  <a:srgbClr val="C00000"/>
                </a:solidFill>
                <a:latin typeface="Verdana" pitchFamily="34" charset="0"/>
                <a:ea typeface="Verdana" pitchFamily="34" charset="0"/>
                <a:cs typeface="Verdana" pitchFamily="34" charset="0"/>
                <a:sym typeface="Symbol"/>
              </a:rPr>
              <a:t>(CH) </a:t>
            </a:r>
            <a:r>
              <a:rPr lang="en-US" sz="1400" b="1" dirty="0">
                <a:solidFill>
                  <a:srgbClr val="C00000"/>
                </a:solidFill>
                <a:latin typeface="Verdana" pitchFamily="34" charset="0"/>
                <a:ea typeface="Verdana" pitchFamily="34" charset="0"/>
                <a:cs typeface="Verdana" pitchFamily="34" charset="0"/>
                <a:sym typeface="Symbol"/>
              </a:rPr>
              <a:t> </a:t>
            </a:r>
            <a:r>
              <a:rPr lang="en-US" sz="1400" b="1" dirty="0" smtClean="0">
                <a:solidFill>
                  <a:srgbClr val="C00000"/>
                </a:solidFill>
                <a:latin typeface="Verdana" pitchFamily="34" charset="0"/>
                <a:ea typeface="Verdana" pitchFamily="34" charset="0"/>
                <a:cs typeface="Verdana" pitchFamily="34" charset="0"/>
                <a:sym typeface="Symbol"/>
              </a:rPr>
              <a:t> (MA +1)</a:t>
            </a:r>
            <a:endParaRPr lang="en-US" sz="1400" b="1" dirty="0">
              <a:solidFill>
                <a:srgbClr val="C00000"/>
              </a:solidFill>
              <a:latin typeface="Verdana" pitchFamily="34" charset="0"/>
              <a:ea typeface="Verdana" pitchFamily="34" charset="0"/>
              <a:cs typeface="Verdana" pitchFamily="34" charset="0"/>
              <a:sym typeface="Symbol"/>
            </a:endParaRPr>
          </a:p>
          <a:p>
            <a:pPr algn="just"/>
            <a:r>
              <a:rPr lang="en-US" sz="1400" b="1" dirty="0" smtClean="0">
                <a:solidFill>
                  <a:schemeClr val="tx1"/>
                </a:solidFill>
                <a:latin typeface="Verdana" pitchFamily="34" charset="0"/>
                <a:ea typeface="Verdana" pitchFamily="34" charset="0"/>
                <a:cs typeface="Verdana" pitchFamily="34" charset="0"/>
              </a:rPr>
              <a:t> </a:t>
            </a:r>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136368" y="127323"/>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
        <p:nvSpPr>
          <p:cNvPr id="6" name="Line Callout 1 5"/>
          <p:cNvSpPr/>
          <p:nvPr/>
        </p:nvSpPr>
        <p:spPr>
          <a:xfrm>
            <a:off x="6726073" y="3505200"/>
            <a:ext cx="2286000" cy="854692"/>
          </a:xfrm>
          <a:prstGeom prst="borderCallout1">
            <a:avLst>
              <a:gd name="adj1" fmla="val 49795"/>
              <a:gd name="adj2" fmla="val -725"/>
              <a:gd name="adj3" fmla="val 143659"/>
              <a:gd name="adj4" fmla="val -43720"/>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solidFill>
              </a:rPr>
              <a:t>Note : Register/ memory enclosed in brackets refer to content of register/ memory</a:t>
            </a:r>
            <a:endParaRPr lang="en-US" sz="1200" dirty="0">
              <a:solidFill>
                <a:schemeClr val="tx1"/>
              </a:solidFill>
            </a:endParaRPr>
          </a:p>
        </p:txBody>
      </p:sp>
    </p:spTree>
    <p:extLst>
      <p:ext uri="{BB962C8B-B14F-4D97-AF65-F5344CB8AC3E}">
        <p14:creationId xmlns:p14="http://schemas.microsoft.com/office/powerpoint/2010/main" val="340939324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606352" y="3124200"/>
            <a:ext cx="1066800" cy="2514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365008" y="3137848"/>
            <a:ext cx="495299" cy="2514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83441" y="2734563"/>
            <a:ext cx="1066800" cy="2514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19601" y="2496751"/>
            <a:ext cx="495299" cy="2514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14800" y="1225457"/>
            <a:ext cx="16002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50869" y="1868492"/>
            <a:ext cx="1437235" cy="2514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9" y="1020171"/>
            <a:ext cx="1246495"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19800" y="791571"/>
            <a:ext cx="9906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02040" y="4142096"/>
            <a:ext cx="22177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2398266"/>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330116"/>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4" name="Rectangle 13"/>
          <p:cNvSpPr/>
          <p:nvPr/>
        </p:nvSpPr>
        <p:spPr>
          <a:xfrm>
            <a:off x="3733800" y="762000"/>
            <a:ext cx="5257800" cy="594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In Based Addressing, BX or BP is used to hold the base value for effective address and a signed 8-bit or unsigned 16-bit displacement will be specified in the instruction.</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In case of 8-bit displacement, it is sign extended to 16-bit before adding to the base value.</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When BX holds the base value of EA, 20-bit physical address is calculated from BX and DS.</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When BP holds the base value of EA, BP and SS is used.</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AX, [BX + 08H]</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a:solidFill>
                  <a:schemeClr val="tx1"/>
                </a:solidFill>
                <a:latin typeface="Verdana" pitchFamily="34" charset="0"/>
                <a:ea typeface="Verdana" pitchFamily="34" charset="0"/>
                <a:cs typeface="Verdana" pitchFamily="34" charset="0"/>
              </a:rPr>
              <a:t> </a:t>
            </a:r>
            <a:r>
              <a:rPr lang="en-US" sz="1400" b="1" dirty="0" smtClean="0">
                <a:solidFill>
                  <a:schemeClr val="tx1"/>
                </a:solidFill>
                <a:latin typeface="Verdana" pitchFamily="34" charset="0"/>
                <a:ea typeface="Verdana" pitchFamily="34" charset="0"/>
                <a:cs typeface="Verdana" pitchFamily="34" charset="0"/>
              </a:rPr>
              <a:t>         </a:t>
            </a:r>
            <a:r>
              <a:rPr lang="en-US" sz="1400" b="1" dirty="0" smtClean="0">
                <a:solidFill>
                  <a:srgbClr val="C00000"/>
                </a:solidFill>
                <a:latin typeface="Verdana" pitchFamily="34" charset="0"/>
                <a:ea typeface="Verdana" pitchFamily="34" charset="0"/>
                <a:cs typeface="Verdana" pitchFamily="34" charset="0"/>
              </a:rPr>
              <a:t>Operations:</a:t>
            </a:r>
          </a:p>
          <a:p>
            <a:pPr algn="just"/>
            <a:endParaRPr lang="en-US" sz="1400" b="1" dirty="0">
              <a:solidFill>
                <a:schemeClr val="tx1"/>
              </a:solidFill>
              <a:latin typeface="Verdana" pitchFamily="34" charset="0"/>
              <a:ea typeface="Verdana" pitchFamily="34" charset="0"/>
              <a:cs typeface="Verdana" pitchFamily="34" charset="0"/>
            </a:endParaRPr>
          </a:p>
          <a:p>
            <a:pPr lvl="2" algn="just"/>
            <a:r>
              <a:rPr lang="en-US" sz="1200" b="1" dirty="0" smtClean="0">
                <a:solidFill>
                  <a:srgbClr val="C00000"/>
                </a:solidFill>
                <a:latin typeface="Verdana" pitchFamily="34" charset="0"/>
                <a:ea typeface="Verdana" pitchFamily="34" charset="0"/>
                <a:cs typeface="Verdana" pitchFamily="34" charset="0"/>
              </a:rPr>
              <a:t>0008</a:t>
            </a:r>
            <a:r>
              <a:rPr lang="en-US" sz="1200" b="1" baseline="-25000" dirty="0" smtClean="0">
                <a:solidFill>
                  <a:srgbClr val="C00000"/>
                </a:solidFill>
                <a:latin typeface="Verdana" pitchFamily="34" charset="0"/>
                <a:ea typeface="Verdana" pitchFamily="34" charset="0"/>
                <a:cs typeface="Verdana" pitchFamily="34" charset="0"/>
              </a:rPr>
              <a:t>H</a:t>
            </a:r>
            <a:r>
              <a:rPr lang="en-US" sz="1200" b="1" dirty="0" smtClean="0">
                <a:solidFill>
                  <a:srgbClr val="C00000"/>
                </a:solidFill>
                <a:latin typeface="Verdana" pitchFamily="34" charset="0"/>
                <a:ea typeface="Verdana" pitchFamily="34" charset="0"/>
                <a:cs typeface="Verdana" pitchFamily="34" charset="0"/>
              </a:rPr>
              <a:t> </a:t>
            </a:r>
            <a:r>
              <a:rPr lang="en-US" sz="1200" b="1" dirty="0" smtClean="0">
                <a:solidFill>
                  <a:srgbClr val="C00000"/>
                </a:solidFill>
                <a:latin typeface="Verdana" pitchFamily="34" charset="0"/>
                <a:ea typeface="Verdana" pitchFamily="34" charset="0"/>
                <a:cs typeface="Verdana" pitchFamily="34" charset="0"/>
                <a:sym typeface="Symbol"/>
              </a:rPr>
              <a:t>  08</a:t>
            </a:r>
            <a:r>
              <a:rPr lang="en-US" sz="1200" b="1" baseline="-25000" dirty="0" smtClean="0">
                <a:solidFill>
                  <a:srgbClr val="C00000"/>
                </a:solidFill>
                <a:latin typeface="Verdana" pitchFamily="34" charset="0"/>
                <a:ea typeface="Verdana" pitchFamily="34" charset="0"/>
                <a:cs typeface="Verdana" pitchFamily="34" charset="0"/>
                <a:sym typeface="Symbol"/>
              </a:rPr>
              <a:t>H</a:t>
            </a:r>
            <a:r>
              <a:rPr lang="en-US" sz="1200" b="1" dirty="0" smtClean="0">
                <a:solidFill>
                  <a:srgbClr val="C00000"/>
                </a:solidFill>
                <a:latin typeface="Verdana" pitchFamily="34" charset="0"/>
                <a:ea typeface="Verdana" pitchFamily="34" charset="0"/>
                <a:cs typeface="Verdana" pitchFamily="34" charset="0"/>
                <a:sym typeface="Symbol"/>
              </a:rPr>
              <a:t>  (Sign extended)</a:t>
            </a:r>
          </a:p>
          <a:p>
            <a:pPr lvl="2" algn="just"/>
            <a:r>
              <a:rPr lang="en-US" sz="1200" b="1" dirty="0" smtClean="0">
                <a:solidFill>
                  <a:srgbClr val="C00000"/>
                </a:solidFill>
                <a:latin typeface="Verdana" pitchFamily="34" charset="0"/>
                <a:ea typeface="Verdana" pitchFamily="34" charset="0"/>
                <a:cs typeface="Verdana" pitchFamily="34" charset="0"/>
                <a:sym typeface="Symbol"/>
              </a:rPr>
              <a:t>EA = (BX) + 0008</a:t>
            </a:r>
            <a:r>
              <a:rPr lang="en-US" sz="1200" b="1" baseline="-25000" dirty="0" smtClean="0">
                <a:solidFill>
                  <a:srgbClr val="C00000"/>
                </a:solidFill>
                <a:latin typeface="Verdana" pitchFamily="34" charset="0"/>
                <a:ea typeface="Verdana" pitchFamily="34" charset="0"/>
                <a:cs typeface="Verdana" pitchFamily="34" charset="0"/>
                <a:sym typeface="Symbol"/>
              </a:rPr>
              <a:t>H</a:t>
            </a:r>
            <a:endParaRPr lang="en-US" sz="1200" b="1" dirty="0" smtClean="0">
              <a:solidFill>
                <a:srgbClr val="C00000"/>
              </a:solidFill>
              <a:latin typeface="Verdana" pitchFamily="34" charset="0"/>
              <a:ea typeface="Verdana" pitchFamily="34" charset="0"/>
              <a:cs typeface="Verdana" pitchFamily="34" charset="0"/>
              <a:sym typeface="Symbol"/>
            </a:endParaRPr>
          </a:p>
          <a:p>
            <a:pPr lvl="2" algn="just"/>
            <a:r>
              <a:rPr lang="en-US" sz="1200" b="1" dirty="0" smtClean="0">
                <a:solidFill>
                  <a:srgbClr val="C00000"/>
                </a:solidFill>
                <a:latin typeface="Verdana" pitchFamily="34" charset="0"/>
                <a:ea typeface="Verdana" pitchFamily="34" charset="0"/>
                <a:cs typeface="Verdana" pitchFamily="34" charset="0"/>
                <a:sym typeface="Symbol"/>
              </a:rPr>
              <a:t>BA = (DS) x 16</a:t>
            </a:r>
            <a:r>
              <a:rPr lang="en-US" sz="1200" b="1" baseline="-25000" dirty="0" smtClean="0">
                <a:solidFill>
                  <a:srgbClr val="C00000"/>
                </a:solidFill>
                <a:latin typeface="Verdana" pitchFamily="34" charset="0"/>
                <a:ea typeface="Verdana" pitchFamily="34" charset="0"/>
                <a:cs typeface="Verdana" pitchFamily="34" charset="0"/>
                <a:sym typeface="Symbol"/>
              </a:rPr>
              <a:t>10</a:t>
            </a:r>
            <a:endParaRPr lang="en-US" sz="1200" b="1" dirty="0" smtClean="0">
              <a:solidFill>
                <a:srgbClr val="C00000"/>
              </a:solidFill>
              <a:latin typeface="Verdana" pitchFamily="34" charset="0"/>
              <a:ea typeface="Verdana" pitchFamily="34" charset="0"/>
              <a:cs typeface="Verdana" pitchFamily="34" charset="0"/>
              <a:sym typeface="Symbol"/>
            </a:endParaRPr>
          </a:p>
          <a:p>
            <a:pPr lvl="2" algn="just"/>
            <a:r>
              <a:rPr lang="en-US" sz="1200" b="1" dirty="0" smtClean="0">
                <a:solidFill>
                  <a:srgbClr val="C00000"/>
                </a:solidFill>
                <a:latin typeface="Verdana" pitchFamily="34" charset="0"/>
                <a:ea typeface="Verdana" pitchFamily="34" charset="0"/>
                <a:cs typeface="Verdana" pitchFamily="34" charset="0"/>
                <a:sym typeface="Symbol"/>
              </a:rPr>
              <a:t>MA = BA + EA</a:t>
            </a:r>
          </a:p>
          <a:p>
            <a:pPr lvl="2" algn="just"/>
            <a:endParaRPr lang="en-US" sz="1200" b="1" dirty="0">
              <a:solidFill>
                <a:srgbClr val="C00000"/>
              </a:solidFill>
              <a:latin typeface="Verdana" pitchFamily="34" charset="0"/>
              <a:ea typeface="Verdana" pitchFamily="34" charset="0"/>
              <a:cs typeface="Verdana" pitchFamily="34" charset="0"/>
              <a:sym typeface="Symbol"/>
            </a:endParaRPr>
          </a:p>
          <a:p>
            <a:pPr lvl="2" algn="just"/>
            <a:r>
              <a:rPr lang="en-US" sz="1200" b="1" dirty="0" smtClean="0">
                <a:solidFill>
                  <a:srgbClr val="C00000"/>
                </a:solidFill>
                <a:latin typeface="Verdana" pitchFamily="34" charset="0"/>
                <a:ea typeface="Verdana" pitchFamily="34" charset="0"/>
                <a:cs typeface="Verdana" pitchFamily="34" charset="0"/>
                <a:sym typeface="Symbol"/>
              </a:rPr>
              <a:t>(AX)  (MA)     or,</a:t>
            </a:r>
          </a:p>
          <a:p>
            <a:pPr lvl="2" algn="just"/>
            <a:endParaRPr lang="en-US" sz="1200" b="1" dirty="0">
              <a:solidFill>
                <a:srgbClr val="C00000"/>
              </a:solidFill>
              <a:latin typeface="Verdana" pitchFamily="34" charset="0"/>
              <a:ea typeface="Verdana" pitchFamily="34" charset="0"/>
              <a:cs typeface="Verdana" pitchFamily="34" charset="0"/>
              <a:sym typeface="Symbol"/>
            </a:endParaRPr>
          </a:p>
          <a:p>
            <a:pPr lvl="2" algn="just"/>
            <a:r>
              <a:rPr lang="en-US" sz="1200" b="1" dirty="0" smtClean="0">
                <a:solidFill>
                  <a:srgbClr val="C00000"/>
                </a:solidFill>
                <a:latin typeface="Verdana" pitchFamily="34" charset="0"/>
                <a:ea typeface="Verdana" pitchFamily="34" charset="0"/>
                <a:cs typeface="Verdana" pitchFamily="34" charset="0"/>
                <a:sym typeface="Symbol"/>
              </a:rPr>
              <a:t>(AL)  (MA)</a:t>
            </a:r>
          </a:p>
          <a:p>
            <a:pPr lvl="2" algn="just"/>
            <a:r>
              <a:rPr lang="en-US" sz="1200" b="1" dirty="0" smtClean="0">
                <a:solidFill>
                  <a:srgbClr val="C00000"/>
                </a:solidFill>
                <a:latin typeface="Verdana" pitchFamily="34" charset="0"/>
                <a:ea typeface="Verdana" pitchFamily="34" charset="0"/>
                <a:cs typeface="Verdana" pitchFamily="34" charset="0"/>
                <a:sym typeface="Symbol"/>
              </a:rPr>
              <a:t>(AH)  (MA + 1)</a:t>
            </a:r>
            <a:endParaRPr lang="en-US" sz="1200" b="1" dirty="0">
              <a:solidFill>
                <a:srgbClr val="C00000"/>
              </a:solidFill>
              <a:latin typeface="Verdana" pitchFamily="34" charset="0"/>
              <a:ea typeface="Verdana" pitchFamily="34" charset="0"/>
              <a:cs typeface="Verdana" pitchFamily="34" charset="0"/>
            </a:endParaRPr>
          </a:p>
          <a:p>
            <a:pPr algn="just"/>
            <a:endParaRPr lang="en-US" sz="1200" b="1" dirty="0">
              <a:solidFill>
                <a:srgbClr val="C00000"/>
              </a:solidFill>
              <a:latin typeface="Verdana" pitchFamily="34" charset="0"/>
              <a:ea typeface="Verdana" pitchFamily="34" charset="0"/>
              <a:cs typeface="Verdana" pitchFamily="34" charset="0"/>
            </a:endParaRPr>
          </a:p>
          <a:p>
            <a:pPr algn="just"/>
            <a:endParaRPr lang="en-US" sz="1200" b="1" dirty="0">
              <a:solidFill>
                <a:srgbClr val="C00000"/>
              </a:solidFill>
              <a:latin typeface="Verdana" pitchFamily="34" charset="0"/>
              <a:ea typeface="Verdana" pitchFamily="34" charset="0"/>
              <a:cs typeface="Verdana" pitchFamily="34" charset="0"/>
            </a:endParaRPr>
          </a:p>
          <a:p>
            <a:pPr algn="just"/>
            <a:endParaRPr lang="en-US" sz="1200" b="1" dirty="0" smtClean="0">
              <a:solidFill>
                <a:srgbClr val="C00000"/>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36368" y="127323"/>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Tree>
    <p:extLst>
      <p:ext uri="{BB962C8B-B14F-4D97-AF65-F5344CB8AC3E}">
        <p14:creationId xmlns:p14="http://schemas.microsoft.com/office/powerpoint/2010/main" val="124436018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3800" y="791571"/>
            <a:ext cx="818677"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733800" y="3733800"/>
            <a:ext cx="22177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2743200"/>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487362"/>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5" name="Rectangle 14"/>
          <p:cNvSpPr/>
          <p:nvPr/>
        </p:nvSpPr>
        <p:spPr>
          <a:xfrm>
            <a:off x="3657600" y="762000"/>
            <a:ext cx="52578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SI or DI register is used to hold an index value for memory data and a signed 8-bit or unsigned 16-bit displacement will be specified in the instruction.</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Displacement is added to the index value in SI or DI register to obtain the EA. </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a:solidFill>
                  <a:schemeClr val="tx1"/>
                </a:solidFill>
                <a:latin typeface="Verdana" pitchFamily="34" charset="0"/>
                <a:ea typeface="Verdana" pitchFamily="34" charset="0"/>
                <a:cs typeface="Verdana" pitchFamily="34" charset="0"/>
              </a:rPr>
              <a:t>In case of 8-bit displacement, it is sign extended to 16-bit before adding to the base value.</a:t>
            </a: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CX, [SI + 0A2H]</a:t>
            </a:r>
          </a:p>
          <a:p>
            <a:pPr algn="just"/>
            <a:endParaRPr lang="en-US" sz="1400" b="1" dirty="0" smtClean="0">
              <a:solidFill>
                <a:schemeClr val="tx1"/>
              </a:solidFill>
              <a:latin typeface="Verdana" pitchFamily="34" charset="0"/>
              <a:ea typeface="Verdana" pitchFamily="34" charset="0"/>
              <a:cs typeface="Verdana" pitchFamily="34" charset="0"/>
            </a:endParaRPr>
          </a:p>
          <a:p>
            <a:pPr lvl="2" algn="just"/>
            <a:r>
              <a:rPr lang="en-US" sz="1400" b="1" dirty="0" smtClean="0">
                <a:solidFill>
                  <a:srgbClr val="C00000"/>
                </a:solidFill>
                <a:latin typeface="Verdana" pitchFamily="34" charset="0"/>
                <a:ea typeface="Verdana" pitchFamily="34" charset="0"/>
                <a:cs typeface="Verdana" pitchFamily="34" charset="0"/>
              </a:rPr>
              <a:t>Operations: </a:t>
            </a:r>
          </a:p>
          <a:p>
            <a:pPr lvl="2" algn="just"/>
            <a:endParaRPr lang="en-US" sz="1400" b="1" dirty="0" smtClean="0">
              <a:solidFill>
                <a:srgbClr val="C00000"/>
              </a:solidFill>
              <a:latin typeface="Verdana" pitchFamily="34" charset="0"/>
              <a:ea typeface="Verdana" pitchFamily="34" charset="0"/>
              <a:cs typeface="Verdana" pitchFamily="34" charset="0"/>
            </a:endParaRPr>
          </a:p>
          <a:p>
            <a:pPr lvl="3" algn="just"/>
            <a:r>
              <a:rPr lang="en-US" sz="1200" b="1" dirty="0" smtClean="0">
                <a:solidFill>
                  <a:srgbClr val="C00000"/>
                </a:solidFill>
                <a:latin typeface="Verdana" pitchFamily="34" charset="0"/>
                <a:ea typeface="Verdana" pitchFamily="34" charset="0"/>
                <a:cs typeface="Verdana" pitchFamily="34" charset="0"/>
              </a:rPr>
              <a:t>FFA2</a:t>
            </a:r>
            <a:r>
              <a:rPr lang="en-US" sz="1200" b="1" baseline="-25000" dirty="0" smtClean="0">
                <a:solidFill>
                  <a:srgbClr val="C00000"/>
                </a:solidFill>
                <a:latin typeface="Verdana" pitchFamily="34" charset="0"/>
                <a:ea typeface="Verdana" pitchFamily="34" charset="0"/>
                <a:cs typeface="Verdana" pitchFamily="34" charset="0"/>
              </a:rPr>
              <a:t>H</a:t>
            </a:r>
            <a:r>
              <a:rPr lang="en-US" sz="1200" b="1" dirty="0" smtClean="0">
                <a:solidFill>
                  <a:srgbClr val="C00000"/>
                </a:solidFill>
                <a:latin typeface="Verdana" pitchFamily="34" charset="0"/>
                <a:ea typeface="Verdana" pitchFamily="34" charset="0"/>
                <a:cs typeface="Verdana" pitchFamily="34" charset="0"/>
              </a:rPr>
              <a:t> </a:t>
            </a:r>
            <a:r>
              <a:rPr lang="en-US" sz="1200" b="1" dirty="0" smtClean="0">
                <a:solidFill>
                  <a:srgbClr val="C00000"/>
                </a:solidFill>
                <a:latin typeface="Verdana" pitchFamily="34" charset="0"/>
                <a:ea typeface="Verdana" pitchFamily="34" charset="0"/>
                <a:cs typeface="Verdana" pitchFamily="34" charset="0"/>
                <a:sym typeface="Symbol"/>
              </a:rPr>
              <a:t> A2</a:t>
            </a:r>
            <a:r>
              <a:rPr lang="en-US" sz="1200" b="1" baseline="-25000" dirty="0" smtClean="0">
                <a:solidFill>
                  <a:srgbClr val="C00000"/>
                </a:solidFill>
                <a:latin typeface="Verdana" pitchFamily="34" charset="0"/>
                <a:ea typeface="Verdana" pitchFamily="34" charset="0"/>
                <a:cs typeface="Verdana" pitchFamily="34" charset="0"/>
                <a:sym typeface="Symbol"/>
              </a:rPr>
              <a:t>H</a:t>
            </a:r>
            <a:r>
              <a:rPr lang="en-US" sz="1200" b="1" dirty="0" smtClean="0">
                <a:solidFill>
                  <a:srgbClr val="C00000"/>
                </a:solidFill>
                <a:latin typeface="Verdana" pitchFamily="34" charset="0"/>
                <a:ea typeface="Verdana" pitchFamily="34" charset="0"/>
                <a:cs typeface="Verdana" pitchFamily="34" charset="0"/>
                <a:sym typeface="Symbol"/>
              </a:rPr>
              <a:t>  (Sign extended)</a:t>
            </a:r>
          </a:p>
          <a:p>
            <a:pPr lvl="3" algn="just"/>
            <a:endParaRPr lang="en-US" sz="1200" b="1" dirty="0">
              <a:solidFill>
                <a:srgbClr val="C00000"/>
              </a:solidFill>
              <a:latin typeface="Verdana" pitchFamily="34" charset="0"/>
              <a:ea typeface="Verdana" pitchFamily="34" charset="0"/>
              <a:cs typeface="Verdana" pitchFamily="34" charset="0"/>
              <a:sym typeface="Symbol"/>
            </a:endParaRPr>
          </a:p>
          <a:p>
            <a:pPr lvl="3" algn="just"/>
            <a:r>
              <a:rPr lang="en-US" sz="1200" b="1" dirty="0" smtClean="0">
                <a:solidFill>
                  <a:srgbClr val="C00000"/>
                </a:solidFill>
                <a:latin typeface="Verdana" pitchFamily="34" charset="0"/>
                <a:ea typeface="Verdana" pitchFamily="34" charset="0"/>
                <a:cs typeface="Verdana" pitchFamily="34" charset="0"/>
                <a:sym typeface="Symbol"/>
              </a:rPr>
              <a:t>EA = (SI) + FFA2</a:t>
            </a:r>
            <a:r>
              <a:rPr lang="en-US" sz="1200" b="1" baseline="-25000" dirty="0" smtClean="0">
                <a:solidFill>
                  <a:srgbClr val="C00000"/>
                </a:solidFill>
                <a:latin typeface="Verdana" pitchFamily="34" charset="0"/>
                <a:ea typeface="Verdana" pitchFamily="34" charset="0"/>
                <a:cs typeface="Verdana" pitchFamily="34" charset="0"/>
                <a:sym typeface="Symbol"/>
              </a:rPr>
              <a:t>H</a:t>
            </a:r>
            <a:endParaRPr lang="en-US" sz="1200" b="1" dirty="0" smtClean="0">
              <a:solidFill>
                <a:srgbClr val="C00000"/>
              </a:solidFill>
              <a:latin typeface="Verdana" pitchFamily="34" charset="0"/>
              <a:ea typeface="Verdana" pitchFamily="34" charset="0"/>
              <a:cs typeface="Verdana" pitchFamily="34" charset="0"/>
              <a:sym typeface="Symbol"/>
            </a:endParaRPr>
          </a:p>
          <a:p>
            <a:pPr lvl="3" algn="just"/>
            <a:r>
              <a:rPr lang="en-US" sz="1200" b="1" dirty="0" smtClean="0">
                <a:solidFill>
                  <a:srgbClr val="C00000"/>
                </a:solidFill>
                <a:latin typeface="Verdana" pitchFamily="34" charset="0"/>
                <a:ea typeface="Verdana" pitchFamily="34" charset="0"/>
                <a:cs typeface="Verdana" pitchFamily="34" charset="0"/>
                <a:sym typeface="Symbol"/>
              </a:rPr>
              <a:t>BA = (DS) x 16</a:t>
            </a:r>
            <a:r>
              <a:rPr lang="en-US" sz="1200" b="1" baseline="-25000" dirty="0" smtClean="0">
                <a:solidFill>
                  <a:srgbClr val="C00000"/>
                </a:solidFill>
                <a:latin typeface="Verdana" pitchFamily="34" charset="0"/>
                <a:ea typeface="Verdana" pitchFamily="34" charset="0"/>
                <a:cs typeface="Verdana" pitchFamily="34" charset="0"/>
                <a:sym typeface="Symbol"/>
              </a:rPr>
              <a:t>10</a:t>
            </a:r>
            <a:endParaRPr lang="en-US" sz="1200" b="1" dirty="0" smtClean="0">
              <a:solidFill>
                <a:srgbClr val="C00000"/>
              </a:solidFill>
              <a:latin typeface="Verdana" pitchFamily="34" charset="0"/>
              <a:ea typeface="Verdana" pitchFamily="34" charset="0"/>
              <a:cs typeface="Verdana" pitchFamily="34" charset="0"/>
              <a:sym typeface="Symbol"/>
            </a:endParaRPr>
          </a:p>
          <a:p>
            <a:pPr lvl="3" algn="just"/>
            <a:r>
              <a:rPr lang="en-US" sz="1200" b="1" dirty="0" smtClean="0">
                <a:solidFill>
                  <a:srgbClr val="C00000"/>
                </a:solidFill>
                <a:latin typeface="Verdana" pitchFamily="34" charset="0"/>
                <a:ea typeface="Verdana" pitchFamily="34" charset="0"/>
                <a:cs typeface="Verdana" pitchFamily="34" charset="0"/>
                <a:sym typeface="Symbol"/>
              </a:rPr>
              <a:t>MA = BA + EA</a:t>
            </a:r>
          </a:p>
          <a:p>
            <a:pPr lvl="3" algn="just"/>
            <a:endParaRPr lang="en-US" sz="1200" b="1" dirty="0">
              <a:solidFill>
                <a:srgbClr val="C00000"/>
              </a:solidFill>
              <a:latin typeface="Verdana" pitchFamily="34" charset="0"/>
              <a:ea typeface="Verdana" pitchFamily="34" charset="0"/>
              <a:cs typeface="Verdana" pitchFamily="34" charset="0"/>
              <a:sym typeface="Symbol"/>
            </a:endParaRPr>
          </a:p>
          <a:p>
            <a:pPr lvl="3" algn="just"/>
            <a:r>
              <a:rPr lang="en-US" sz="1200" b="1" dirty="0">
                <a:solidFill>
                  <a:srgbClr val="C00000"/>
                </a:solidFill>
                <a:latin typeface="Verdana" pitchFamily="34" charset="0"/>
                <a:ea typeface="Verdana" pitchFamily="34" charset="0"/>
                <a:cs typeface="Verdana" pitchFamily="34" charset="0"/>
                <a:sym typeface="Symbol"/>
              </a:rPr>
              <a:t>(CX) </a:t>
            </a:r>
            <a:r>
              <a:rPr lang="en-US" sz="1200" b="1" dirty="0" smtClean="0">
                <a:solidFill>
                  <a:srgbClr val="C00000"/>
                </a:solidFill>
                <a:latin typeface="Verdana" pitchFamily="34" charset="0"/>
                <a:ea typeface="Verdana" pitchFamily="34" charset="0"/>
                <a:cs typeface="Verdana" pitchFamily="34" charset="0"/>
                <a:sym typeface="Symbol"/>
              </a:rPr>
              <a:t> (MA)   or,</a:t>
            </a:r>
          </a:p>
          <a:p>
            <a:pPr lvl="3" algn="just"/>
            <a:endParaRPr lang="en-US" sz="1200" b="1" dirty="0">
              <a:solidFill>
                <a:srgbClr val="C00000"/>
              </a:solidFill>
              <a:latin typeface="Verdana" pitchFamily="34" charset="0"/>
              <a:ea typeface="Verdana" pitchFamily="34" charset="0"/>
              <a:cs typeface="Verdana" pitchFamily="34" charset="0"/>
              <a:sym typeface="Symbol"/>
            </a:endParaRPr>
          </a:p>
          <a:p>
            <a:pPr lvl="3" algn="just"/>
            <a:r>
              <a:rPr lang="en-US" sz="1200" b="1" dirty="0" smtClean="0">
                <a:solidFill>
                  <a:srgbClr val="C00000"/>
                </a:solidFill>
                <a:latin typeface="Verdana" pitchFamily="34" charset="0"/>
                <a:ea typeface="Verdana" pitchFamily="34" charset="0"/>
                <a:cs typeface="Verdana" pitchFamily="34" charset="0"/>
                <a:sym typeface="Symbol"/>
              </a:rPr>
              <a:t>(CL)  (MA)</a:t>
            </a:r>
          </a:p>
          <a:p>
            <a:pPr lvl="3" algn="just"/>
            <a:r>
              <a:rPr lang="en-US" sz="1200" b="1" dirty="0">
                <a:solidFill>
                  <a:srgbClr val="C00000"/>
                </a:solidFill>
                <a:latin typeface="Verdana" pitchFamily="34" charset="0"/>
                <a:ea typeface="Verdana" pitchFamily="34" charset="0"/>
                <a:cs typeface="Verdana" pitchFamily="34" charset="0"/>
                <a:sym typeface="Symbol"/>
              </a:rPr>
              <a:t>(CH) </a:t>
            </a:r>
            <a:r>
              <a:rPr lang="en-US" sz="1200" b="1" dirty="0" smtClean="0">
                <a:solidFill>
                  <a:srgbClr val="C00000"/>
                </a:solidFill>
                <a:latin typeface="Verdana" pitchFamily="34" charset="0"/>
                <a:ea typeface="Verdana" pitchFamily="34" charset="0"/>
                <a:cs typeface="Verdana" pitchFamily="34" charset="0"/>
                <a:sym typeface="Symbol"/>
              </a:rPr>
              <a:t> (MA + 1)</a:t>
            </a:r>
            <a:endParaRPr lang="en-US" sz="1200" b="1" dirty="0">
              <a:solidFill>
                <a:srgbClr val="C00000"/>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36368" y="127323"/>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Tree>
    <p:extLst>
      <p:ext uri="{BB962C8B-B14F-4D97-AF65-F5344CB8AC3E}">
        <p14:creationId xmlns:p14="http://schemas.microsoft.com/office/powerpoint/2010/main" val="345887683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784599" y="1447800"/>
            <a:ext cx="19304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84599" y="1219200"/>
            <a:ext cx="5155993"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10193" y="1025290"/>
            <a:ext cx="19304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02040" y="2209800"/>
            <a:ext cx="2674960"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3160266"/>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346100"/>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6" name="Rectangle 15"/>
          <p:cNvSpPr/>
          <p:nvPr/>
        </p:nvSpPr>
        <p:spPr>
          <a:xfrm>
            <a:off x="3733800" y="762000"/>
            <a:ext cx="5257800" cy="556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In Based Index Addressing, the effective address is computed from the sum of a base register (BX or BP), an index register (SI or DI) and a displacement.  </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MOV DX, [BX + SI + 0AH]</a:t>
            </a:r>
          </a:p>
          <a:p>
            <a:pPr algn="just"/>
            <a:endParaRPr lang="en-US" sz="1400" b="1" dirty="0" smtClean="0">
              <a:solidFill>
                <a:schemeClr val="tx1"/>
              </a:solidFill>
              <a:latin typeface="Verdana" pitchFamily="34" charset="0"/>
              <a:ea typeface="Verdana" pitchFamily="34" charset="0"/>
              <a:cs typeface="Verdana" pitchFamily="34" charset="0"/>
            </a:endParaRPr>
          </a:p>
          <a:p>
            <a:pPr lvl="2" algn="just"/>
            <a:r>
              <a:rPr lang="en-US" sz="1400" b="1" dirty="0" smtClean="0">
                <a:solidFill>
                  <a:srgbClr val="C00000"/>
                </a:solidFill>
                <a:latin typeface="Verdana" pitchFamily="34" charset="0"/>
                <a:ea typeface="Verdana" pitchFamily="34" charset="0"/>
                <a:cs typeface="Verdana" pitchFamily="34" charset="0"/>
              </a:rPr>
              <a:t>Operations:</a:t>
            </a:r>
          </a:p>
          <a:p>
            <a:pPr lvl="2" algn="just"/>
            <a:endParaRPr lang="en-US" sz="1400" b="1" dirty="0">
              <a:solidFill>
                <a:srgbClr val="C00000"/>
              </a:solidFill>
              <a:latin typeface="Verdana" pitchFamily="34" charset="0"/>
              <a:ea typeface="Verdana" pitchFamily="34" charset="0"/>
              <a:cs typeface="Verdana" pitchFamily="34" charset="0"/>
            </a:endParaRPr>
          </a:p>
          <a:p>
            <a:pPr lvl="3" algn="just"/>
            <a:r>
              <a:rPr lang="en-US" sz="1400" b="1" dirty="0" smtClean="0">
                <a:solidFill>
                  <a:srgbClr val="C00000"/>
                </a:solidFill>
                <a:latin typeface="Verdana" pitchFamily="34" charset="0"/>
                <a:ea typeface="Verdana" pitchFamily="34" charset="0"/>
                <a:cs typeface="Verdana" pitchFamily="34" charset="0"/>
              </a:rPr>
              <a:t>000A</a:t>
            </a:r>
            <a:r>
              <a:rPr lang="en-US" sz="1400" b="1" baseline="-25000" dirty="0" smtClean="0">
                <a:solidFill>
                  <a:srgbClr val="C00000"/>
                </a:solidFill>
                <a:latin typeface="Verdana" pitchFamily="34" charset="0"/>
                <a:ea typeface="Verdana" pitchFamily="34" charset="0"/>
                <a:cs typeface="Verdana" pitchFamily="34" charset="0"/>
              </a:rPr>
              <a:t>H</a:t>
            </a:r>
            <a:r>
              <a:rPr lang="en-US" sz="1400" b="1" dirty="0" smtClean="0">
                <a:solidFill>
                  <a:srgbClr val="C00000"/>
                </a:solidFill>
                <a:latin typeface="Verdana" pitchFamily="34" charset="0"/>
                <a:ea typeface="Verdana" pitchFamily="34" charset="0"/>
                <a:cs typeface="Verdana" pitchFamily="34" charset="0"/>
              </a:rPr>
              <a:t> </a:t>
            </a:r>
            <a:r>
              <a:rPr lang="en-US" sz="1400" b="1" dirty="0" smtClean="0">
                <a:solidFill>
                  <a:srgbClr val="C00000"/>
                </a:solidFill>
                <a:latin typeface="Verdana" pitchFamily="34" charset="0"/>
                <a:ea typeface="Verdana" pitchFamily="34" charset="0"/>
                <a:cs typeface="Verdana" pitchFamily="34" charset="0"/>
                <a:sym typeface="Symbol"/>
              </a:rPr>
              <a:t> 0A</a:t>
            </a:r>
            <a:r>
              <a:rPr lang="en-US" sz="1400" b="1" baseline="-25000" dirty="0" smtClean="0">
                <a:solidFill>
                  <a:srgbClr val="C00000"/>
                </a:solidFill>
                <a:latin typeface="Verdana" pitchFamily="34" charset="0"/>
                <a:ea typeface="Verdana" pitchFamily="34" charset="0"/>
                <a:cs typeface="Verdana" pitchFamily="34" charset="0"/>
                <a:sym typeface="Symbol"/>
              </a:rPr>
              <a:t>H</a:t>
            </a:r>
            <a:r>
              <a:rPr lang="en-US" sz="1400" b="1" dirty="0" smtClean="0">
                <a:solidFill>
                  <a:srgbClr val="C00000"/>
                </a:solidFill>
                <a:latin typeface="Verdana" pitchFamily="34" charset="0"/>
                <a:ea typeface="Verdana" pitchFamily="34" charset="0"/>
                <a:cs typeface="Verdana" pitchFamily="34" charset="0"/>
                <a:sym typeface="Symbol"/>
              </a:rPr>
              <a:t>  (Sign extended)</a:t>
            </a:r>
          </a:p>
          <a:p>
            <a:pPr lvl="3" algn="just"/>
            <a:endParaRPr lang="en-US" sz="1400" b="1" dirty="0">
              <a:solidFill>
                <a:srgbClr val="C00000"/>
              </a:solidFill>
              <a:latin typeface="Verdana" pitchFamily="34" charset="0"/>
              <a:ea typeface="Verdana" pitchFamily="34" charset="0"/>
              <a:cs typeface="Verdana" pitchFamily="34" charset="0"/>
              <a:sym typeface="Symbol"/>
            </a:endParaRPr>
          </a:p>
          <a:p>
            <a:pPr lvl="3" algn="just"/>
            <a:r>
              <a:rPr lang="en-US" sz="1400" b="1" dirty="0" smtClean="0">
                <a:solidFill>
                  <a:srgbClr val="C00000"/>
                </a:solidFill>
                <a:latin typeface="Verdana" pitchFamily="34" charset="0"/>
                <a:ea typeface="Verdana" pitchFamily="34" charset="0"/>
                <a:cs typeface="Verdana" pitchFamily="34" charset="0"/>
                <a:sym typeface="Symbol"/>
              </a:rPr>
              <a:t>EA = (BX) + (SI) + 000A</a:t>
            </a:r>
            <a:r>
              <a:rPr lang="en-US" sz="1400" b="1" baseline="-25000" dirty="0" smtClean="0">
                <a:solidFill>
                  <a:srgbClr val="C00000"/>
                </a:solidFill>
                <a:latin typeface="Verdana" pitchFamily="34" charset="0"/>
                <a:ea typeface="Verdana" pitchFamily="34" charset="0"/>
                <a:cs typeface="Verdana" pitchFamily="34" charset="0"/>
                <a:sym typeface="Symbol"/>
              </a:rPr>
              <a:t>H</a:t>
            </a:r>
          </a:p>
          <a:p>
            <a:pPr lvl="3" algn="just"/>
            <a:r>
              <a:rPr lang="en-US" sz="1400" b="1" dirty="0" smtClean="0">
                <a:solidFill>
                  <a:srgbClr val="C00000"/>
                </a:solidFill>
                <a:latin typeface="Verdana" pitchFamily="34" charset="0"/>
                <a:ea typeface="Verdana" pitchFamily="34" charset="0"/>
                <a:cs typeface="Verdana" pitchFamily="34" charset="0"/>
                <a:sym typeface="Symbol"/>
              </a:rPr>
              <a:t>BA = (DS) x 16</a:t>
            </a:r>
            <a:r>
              <a:rPr lang="en-US" sz="1400" b="1" baseline="-25000" dirty="0" smtClean="0">
                <a:solidFill>
                  <a:srgbClr val="C00000"/>
                </a:solidFill>
                <a:latin typeface="Verdana" pitchFamily="34" charset="0"/>
                <a:ea typeface="Verdana" pitchFamily="34" charset="0"/>
                <a:cs typeface="Verdana" pitchFamily="34" charset="0"/>
                <a:sym typeface="Symbol"/>
              </a:rPr>
              <a:t>10</a:t>
            </a:r>
            <a:endParaRPr lang="en-US" sz="1400" b="1" dirty="0" smtClean="0">
              <a:solidFill>
                <a:srgbClr val="C00000"/>
              </a:solidFill>
              <a:latin typeface="Verdana" pitchFamily="34" charset="0"/>
              <a:ea typeface="Verdana" pitchFamily="34" charset="0"/>
              <a:cs typeface="Verdana" pitchFamily="34" charset="0"/>
              <a:sym typeface="Symbol"/>
            </a:endParaRPr>
          </a:p>
          <a:p>
            <a:pPr lvl="3" algn="just"/>
            <a:r>
              <a:rPr lang="en-US" sz="1400" b="1" dirty="0" smtClean="0">
                <a:solidFill>
                  <a:srgbClr val="C00000"/>
                </a:solidFill>
                <a:latin typeface="Verdana" pitchFamily="34" charset="0"/>
                <a:ea typeface="Verdana" pitchFamily="34" charset="0"/>
                <a:cs typeface="Verdana" pitchFamily="34" charset="0"/>
                <a:sym typeface="Symbol"/>
              </a:rPr>
              <a:t>MA = BA + EA</a:t>
            </a:r>
          </a:p>
          <a:p>
            <a:pPr lvl="3" algn="just"/>
            <a:endParaRPr lang="en-US" sz="1400" b="1" dirty="0">
              <a:solidFill>
                <a:srgbClr val="C00000"/>
              </a:solidFill>
              <a:latin typeface="Verdana" pitchFamily="34" charset="0"/>
              <a:ea typeface="Verdana" pitchFamily="34" charset="0"/>
              <a:cs typeface="Verdana" pitchFamily="34" charset="0"/>
              <a:sym typeface="Symbol"/>
            </a:endParaRPr>
          </a:p>
          <a:p>
            <a:pPr lvl="3" algn="just"/>
            <a:r>
              <a:rPr lang="en-US" sz="1400" b="1" dirty="0" smtClean="0">
                <a:solidFill>
                  <a:srgbClr val="C00000"/>
                </a:solidFill>
                <a:latin typeface="Verdana" pitchFamily="34" charset="0"/>
                <a:ea typeface="Verdana" pitchFamily="34" charset="0"/>
                <a:cs typeface="Verdana" pitchFamily="34" charset="0"/>
                <a:sym typeface="Symbol"/>
              </a:rPr>
              <a:t>(DX)  (MA)  or,</a:t>
            </a:r>
          </a:p>
          <a:p>
            <a:pPr lvl="3" algn="just"/>
            <a:endParaRPr lang="en-US" sz="1400" b="1" dirty="0">
              <a:solidFill>
                <a:srgbClr val="C00000"/>
              </a:solidFill>
              <a:latin typeface="Verdana" pitchFamily="34" charset="0"/>
              <a:ea typeface="Verdana" pitchFamily="34" charset="0"/>
              <a:cs typeface="Verdana" pitchFamily="34" charset="0"/>
              <a:sym typeface="Symbol"/>
            </a:endParaRPr>
          </a:p>
          <a:p>
            <a:pPr lvl="3" algn="just"/>
            <a:r>
              <a:rPr lang="en-US" sz="1400" b="1" dirty="0">
                <a:solidFill>
                  <a:srgbClr val="C00000"/>
                </a:solidFill>
                <a:latin typeface="Verdana" pitchFamily="34" charset="0"/>
                <a:ea typeface="Verdana" pitchFamily="34" charset="0"/>
                <a:cs typeface="Verdana" pitchFamily="34" charset="0"/>
                <a:sym typeface="Symbol"/>
              </a:rPr>
              <a:t>(DL) </a:t>
            </a:r>
            <a:r>
              <a:rPr lang="en-US" sz="1400" b="1" dirty="0" smtClean="0">
                <a:solidFill>
                  <a:srgbClr val="C00000"/>
                </a:solidFill>
                <a:latin typeface="Verdana" pitchFamily="34" charset="0"/>
                <a:ea typeface="Verdana" pitchFamily="34" charset="0"/>
                <a:cs typeface="Verdana" pitchFamily="34" charset="0"/>
                <a:sym typeface="Symbol"/>
              </a:rPr>
              <a:t> (MA)</a:t>
            </a:r>
          </a:p>
          <a:p>
            <a:pPr lvl="3" algn="just"/>
            <a:r>
              <a:rPr lang="en-US" sz="1400" b="1" dirty="0">
                <a:solidFill>
                  <a:srgbClr val="C00000"/>
                </a:solidFill>
                <a:latin typeface="Verdana" pitchFamily="34" charset="0"/>
                <a:ea typeface="Verdana" pitchFamily="34" charset="0"/>
                <a:cs typeface="Verdana" pitchFamily="34" charset="0"/>
                <a:sym typeface="Symbol"/>
              </a:rPr>
              <a:t>(DH) </a:t>
            </a:r>
            <a:r>
              <a:rPr lang="en-US" sz="1400" b="1" dirty="0" smtClean="0">
                <a:solidFill>
                  <a:srgbClr val="C00000"/>
                </a:solidFill>
                <a:latin typeface="Verdana" pitchFamily="34" charset="0"/>
                <a:ea typeface="Verdana" pitchFamily="34" charset="0"/>
                <a:cs typeface="Verdana" pitchFamily="34" charset="0"/>
                <a:sym typeface="Symbol"/>
              </a:rPr>
              <a:t> (MA + 1)</a:t>
            </a:r>
            <a:endParaRPr lang="en-US" sz="1400" b="1" dirty="0">
              <a:solidFill>
                <a:srgbClr val="C00000"/>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36368" y="127323"/>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Tree>
    <p:extLst>
      <p:ext uri="{BB962C8B-B14F-4D97-AF65-F5344CB8AC3E}">
        <p14:creationId xmlns:p14="http://schemas.microsoft.com/office/powerpoint/2010/main" val="198183372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810000" y="2272352"/>
            <a:ext cx="1760846"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00500" y="2729552"/>
            <a:ext cx="4191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57800" y="2499246"/>
            <a:ext cx="4191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1891352"/>
            <a:ext cx="11430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24952" y="1662752"/>
            <a:ext cx="114300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778992" y="3336308"/>
            <a:ext cx="1357376"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3581400"/>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411355"/>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6" name="Rectangle 15"/>
          <p:cNvSpPr/>
          <p:nvPr/>
        </p:nvSpPr>
        <p:spPr>
          <a:xfrm>
            <a:off x="3733800" y="762000"/>
            <a:ext cx="5257800" cy="60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Employed in string operations to operate on string data.</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The effective address (EA) of source data is stored in SI register and the EA of destination is stored in DI register.</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Segment register </a:t>
            </a:r>
            <a:r>
              <a:rPr lang="en-US" sz="1400" b="1" dirty="0">
                <a:solidFill>
                  <a:schemeClr val="tx1"/>
                </a:solidFill>
                <a:latin typeface="Verdana" pitchFamily="34" charset="0"/>
                <a:ea typeface="Verdana" pitchFamily="34" charset="0"/>
                <a:cs typeface="Verdana" pitchFamily="34" charset="0"/>
              </a:rPr>
              <a:t>for calculating base address of </a:t>
            </a:r>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source data is DS and that of the destination data is ES</a:t>
            </a: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marL="0" lvl="2" algn="just"/>
            <a:r>
              <a:rPr lang="en-US" sz="1400" b="1" dirty="0" smtClean="0">
                <a:solidFill>
                  <a:srgbClr val="FF0000"/>
                </a:solidFill>
                <a:latin typeface="Verdana" pitchFamily="34" charset="0"/>
                <a:ea typeface="Verdana" pitchFamily="34" charset="0"/>
                <a:cs typeface="Verdana" pitchFamily="34" charset="0"/>
              </a:rPr>
              <a:t>Example: </a:t>
            </a:r>
            <a:r>
              <a:rPr lang="en-US" sz="1400" b="1" dirty="0">
                <a:solidFill>
                  <a:schemeClr val="tx1"/>
                </a:solidFill>
                <a:latin typeface="Verdana" pitchFamily="34" charset="0"/>
                <a:ea typeface="Verdana" pitchFamily="34" charset="0"/>
                <a:cs typeface="Verdana" pitchFamily="34" charset="0"/>
              </a:rPr>
              <a:t>MOVS BYTE</a:t>
            </a:r>
          </a:p>
          <a:p>
            <a:pPr algn="just"/>
            <a:endParaRPr lang="en-US" sz="1400" b="1" dirty="0" smtClean="0">
              <a:solidFill>
                <a:srgbClr val="FF0000"/>
              </a:solidFill>
              <a:latin typeface="Verdana" pitchFamily="34" charset="0"/>
              <a:ea typeface="Verdana" pitchFamily="34" charset="0"/>
              <a:cs typeface="Verdana" pitchFamily="34" charset="0"/>
            </a:endParaRPr>
          </a:p>
          <a:p>
            <a:pPr algn="just"/>
            <a:r>
              <a:rPr lang="en-US" sz="1400" b="1" dirty="0" smtClean="0">
                <a:solidFill>
                  <a:srgbClr val="C00000"/>
                </a:solidFill>
                <a:latin typeface="Verdana" pitchFamily="34" charset="0"/>
                <a:ea typeface="Verdana" pitchFamily="34" charset="0"/>
                <a:cs typeface="Verdana" pitchFamily="34" charset="0"/>
              </a:rPr>
              <a:t>Operations:</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accent2">
                    <a:lumMod val="50000"/>
                  </a:schemeClr>
                </a:solidFill>
                <a:latin typeface="Verdana" pitchFamily="34" charset="0"/>
                <a:ea typeface="Verdana" pitchFamily="34" charset="0"/>
                <a:cs typeface="Verdana" pitchFamily="34" charset="0"/>
              </a:rPr>
              <a:t>Calculation of source memory location:</a:t>
            </a:r>
          </a:p>
          <a:p>
            <a:pPr algn="just"/>
            <a:r>
              <a:rPr lang="it-IT" sz="1400" b="1" dirty="0" smtClean="0">
                <a:solidFill>
                  <a:srgbClr val="C00000"/>
                </a:solidFill>
                <a:latin typeface="Verdana" pitchFamily="34" charset="0"/>
                <a:ea typeface="Verdana" pitchFamily="34" charset="0"/>
                <a:cs typeface="Verdana" pitchFamily="34" charset="0"/>
              </a:rPr>
              <a:t>EA </a:t>
            </a:r>
            <a:r>
              <a:rPr lang="it-IT" sz="1400" b="1" dirty="0">
                <a:solidFill>
                  <a:srgbClr val="C00000"/>
                </a:solidFill>
                <a:latin typeface="Verdana" pitchFamily="34" charset="0"/>
                <a:ea typeface="Verdana" pitchFamily="34" charset="0"/>
                <a:cs typeface="Verdana" pitchFamily="34" charset="0"/>
              </a:rPr>
              <a:t>= (SI</a:t>
            </a:r>
            <a:r>
              <a:rPr lang="it-IT" sz="1400" b="1" dirty="0" smtClean="0">
                <a:solidFill>
                  <a:srgbClr val="C00000"/>
                </a:solidFill>
                <a:latin typeface="Verdana" pitchFamily="34" charset="0"/>
                <a:ea typeface="Verdana" pitchFamily="34" charset="0"/>
                <a:cs typeface="Verdana" pitchFamily="34" charset="0"/>
              </a:rPr>
              <a:t>)      BA = (DS) x 16</a:t>
            </a:r>
            <a:r>
              <a:rPr lang="it-IT" sz="1400" b="1" baseline="-25000" dirty="0" smtClean="0">
                <a:solidFill>
                  <a:srgbClr val="C00000"/>
                </a:solidFill>
                <a:latin typeface="Verdana" pitchFamily="34" charset="0"/>
                <a:ea typeface="Verdana" pitchFamily="34" charset="0"/>
                <a:cs typeface="Verdana" pitchFamily="34" charset="0"/>
              </a:rPr>
              <a:t>10</a:t>
            </a:r>
            <a:r>
              <a:rPr lang="it-IT" sz="1400" b="1" dirty="0" smtClean="0">
                <a:solidFill>
                  <a:srgbClr val="C00000"/>
                </a:solidFill>
                <a:latin typeface="Verdana" pitchFamily="34" charset="0"/>
                <a:ea typeface="Verdana" pitchFamily="34" charset="0"/>
                <a:cs typeface="Verdana" pitchFamily="34" charset="0"/>
              </a:rPr>
              <a:t>        MA </a:t>
            </a:r>
            <a:r>
              <a:rPr lang="it-IT" sz="1400" b="1" dirty="0">
                <a:solidFill>
                  <a:srgbClr val="C00000"/>
                </a:solidFill>
                <a:latin typeface="Verdana" pitchFamily="34" charset="0"/>
                <a:ea typeface="Verdana" pitchFamily="34" charset="0"/>
                <a:cs typeface="Verdana" pitchFamily="34" charset="0"/>
              </a:rPr>
              <a:t>= BA + </a:t>
            </a:r>
            <a:r>
              <a:rPr lang="it-IT" sz="1400" b="1" dirty="0" smtClean="0">
                <a:solidFill>
                  <a:srgbClr val="C00000"/>
                </a:solidFill>
                <a:latin typeface="Verdana" pitchFamily="34" charset="0"/>
                <a:ea typeface="Verdana" pitchFamily="34" charset="0"/>
                <a:cs typeface="Verdana" pitchFamily="34" charset="0"/>
              </a:rPr>
              <a:t>EA</a:t>
            </a:r>
          </a:p>
          <a:p>
            <a:pPr algn="just"/>
            <a:endParaRPr lang="it-IT" sz="1400" b="1" dirty="0" smtClean="0">
              <a:solidFill>
                <a:srgbClr val="C00000"/>
              </a:solidFill>
              <a:latin typeface="Verdana" pitchFamily="34" charset="0"/>
              <a:ea typeface="Verdana" pitchFamily="34" charset="0"/>
              <a:cs typeface="Verdana" pitchFamily="34" charset="0"/>
            </a:endParaRPr>
          </a:p>
          <a:p>
            <a:pPr algn="just"/>
            <a:r>
              <a:rPr lang="en-US" sz="1400" b="1" dirty="0">
                <a:solidFill>
                  <a:schemeClr val="accent2">
                    <a:lumMod val="50000"/>
                  </a:schemeClr>
                </a:solidFill>
                <a:latin typeface="Verdana" pitchFamily="34" charset="0"/>
                <a:ea typeface="Verdana" pitchFamily="34" charset="0"/>
                <a:cs typeface="Verdana" pitchFamily="34" charset="0"/>
              </a:rPr>
              <a:t>Calculation of </a:t>
            </a:r>
            <a:r>
              <a:rPr lang="en-US" sz="1400" b="1" dirty="0" smtClean="0">
                <a:solidFill>
                  <a:schemeClr val="accent2">
                    <a:lumMod val="50000"/>
                  </a:schemeClr>
                </a:solidFill>
                <a:latin typeface="Verdana" pitchFamily="34" charset="0"/>
                <a:ea typeface="Verdana" pitchFamily="34" charset="0"/>
                <a:cs typeface="Verdana" pitchFamily="34" charset="0"/>
              </a:rPr>
              <a:t>destination </a:t>
            </a:r>
            <a:r>
              <a:rPr lang="en-US" sz="1400" b="1" dirty="0">
                <a:solidFill>
                  <a:schemeClr val="accent2">
                    <a:lumMod val="50000"/>
                  </a:schemeClr>
                </a:solidFill>
                <a:latin typeface="Verdana" pitchFamily="34" charset="0"/>
                <a:ea typeface="Verdana" pitchFamily="34" charset="0"/>
                <a:cs typeface="Verdana" pitchFamily="34" charset="0"/>
              </a:rPr>
              <a:t>memory location</a:t>
            </a:r>
            <a:r>
              <a:rPr lang="en-US" sz="1400" b="1" dirty="0" smtClean="0">
                <a:solidFill>
                  <a:schemeClr val="accent2">
                    <a:lumMod val="50000"/>
                  </a:schemeClr>
                </a:solidFill>
                <a:latin typeface="Verdana" pitchFamily="34" charset="0"/>
                <a:ea typeface="Verdana" pitchFamily="34" charset="0"/>
                <a:cs typeface="Verdana" pitchFamily="34" charset="0"/>
              </a:rPr>
              <a:t>:</a:t>
            </a:r>
            <a:endParaRPr lang="it-IT" sz="1400" b="1" dirty="0" smtClean="0">
              <a:solidFill>
                <a:schemeClr val="accent2">
                  <a:lumMod val="50000"/>
                </a:schemeClr>
              </a:solidFill>
              <a:latin typeface="Verdana" pitchFamily="34" charset="0"/>
              <a:ea typeface="Verdana" pitchFamily="34" charset="0"/>
              <a:cs typeface="Verdana" pitchFamily="34" charset="0"/>
            </a:endParaRPr>
          </a:p>
          <a:p>
            <a:pPr algn="just"/>
            <a:r>
              <a:rPr lang="it-IT" sz="1400" b="1" dirty="0" smtClean="0">
                <a:solidFill>
                  <a:srgbClr val="C00000"/>
                </a:solidFill>
                <a:latin typeface="Verdana" pitchFamily="34" charset="0"/>
                <a:ea typeface="Verdana" pitchFamily="34" charset="0"/>
                <a:cs typeface="Verdana" pitchFamily="34" charset="0"/>
              </a:rPr>
              <a:t>EA</a:t>
            </a:r>
            <a:r>
              <a:rPr lang="it-IT" sz="1400" b="1" baseline="-25000" dirty="0" smtClean="0">
                <a:solidFill>
                  <a:srgbClr val="C00000"/>
                </a:solidFill>
                <a:latin typeface="Verdana" pitchFamily="34" charset="0"/>
                <a:ea typeface="Verdana" pitchFamily="34" charset="0"/>
                <a:cs typeface="Verdana" pitchFamily="34" charset="0"/>
              </a:rPr>
              <a:t>E</a:t>
            </a:r>
            <a:r>
              <a:rPr lang="it-IT" sz="1400" b="1" dirty="0" smtClean="0">
                <a:solidFill>
                  <a:srgbClr val="C00000"/>
                </a:solidFill>
                <a:latin typeface="Verdana" pitchFamily="34" charset="0"/>
                <a:ea typeface="Verdana" pitchFamily="34" charset="0"/>
                <a:cs typeface="Verdana" pitchFamily="34" charset="0"/>
              </a:rPr>
              <a:t> = (DI)     BA</a:t>
            </a:r>
            <a:r>
              <a:rPr lang="it-IT" sz="1400" b="1" baseline="-25000" dirty="0" smtClean="0">
                <a:solidFill>
                  <a:srgbClr val="C00000"/>
                </a:solidFill>
                <a:latin typeface="Verdana" pitchFamily="34" charset="0"/>
                <a:ea typeface="Verdana" pitchFamily="34" charset="0"/>
                <a:cs typeface="Verdana" pitchFamily="34" charset="0"/>
              </a:rPr>
              <a:t>E</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 (ES) x </a:t>
            </a:r>
            <a:r>
              <a:rPr lang="it-IT" sz="1400" b="1" dirty="0" smtClean="0">
                <a:solidFill>
                  <a:srgbClr val="C00000"/>
                </a:solidFill>
                <a:latin typeface="Verdana" pitchFamily="34" charset="0"/>
                <a:ea typeface="Verdana" pitchFamily="34" charset="0"/>
                <a:cs typeface="Verdana" pitchFamily="34" charset="0"/>
              </a:rPr>
              <a:t>16</a:t>
            </a:r>
            <a:r>
              <a:rPr lang="it-IT" sz="1400" b="1" baseline="-25000" dirty="0" smtClean="0">
                <a:solidFill>
                  <a:srgbClr val="C00000"/>
                </a:solidFill>
                <a:latin typeface="Verdana" pitchFamily="34" charset="0"/>
                <a:ea typeface="Verdana" pitchFamily="34" charset="0"/>
                <a:cs typeface="Verdana" pitchFamily="34" charset="0"/>
              </a:rPr>
              <a:t>10       </a:t>
            </a:r>
            <a:r>
              <a:rPr lang="it-IT" sz="1400" b="1" dirty="0" smtClean="0">
                <a:solidFill>
                  <a:srgbClr val="C00000"/>
                </a:solidFill>
                <a:latin typeface="Verdana" pitchFamily="34" charset="0"/>
                <a:ea typeface="Verdana" pitchFamily="34" charset="0"/>
                <a:cs typeface="Verdana" pitchFamily="34" charset="0"/>
              </a:rPr>
              <a:t>MA</a:t>
            </a:r>
            <a:r>
              <a:rPr lang="it-IT" sz="1400" b="1" baseline="-25000" dirty="0" smtClean="0">
                <a:solidFill>
                  <a:srgbClr val="C00000"/>
                </a:solidFill>
                <a:latin typeface="Verdana" pitchFamily="34" charset="0"/>
                <a:ea typeface="Verdana" pitchFamily="34" charset="0"/>
                <a:cs typeface="Verdana" pitchFamily="34" charset="0"/>
              </a:rPr>
              <a:t>E</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 BA</a:t>
            </a:r>
            <a:r>
              <a:rPr lang="it-IT" sz="1400" b="1" baseline="-25000" dirty="0">
                <a:solidFill>
                  <a:srgbClr val="C00000"/>
                </a:solidFill>
                <a:latin typeface="Verdana" pitchFamily="34" charset="0"/>
                <a:ea typeface="Verdana" pitchFamily="34" charset="0"/>
                <a:cs typeface="Verdana" pitchFamily="34" charset="0"/>
              </a:rPr>
              <a:t>E</a:t>
            </a:r>
            <a:r>
              <a:rPr lang="it-IT" sz="1400" b="1" dirty="0">
                <a:solidFill>
                  <a:srgbClr val="C00000"/>
                </a:solidFill>
                <a:latin typeface="Verdana" pitchFamily="34" charset="0"/>
                <a:ea typeface="Verdana" pitchFamily="34" charset="0"/>
                <a:cs typeface="Verdana" pitchFamily="34" charset="0"/>
              </a:rPr>
              <a:t> + EA</a:t>
            </a:r>
            <a:r>
              <a:rPr lang="it-IT" sz="1400" b="1" baseline="-25000" dirty="0">
                <a:solidFill>
                  <a:srgbClr val="C00000"/>
                </a:solidFill>
                <a:latin typeface="Verdana" pitchFamily="34" charset="0"/>
                <a:ea typeface="Verdana" pitchFamily="34" charset="0"/>
                <a:cs typeface="Verdana" pitchFamily="34" charset="0"/>
              </a:rPr>
              <a:t>E</a:t>
            </a:r>
          </a:p>
          <a:p>
            <a:pPr algn="just"/>
            <a:endParaRPr lang="it-IT" sz="1400" b="1" dirty="0">
              <a:solidFill>
                <a:srgbClr val="C00000"/>
              </a:solidFill>
              <a:latin typeface="Verdana" pitchFamily="34" charset="0"/>
              <a:ea typeface="Verdana" pitchFamily="34" charset="0"/>
              <a:cs typeface="Verdana" pitchFamily="34" charset="0"/>
            </a:endParaRPr>
          </a:p>
          <a:p>
            <a:pPr algn="just"/>
            <a:endParaRPr lang="it-IT" sz="1400" b="1" dirty="0">
              <a:solidFill>
                <a:srgbClr val="C00000"/>
              </a:solidFill>
              <a:latin typeface="Verdana" pitchFamily="34" charset="0"/>
              <a:ea typeface="Verdana" pitchFamily="34" charset="0"/>
              <a:cs typeface="Verdana" pitchFamily="34" charset="0"/>
            </a:endParaRPr>
          </a:p>
          <a:p>
            <a:pPr algn="just"/>
            <a:r>
              <a:rPr lang="it-IT" sz="1400" b="1" dirty="0">
                <a:solidFill>
                  <a:srgbClr val="C00000"/>
                </a:solidFill>
                <a:latin typeface="Verdana" pitchFamily="34" charset="0"/>
                <a:ea typeface="Verdana" pitchFamily="34" charset="0"/>
                <a:cs typeface="Verdana" pitchFamily="34" charset="0"/>
              </a:rPr>
              <a:t>(MAE) </a:t>
            </a:r>
            <a:r>
              <a:rPr lang="it-IT" sz="1400" b="1" dirty="0" smtClean="0">
                <a:solidFill>
                  <a:srgbClr val="C00000"/>
                </a:solidFill>
                <a:latin typeface="Verdana" pitchFamily="34" charset="0"/>
                <a:ea typeface="Verdana" pitchFamily="34" charset="0"/>
                <a:cs typeface="Verdana" pitchFamily="34" charset="0"/>
                <a:sym typeface="Symbol"/>
              </a:rPr>
              <a:t></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(MA</a:t>
            </a:r>
            <a:r>
              <a:rPr lang="it-IT" sz="1400" b="1" dirty="0" smtClean="0">
                <a:solidFill>
                  <a:srgbClr val="C00000"/>
                </a:solidFill>
                <a:latin typeface="Verdana" pitchFamily="34" charset="0"/>
                <a:ea typeface="Verdana" pitchFamily="34" charset="0"/>
                <a:cs typeface="Verdana" pitchFamily="34" charset="0"/>
              </a:rPr>
              <a:t>)</a:t>
            </a:r>
          </a:p>
          <a:p>
            <a:pPr algn="just"/>
            <a:endParaRPr lang="it-IT" sz="1400" b="1" dirty="0">
              <a:solidFill>
                <a:srgbClr val="C00000"/>
              </a:solidFill>
              <a:latin typeface="Verdana" pitchFamily="34" charset="0"/>
              <a:ea typeface="Verdana" pitchFamily="34" charset="0"/>
              <a:cs typeface="Verdana" pitchFamily="34" charset="0"/>
            </a:endParaRPr>
          </a:p>
          <a:p>
            <a:pPr algn="just"/>
            <a:r>
              <a:rPr lang="it-IT" sz="1400" b="1" dirty="0">
                <a:solidFill>
                  <a:srgbClr val="C00000"/>
                </a:solidFill>
                <a:latin typeface="Verdana" pitchFamily="34" charset="0"/>
                <a:ea typeface="Verdana" pitchFamily="34" charset="0"/>
                <a:cs typeface="Verdana" pitchFamily="34" charset="0"/>
              </a:rPr>
              <a:t>If DF = 1, then (SI) </a:t>
            </a:r>
            <a:r>
              <a:rPr lang="it-IT" sz="1400" b="1" dirty="0">
                <a:solidFill>
                  <a:srgbClr val="C00000"/>
                </a:solidFill>
                <a:latin typeface="Verdana" pitchFamily="34" charset="0"/>
                <a:ea typeface="Verdana" pitchFamily="34" charset="0"/>
                <a:cs typeface="Verdana" pitchFamily="34" charset="0"/>
                <a:sym typeface="Symbol"/>
              </a:rPr>
              <a:t></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(SI) – 1 and (DI) = (DI) - 1 </a:t>
            </a:r>
          </a:p>
          <a:p>
            <a:pPr algn="just"/>
            <a:r>
              <a:rPr lang="it-IT" sz="1400" b="1" dirty="0" smtClean="0">
                <a:solidFill>
                  <a:srgbClr val="C00000"/>
                </a:solidFill>
                <a:latin typeface="Verdana" pitchFamily="34" charset="0"/>
                <a:ea typeface="Verdana" pitchFamily="34" charset="0"/>
                <a:cs typeface="Verdana" pitchFamily="34" charset="0"/>
              </a:rPr>
              <a:t>If </a:t>
            </a:r>
            <a:r>
              <a:rPr lang="it-IT" sz="1400" b="1" dirty="0">
                <a:solidFill>
                  <a:srgbClr val="C00000"/>
                </a:solidFill>
                <a:latin typeface="Verdana" pitchFamily="34" charset="0"/>
                <a:ea typeface="Verdana" pitchFamily="34" charset="0"/>
                <a:cs typeface="Verdana" pitchFamily="34" charset="0"/>
              </a:rPr>
              <a:t>DF = </a:t>
            </a:r>
            <a:r>
              <a:rPr lang="it-IT" sz="1400" b="1" dirty="0" smtClean="0">
                <a:solidFill>
                  <a:srgbClr val="C00000"/>
                </a:solidFill>
                <a:latin typeface="Verdana" pitchFamily="34" charset="0"/>
                <a:ea typeface="Verdana" pitchFamily="34" charset="0"/>
                <a:cs typeface="Verdana" pitchFamily="34" charset="0"/>
              </a:rPr>
              <a:t>0, </a:t>
            </a:r>
            <a:r>
              <a:rPr lang="it-IT" sz="1400" b="1" dirty="0">
                <a:solidFill>
                  <a:srgbClr val="C00000"/>
                </a:solidFill>
                <a:latin typeface="Verdana" pitchFamily="34" charset="0"/>
                <a:ea typeface="Verdana" pitchFamily="34" charset="0"/>
                <a:cs typeface="Verdana" pitchFamily="34" charset="0"/>
              </a:rPr>
              <a:t>then (SI) </a:t>
            </a:r>
            <a:r>
              <a:rPr lang="it-IT" sz="1400" b="1" dirty="0">
                <a:solidFill>
                  <a:srgbClr val="C00000"/>
                </a:solidFill>
                <a:latin typeface="Verdana" pitchFamily="34" charset="0"/>
                <a:ea typeface="Verdana" pitchFamily="34" charset="0"/>
                <a:cs typeface="Verdana" pitchFamily="34" charset="0"/>
                <a:sym typeface="Symbol"/>
              </a:rPr>
              <a:t></a:t>
            </a:r>
            <a:r>
              <a:rPr lang="it-IT" sz="1400" b="1" dirty="0">
                <a:solidFill>
                  <a:srgbClr val="C00000"/>
                </a:solidFill>
                <a:latin typeface="Verdana" pitchFamily="34" charset="0"/>
                <a:ea typeface="Verdana" pitchFamily="34" charset="0"/>
                <a:cs typeface="Verdana" pitchFamily="34" charset="0"/>
              </a:rPr>
              <a:t> (SI) </a:t>
            </a:r>
            <a:r>
              <a:rPr lang="it-IT" sz="1400" b="1" dirty="0" smtClean="0">
                <a:solidFill>
                  <a:srgbClr val="C00000"/>
                </a:solidFill>
                <a:latin typeface="Verdana" pitchFamily="34" charset="0"/>
                <a:ea typeface="Verdana" pitchFamily="34" charset="0"/>
                <a:cs typeface="Verdana" pitchFamily="34" charset="0"/>
              </a:rPr>
              <a:t>+1 </a:t>
            </a:r>
            <a:r>
              <a:rPr lang="it-IT" sz="1400" b="1" dirty="0">
                <a:solidFill>
                  <a:srgbClr val="C00000"/>
                </a:solidFill>
                <a:latin typeface="Verdana" pitchFamily="34" charset="0"/>
                <a:ea typeface="Verdana" pitchFamily="34" charset="0"/>
                <a:cs typeface="Verdana" pitchFamily="34" charset="0"/>
              </a:rPr>
              <a:t>and (DI) = (DI) </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1 </a:t>
            </a:r>
          </a:p>
          <a:p>
            <a:pPr algn="just"/>
            <a:endParaRPr lang="en-US" sz="1400" b="1" dirty="0" smtClean="0">
              <a:solidFill>
                <a:srgbClr val="C00000"/>
              </a:solidFill>
              <a:latin typeface="Verdana" pitchFamily="34" charset="0"/>
              <a:ea typeface="Verdana" pitchFamily="34" charset="0"/>
              <a:cs typeface="Verdana" pitchFamily="34" charset="0"/>
            </a:endParaRPr>
          </a:p>
        </p:txBody>
      </p:sp>
      <p:sp>
        <p:nvSpPr>
          <p:cNvPr id="10" name="TextBox 9"/>
          <p:cNvSpPr txBox="1"/>
          <p:nvPr/>
        </p:nvSpPr>
        <p:spPr>
          <a:xfrm>
            <a:off x="6136368" y="147935"/>
            <a:ext cx="2768796" cy="461665"/>
          </a:xfrm>
          <a:prstGeom prst="rect">
            <a:avLst/>
          </a:prstGeom>
          <a:noFill/>
        </p:spPr>
        <p:txBody>
          <a:bodyPr wrap="square" rtlCol="0">
            <a:spAutoFit/>
          </a:bodyPr>
          <a:lstStyle/>
          <a:p>
            <a:pPr algn="r"/>
            <a:r>
              <a:rPr lang="en-US" sz="1200" b="1" dirty="0" smtClean="0">
                <a:solidFill>
                  <a:srgbClr val="FF0000"/>
                </a:solidFill>
              </a:rPr>
              <a:t>Group II : Addressing modes for memory data</a:t>
            </a:r>
            <a:endParaRPr lang="en-US" sz="1200" b="1" dirty="0">
              <a:solidFill>
                <a:srgbClr val="FF0000"/>
              </a:solidFill>
            </a:endParaRPr>
          </a:p>
        </p:txBody>
      </p:sp>
      <p:sp>
        <p:nvSpPr>
          <p:cNvPr id="17" name="Line Callout 1 16"/>
          <p:cNvSpPr/>
          <p:nvPr/>
        </p:nvSpPr>
        <p:spPr>
          <a:xfrm>
            <a:off x="914400" y="5715000"/>
            <a:ext cx="2286000" cy="427346"/>
          </a:xfrm>
          <a:prstGeom prst="borderCallout1">
            <a:avLst>
              <a:gd name="adj1" fmla="val 1890"/>
              <a:gd name="adj2" fmla="val 98976"/>
              <a:gd name="adj3" fmla="val -124603"/>
              <a:gd name="adj4" fmla="val 126429"/>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solidFill>
              </a:rPr>
              <a:t>Note : Effective address of the Extra segment register</a:t>
            </a:r>
            <a:endParaRPr lang="en-US" sz="1200" dirty="0">
              <a:solidFill>
                <a:schemeClr val="tx1"/>
              </a:solidFill>
            </a:endParaRPr>
          </a:p>
        </p:txBody>
      </p:sp>
    </p:spTree>
    <p:extLst>
      <p:ext uri="{BB962C8B-B14F-4D97-AF65-F5344CB8AC3E}">
        <p14:creationId xmlns:p14="http://schemas.microsoft.com/office/powerpoint/2010/main" val="269258584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813111" y="4833012"/>
            <a:ext cx="1583708"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778992" y="2057400"/>
            <a:ext cx="1583708"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4038600"/>
            <a:ext cx="3264190" cy="6782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460066"/>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209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16" name="Rectangle 15"/>
          <p:cNvSpPr/>
          <p:nvPr/>
        </p:nvSpPr>
        <p:spPr>
          <a:xfrm>
            <a:off x="3733800" y="762000"/>
            <a:ext cx="52578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en-US" sz="1400" b="1" dirty="0" smtClean="0">
                <a:solidFill>
                  <a:schemeClr val="tx1"/>
                </a:solidFill>
                <a:latin typeface="Verdana" pitchFamily="34" charset="0"/>
                <a:ea typeface="Verdana" pitchFamily="34" charset="0"/>
                <a:cs typeface="Verdana" pitchFamily="34" charset="0"/>
              </a:rPr>
              <a:t>These addressing modes are used to access data from standard I/O mapped devices or ports.</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In </a:t>
            </a:r>
            <a:r>
              <a:rPr lang="en-US" sz="1400" b="1" dirty="0" smtClean="0">
                <a:solidFill>
                  <a:srgbClr val="0070C0"/>
                </a:solidFill>
                <a:latin typeface="Verdana" pitchFamily="34" charset="0"/>
                <a:ea typeface="Verdana" pitchFamily="34" charset="0"/>
                <a:cs typeface="Verdana" pitchFamily="34" charset="0"/>
              </a:rPr>
              <a:t>direct port addressing mode</a:t>
            </a:r>
            <a:r>
              <a:rPr lang="en-US" sz="1400" b="1" dirty="0" smtClean="0">
                <a:solidFill>
                  <a:schemeClr val="tx1"/>
                </a:solidFill>
                <a:latin typeface="Verdana" pitchFamily="34" charset="0"/>
                <a:ea typeface="Verdana" pitchFamily="34" charset="0"/>
                <a:cs typeface="Verdana" pitchFamily="34" charset="0"/>
              </a:rPr>
              <a:t>, an 8-bit port address is directly specified in the instruction.</a:t>
            </a:r>
          </a:p>
          <a:p>
            <a:pPr algn="just"/>
            <a:endParaRPr lang="en-US" sz="1400" b="1" dirty="0">
              <a:solidFill>
                <a:schemeClr val="tx1"/>
              </a:solidFill>
              <a:latin typeface="Verdana" pitchFamily="34" charset="0"/>
              <a:ea typeface="Verdana" pitchFamily="34" charset="0"/>
              <a:cs typeface="Verdana" pitchFamily="34" charset="0"/>
            </a:endParaRPr>
          </a:p>
          <a:p>
            <a:pPr marL="0" lvl="2" algn="just"/>
            <a:r>
              <a:rPr lang="en-US" sz="1400" b="1" dirty="0" smtClean="0">
                <a:solidFill>
                  <a:srgbClr val="FF0000"/>
                </a:solidFill>
                <a:latin typeface="Verdana" pitchFamily="34" charset="0"/>
                <a:ea typeface="Verdana" pitchFamily="34" charset="0"/>
                <a:cs typeface="Verdana" pitchFamily="34" charset="0"/>
              </a:rPr>
              <a:t>Example:  </a:t>
            </a:r>
            <a:r>
              <a:rPr lang="en-US" sz="1400" b="1" dirty="0" smtClean="0">
                <a:solidFill>
                  <a:schemeClr val="tx1"/>
                </a:solidFill>
                <a:latin typeface="Verdana" pitchFamily="34" charset="0"/>
                <a:ea typeface="Verdana" pitchFamily="34" charset="0"/>
                <a:cs typeface="Verdana" pitchFamily="34" charset="0"/>
              </a:rPr>
              <a:t>IN AL, [09H]</a:t>
            </a:r>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smtClean="0">
              <a:solidFill>
                <a:srgbClr val="FF0000"/>
              </a:solidFill>
              <a:latin typeface="Verdana" pitchFamily="34" charset="0"/>
              <a:ea typeface="Verdana" pitchFamily="34" charset="0"/>
              <a:cs typeface="Verdana" pitchFamily="34" charset="0"/>
            </a:endParaRPr>
          </a:p>
          <a:p>
            <a:pPr algn="just"/>
            <a:r>
              <a:rPr lang="en-US" sz="1400" b="1" dirty="0" smtClean="0">
                <a:solidFill>
                  <a:srgbClr val="C00000"/>
                </a:solidFill>
                <a:latin typeface="Verdana" pitchFamily="34" charset="0"/>
                <a:ea typeface="Verdana" pitchFamily="34" charset="0"/>
                <a:cs typeface="Verdana" pitchFamily="34" charset="0"/>
              </a:rPr>
              <a:t>Operations: </a:t>
            </a:r>
            <a:r>
              <a:rPr lang="it-IT" sz="1400" b="1" dirty="0" smtClean="0">
                <a:solidFill>
                  <a:srgbClr val="C00000"/>
                </a:solidFill>
                <a:latin typeface="Verdana" pitchFamily="34" charset="0"/>
                <a:ea typeface="Verdana" pitchFamily="34" charset="0"/>
                <a:cs typeface="Verdana" pitchFamily="34" charset="0"/>
              </a:rPr>
              <a:t>  PORT</a:t>
            </a:r>
            <a:r>
              <a:rPr lang="it-IT" sz="1400" b="1" baseline="-25000" dirty="0" smtClean="0">
                <a:solidFill>
                  <a:srgbClr val="C00000"/>
                </a:solidFill>
                <a:latin typeface="Verdana" pitchFamily="34" charset="0"/>
                <a:ea typeface="Verdana" pitchFamily="34" charset="0"/>
                <a:cs typeface="Verdana" pitchFamily="34" charset="0"/>
              </a:rPr>
              <a:t>addr</a:t>
            </a:r>
            <a:r>
              <a:rPr lang="it-IT" sz="1400" b="1" dirty="0" smtClean="0">
                <a:solidFill>
                  <a:srgbClr val="C00000"/>
                </a:solidFill>
                <a:latin typeface="Verdana" pitchFamily="34" charset="0"/>
                <a:ea typeface="Verdana" pitchFamily="34" charset="0"/>
                <a:cs typeface="Verdana" pitchFamily="34" charset="0"/>
              </a:rPr>
              <a:t> = 09</a:t>
            </a:r>
            <a:r>
              <a:rPr lang="it-IT" sz="1400" b="1" baseline="-25000" dirty="0" smtClean="0">
                <a:solidFill>
                  <a:srgbClr val="C00000"/>
                </a:solidFill>
                <a:latin typeface="Verdana" pitchFamily="34" charset="0"/>
                <a:ea typeface="Verdana" pitchFamily="34" charset="0"/>
                <a:cs typeface="Verdana" pitchFamily="34" charset="0"/>
              </a:rPr>
              <a:t>H</a:t>
            </a:r>
            <a:endParaRPr lang="it-IT" sz="1400" b="1" dirty="0">
              <a:solidFill>
                <a:srgbClr val="C00000"/>
              </a:solidFill>
              <a:latin typeface="Verdana" pitchFamily="34" charset="0"/>
              <a:ea typeface="Verdana" pitchFamily="34" charset="0"/>
              <a:cs typeface="Verdana" pitchFamily="34" charset="0"/>
            </a:endParaRPr>
          </a:p>
          <a:p>
            <a:pPr algn="just"/>
            <a:r>
              <a:rPr lang="it-IT" sz="1400" b="1" dirty="0" smtClean="0">
                <a:solidFill>
                  <a:srgbClr val="C00000"/>
                </a:solidFill>
                <a:latin typeface="Verdana" pitchFamily="34" charset="0"/>
                <a:ea typeface="Verdana" pitchFamily="34" charset="0"/>
                <a:cs typeface="Verdana" pitchFamily="34" charset="0"/>
              </a:rPr>
              <a:t>	       (AL) </a:t>
            </a:r>
            <a:r>
              <a:rPr lang="it-IT" sz="1400" b="1" dirty="0" smtClean="0">
                <a:solidFill>
                  <a:srgbClr val="C00000"/>
                </a:solidFill>
                <a:latin typeface="Verdana" pitchFamily="34" charset="0"/>
                <a:ea typeface="Verdana" pitchFamily="34" charset="0"/>
                <a:cs typeface="Verdana" pitchFamily="34" charset="0"/>
                <a:sym typeface="Symbol"/>
              </a:rPr>
              <a:t></a:t>
            </a:r>
            <a:r>
              <a:rPr lang="it-IT" sz="1400" b="1" dirty="0" smtClean="0">
                <a:solidFill>
                  <a:srgbClr val="C00000"/>
                </a:solidFill>
                <a:latin typeface="Verdana" pitchFamily="34" charset="0"/>
                <a:ea typeface="Verdana" pitchFamily="34" charset="0"/>
                <a:cs typeface="Verdana" pitchFamily="34" charset="0"/>
              </a:rPr>
              <a:t> (PORT)  </a:t>
            </a:r>
          </a:p>
          <a:p>
            <a:pPr algn="just"/>
            <a:endParaRPr lang="it-IT" sz="1400" b="1" dirty="0">
              <a:solidFill>
                <a:srgbClr val="C00000"/>
              </a:solidFill>
              <a:latin typeface="Verdana" pitchFamily="34" charset="0"/>
              <a:ea typeface="Verdana" pitchFamily="34" charset="0"/>
              <a:cs typeface="Verdana" pitchFamily="34" charset="0"/>
            </a:endParaRPr>
          </a:p>
          <a:p>
            <a:pPr algn="just"/>
            <a:r>
              <a:rPr lang="it-IT" sz="1400" b="1" dirty="0" smtClean="0">
                <a:solidFill>
                  <a:srgbClr val="C00000"/>
                </a:solidFill>
                <a:latin typeface="Verdana" pitchFamily="34" charset="0"/>
                <a:ea typeface="Verdana" pitchFamily="34" charset="0"/>
                <a:cs typeface="Verdana" pitchFamily="34" charset="0"/>
              </a:rPr>
              <a:t>	       Content of port with address 09</a:t>
            </a:r>
            <a:r>
              <a:rPr lang="it-IT" sz="1400" b="1" baseline="-25000" dirty="0" smtClean="0">
                <a:solidFill>
                  <a:srgbClr val="C00000"/>
                </a:solidFill>
                <a:latin typeface="Verdana" pitchFamily="34" charset="0"/>
                <a:ea typeface="Verdana" pitchFamily="34" charset="0"/>
                <a:cs typeface="Verdana" pitchFamily="34" charset="0"/>
              </a:rPr>
              <a:t>H</a:t>
            </a:r>
            <a:r>
              <a:rPr lang="it-IT" sz="1400" b="1" dirty="0" smtClean="0">
                <a:solidFill>
                  <a:srgbClr val="C00000"/>
                </a:solidFill>
                <a:latin typeface="Verdana" pitchFamily="34" charset="0"/>
                <a:ea typeface="Verdana" pitchFamily="34" charset="0"/>
                <a:cs typeface="Verdana" pitchFamily="34" charset="0"/>
              </a:rPr>
              <a:t> is 	       moved to AL register</a:t>
            </a:r>
          </a:p>
          <a:p>
            <a:pPr algn="just"/>
            <a:endParaRPr lang="en-US" sz="1400" b="1" dirty="0" smtClean="0">
              <a:solidFill>
                <a:srgbClr val="C00000"/>
              </a:solidFill>
              <a:latin typeface="Verdana" pitchFamily="34" charset="0"/>
              <a:ea typeface="Verdana" pitchFamily="34" charset="0"/>
              <a:cs typeface="Verdana" pitchFamily="34" charset="0"/>
            </a:endParaRPr>
          </a:p>
          <a:p>
            <a:pPr algn="just"/>
            <a:r>
              <a:rPr lang="en-US" sz="1400" b="1" dirty="0" smtClean="0">
                <a:solidFill>
                  <a:srgbClr val="0070C0"/>
                </a:solidFill>
                <a:latin typeface="Verdana" pitchFamily="34" charset="0"/>
                <a:ea typeface="Verdana" pitchFamily="34" charset="0"/>
                <a:cs typeface="Verdana" pitchFamily="34" charset="0"/>
              </a:rPr>
              <a:t>In indirect port addressing mode</a:t>
            </a:r>
            <a:r>
              <a:rPr lang="en-US" sz="1400" b="1" dirty="0" smtClean="0">
                <a:solidFill>
                  <a:schemeClr val="tx1"/>
                </a:solidFill>
                <a:latin typeface="Verdana" pitchFamily="34" charset="0"/>
                <a:ea typeface="Verdana" pitchFamily="34" charset="0"/>
                <a:cs typeface="Verdana" pitchFamily="34" charset="0"/>
              </a:rPr>
              <a:t>, the instruction will specify the name of the register which holds the port address. In 8086, the 16-bit port address is stored in the DX register.</a:t>
            </a:r>
          </a:p>
          <a:p>
            <a:pPr algn="just"/>
            <a:endParaRPr lang="en-US" sz="1400" b="1" dirty="0" smtClean="0">
              <a:solidFill>
                <a:srgbClr val="C00000"/>
              </a:solidFill>
              <a:latin typeface="Verdana" pitchFamily="34" charset="0"/>
              <a:ea typeface="Verdana" pitchFamily="34" charset="0"/>
              <a:cs typeface="Verdana" pitchFamily="34" charset="0"/>
            </a:endParaRPr>
          </a:p>
          <a:p>
            <a:pPr marL="0" lvl="2" algn="just"/>
            <a:r>
              <a:rPr lang="en-US" sz="1400" b="1" dirty="0">
                <a:solidFill>
                  <a:srgbClr val="FF0000"/>
                </a:solidFill>
                <a:latin typeface="Verdana" pitchFamily="34" charset="0"/>
                <a:ea typeface="Verdana" pitchFamily="34" charset="0"/>
                <a:cs typeface="Verdana" pitchFamily="34" charset="0"/>
              </a:rPr>
              <a:t>Example:  </a:t>
            </a:r>
            <a:r>
              <a:rPr lang="en-US" sz="1400" b="1" dirty="0" smtClean="0">
                <a:solidFill>
                  <a:schemeClr val="tx1"/>
                </a:solidFill>
                <a:latin typeface="Verdana" pitchFamily="34" charset="0"/>
                <a:ea typeface="Verdana" pitchFamily="34" charset="0"/>
                <a:cs typeface="Verdana" pitchFamily="34" charset="0"/>
              </a:rPr>
              <a:t>OUT [DX], AX</a:t>
            </a:r>
            <a:endParaRPr lang="en-US" sz="1400" b="1" dirty="0">
              <a:solidFill>
                <a:srgbClr val="FF0000"/>
              </a:solidFill>
              <a:latin typeface="Verdana" pitchFamily="34" charset="0"/>
              <a:ea typeface="Verdana" pitchFamily="34" charset="0"/>
              <a:cs typeface="Verdana" pitchFamily="34" charset="0"/>
            </a:endParaRPr>
          </a:p>
          <a:p>
            <a:pPr algn="just"/>
            <a:endParaRPr lang="en-US" sz="1400" b="1" dirty="0">
              <a:solidFill>
                <a:srgbClr val="FF0000"/>
              </a:solidFill>
              <a:latin typeface="Verdana" pitchFamily="34" charset="0"/>
              <a:ea typeface="Verdana" pitchFamily="34" charset="0"/>
              <a:cs typeface="Verdana" pitchFamily="34" charset="0"/>
            </a:endParaRPr>
          </a:p>
          <a:p>
            <a:pPr algn="just"/>
            <a:r>
              <a:rPr lang="en-US" sz="1400" b="1" dirty="0">
                <a:solidFill>
                  <a:srgbClr val="C00000"/>
                </a:solidFill>
                <a:latin typeface="Verdana" pitchFamily="34" charset="0"/>
                <a:ea typeface="Verdana" pitchFamily="34" charset="0"/>
                <a:cs typeface="Verdana" pitchFamily="34" charset="0"/>
              </a:rPr>
              <a:t>Operations</a:t>
            </a:r>
            <a:r>
              <a:rPr lang="en-US" sz="1400" b="1" dirty="0" smtClean="0">
                <a:solidFill>
                  <a:srgbClr val="C00000"/>
                </a:solidFill>
                <a:latin typeface="Verdana" pitchFamily="34" charset="0"/>
                <a:ea typeface="Verdana" pitchFamily="34" charset="0"/>
                <a:cs typeface="Verdana" pitchFamily="34" charset="0"/>
              </a:rPr>
              <a:t>:   P</a:t>
            </a:r>
            <a:r>
              <a:rPr lang="it-IT" sz="1400" b="1" dirty="0" smtClean="0">
                <a:solidFill>
                  <a:srgbClr val="C00000"/>
                </a:solidFill>
                <a:latin typeface="Verdana" pitchFamily="34" charset="0"/>
                <a:ea typeface="Verdana" pitchFamily="34" charset="0"/>
                <a:cs typeface="Verdana" pitchFamily="34" charset="0"/>
              </a:rPr>
              <a:t>ORT</a:t>
            </a:r>
            <a:r>
              <a:rPr lang="it-IT" sz="1400" b="1" baseline="-25000" dirty="0" smtClean="0">
                <a:solidFill>
                  <a:srgbClr val="C00000"/>
                </a:solidFill>
                <a:latin typeface="Verdana" pitchFamily="34" charset="0"/>
                <a:ea typeface="Verdana" pitchFamily="34" charset="0"/>
                <a:cs typeface="Verdana" pitchFamily="34" charset="0"/>
              </a:rPr>
              <a:t>addr</a:t>
            </a:r>
            <a:r>
              <a:rPr lang="it-IT" sz="1400" b="1" dirty="0" smtClean="0">
                <a:solidFill>
                  <a:srgbClr val="C00000"/>
                </a:solidFill>
                <a:latin typeface="Verdana" pitchFamily="34" charset="0"/>
                <a:ea typeface="Verdana" pitchFamily="34" charset="0"/>
                <a:cs typeface="Verdana" pitchFamily="34" charset="0"/>
              </a:rPr>
              <a:t> </a:t>
            </a:r>
            <a:r>
              <a:rPr lang="it-IT" sz="1400" b="1" dirty="0">
                <a:solidFill>
                  <a:srgbClr val="C00000"/>
                </a:solidFill>
                <a:latin typeface="Verdana" pitchFamily="34" charset="0"/>
                <a:ea typeface="Verdana" pitchFamily="34" charset="0"/>
                <a:cs typeface="Verdana" pitchFamily="34" charset="0"/>
              </a:rPr>
              <a:t>= </a:t>
            </a:r>
            <a:r>
              <a:rPr lang="it-IT" sz="1400" b="1" dirty="0" smtClean="0">
                <a:solidFill>
                  <a:srgbClr val="C00000"/>
                </a:solidFill>
                <a:latin typeface="Verdana" pitchFamily="34" charset="0"/>
                <a:ea typeface="Verdana" pitchFamily="34" charset="0"/>
                <a:cs typeface="Verdana" pitchFamily="34" charset="0"/>
              </a:rPr>
              <a:t>(DX)</a:t>
            </a:r>
            <a:endParaRPr lang="it-IT" sz="1400" b="1" dirty="0">
              <a:solidFill>
                <a:srgbClr val="C00000"/>
              </a:solidFill>
              <a:latin typeface="Verdana" pitchFamily="34" charset="0"/>
              <a:ea typeface="Verdana" pitchFamily="34" charset="0"/>
              <a:cs typeface="Verdana" pitchFamily="34" charset="0"/>
            </a:endParaRPr>
          </a:p>
          <a:p>
            <a:pPr algn="just"/>
            <a:r>
              <a:rPr lang="it-IT" sz="1400" b="1" dirty="0">
                <a:solidFill>
                  <a:srgbClr val="C00000"/>
                </a:solidFill>
                <a:latin typeface="Verdana" pitchFamily="34" charset="0"/>
                <a:ea typeface="Verdana" pitchFamily="34" charset="0"/>
                <a:cs typeface="Verdana" pitchFamily="34" charset="0"/>
              </a:rPr>
              <a:t>	</a:t>
            </a:r>
            <a:r>
              <a:rPr lang="it-IT" sz="1400" b="1" dirty="0" smtClean="0">
                <a:solidFill>
                  <a:srgbClr val="C00000"/>
                </a:solidFill>
                <a:latin typeface="Verdana" pitchFamily="34" charset="0"/>
                <a:ea typeface="Verdana" pitchFamily="34" charset="0"/>
                <a:cs typeface="Verdana" pitchFamily="34" charset="0"/>
              </a:rPr>
              <a:t>       (PORT) </a:t>
            </a:r>
            <a:r>
              <a:rPr lang="it-IT" sz="1400" b="1" dirty="0">
                <a:solidFill>
                  <a:srgbClr val="C00000"/>
                </a:solidFill>
                <a:latin typeface="Verdana" pitchFamily="34" charset="0"/>
                <a:ea typeface="Verdana" pitchFamily="34" charset="0"/>
                <a:cs typeface="Verdana" pitchFamily="34" charset="0"/>
                <a:sym typeface="Symbol"/>
              </a:rPr>
              <a:t></a:t>
            </a:r>
            <a:r>
              <a:rPr lang="it-IT" sz="1400" b="1" dirty="0">
                <a:solidFill>
                  <a:srgbClr val="C00000"/>
                </a:solidFill>
                <a:latin typeface="Verdana" pitchFamily="34" charset="0"/>
                <a:ea typeface="Verdana" pitchFamily="34" charset="0"/>
                <a:cs typeface="Verdana" pitchFamily="34" charset="0"/>
              </a:rPr>
              <a:t> </a:t>
            </a:r>
            <a:r>
              <a:rPr lang="it-IT" sz="1400" b="1" dirty="0" smtClean="0">
                <a:solidFill>
                  <a:srgbClr val="C00000"/>
                </a:solidFill>
                <a:latin typeface="Verdana" pitchFamily="34" charset="0"/>
                <a:ea typeface="Verdana" pitchFamily="34" charset="0"/>
                <a:cs typeface="Verdana" pitchFamily="34" charset="0"/>
              </a:rPr>
              <a:t>(AX)  </a:t>
            </a:r>
            <a:endParaRPr lang="it-IT" sz="1400" b="1" dirty="0">
              <a:solidFill>
                <a:srgbClr val="C00000"/>
              </a:solidFill>
              <a:latin typeface="Verdana" pitchFamily="34" charset="0"/>
              <a:ea typeface="Verdana" pitchFamily="34" charset="0"/>
              <a:cs typeface="Verdana" pitchFamily="34" charset="0"/>
            </a:endParaRPr>
          </a:p>
          <a:p>
            <a:pPr algn="just"/>
            <a:endParaRPr lang="it-IT" sz="1400" b="1" dirty="0">
              <a:solidFill>
                <a:srgbClr val="C00000"/>
              </a:solidFill>
              <a:latin typeface="Verdana" pitchFamily="34" charset="0"/>
              <a:ea typeface="Verdana" pitchFamily="34" charset="0"/>
              <a:cs typeface="Verdana" pitchFamily="34" charset="0"/>
            </a:endParaRPr>
          </a:p>
          <a:p>
            <a:pPr algn="just"/>
            <a:r>
              <a:rPr lang="it-IT" sz="1400" b="1" dirty="0">
                <a:solidFill>
                  <a:srgbClr val="C00000"/>
                </a:solidFill>
                <a:latin typeface="Verdana" pitchFamily="34" charset="0"/>
                <a:ea typeface="Verdana" pitchFamily="34" charset="0"/>
                <a:cs typeface="Verdana" pitchFamily="34" charset="0"/>
              </a:rPr>
              <a:t>	</a:t>
            </a:r>
            <a:r>
              <a:rPr lang="it-IT" sz="1400" b="1" dirty="0" smtClean="0">
                <a:solidFill>
                  <a:srgbClr val="C00000"/>
                </a:solidFill>
                <a:latin typeface="Verdana" pitchFamily="34" charset="0"/>
                <a:ea typeface="Verdana" pitchFamily="34" charset="0"/>
                <a:cs typeface="Verdana" pitchFamily="34" charset="0"/>
              </a:rPr>
              <a:t>     Content </a:t>
            </a:r>
            <a:r>
              <a:rPr lang="it-IT" sz="1400" b="1" dirty="0">
                <a:solidFill>
                  <a:srgbClr val="C00000"/>
                </a:solidFill>
                <a:latin typeface="Verdana" pitchFamily="34" charset="0"/>
                <a:ea typeface="Verdana" pitchFamily="34" charset="0"/>
                <a:cs typeface="Verdana" pitchFamily="34" charset="0"/>
              </a:rPr>
              <a:t>of </a:t>
            </a:r>
            <a:r>
              <a:rPr lang="it-IT" sz="1400" b="1" dirty="0" smtClean="0">
                <a:solidFill>
                  <a:srgbClr val="C00000"/>
                </a:solidFill>
                <a:latin typeface="Verdana" pitchFamily="34" charset="0"/>
                <a:ea typeface="Verdana" pitchFamily="34" charset="0"/>
                <a:cs typeface="Verdana" pitchFamily="34" charset="0"/>
              </a:rPr>
              <a:t>AX is moved </a:t>
            </a:r>
            <a:r>
              <a:rPr lang="it-IT" sz="1400" b="1" dirty="0">
                <a:solidFill>
                  <a:srgbClr val="C00000"/>
                </a:solidFill>
                <a:latin typeface="Verdana" pitchFamily="34" charset="0"/>
                <a:ea typeface="Verdana" pitchFamily="34" charset="0"/>
                <a:cs typeface="Verdana" pitchFamily="34" charset="0"/>
              </a:rPr>
              <a:t>to </a:t>
            </a:r>
            <a:r>
              <a:rPr lang="it-IT" sz="1400" b="1" dirty="0" smtClean="0">
                <a:solidFill>
                  <a:srgbClr val="C00000"/>
                </a:solidFill>
                <a:latin typeface="Verdana" pitchFamily="34" charset="0"/>
                <a:ea typeface="Verdana" pitchFamily="34" charset="0"/>
                <a:cs typeface="Verdana" pitchFamily="34" charset="0"/>
              </a:rPr>
              <a:t>port 		     whose address is specified by DX </a:t>
            </a:r>
            <a:r>
              <a:rPr lang="it-IT" sz="1400" b="1" dirty="0">
                <a:solidFill>
                  <a:srgbClr val="C00000"/>
                </a:solidFill>
                <a:latin typeface="Verdana" pitchFamily="34" charset="0"/>
                <a:ea typeface="Verdana" pitchFamily="34" charset="0"/>
                <a:cs typeface="Verdana" pitchFamily="34" charset="0"/>
              </a:rPr>
              <a:t> </a:t>
            </a:r>
            <a:r>
              <a:rPr lang="it-IT" sz="1400" b="1" dirty="0" smtClean="0">
                <a:solidFill>
                  <a:srgbClr val="C00000"/>
                </a:solidFill>
                <a:latin typeface="Verdana" pitchFamily="34" charset="0"/>
                <a:ea typeface="Verdana" pitchFamily="34" charset="0"/>
                <a:cs typeface="Verdana" pitchFamily="34" charset="0"/>
              </a:rPr>
              <a:t>     	     register.</a:t>
            </a:r>
            <a:endParaRPr lang="it-IT" sz="1400" b="1" dirty="0">
              <a:solidFill>
                <a:srgbClr val="C00000"/>
              </a:solidFill>
              <a:latin typeface="Verdana" pitchFamily="34" charset="0"/>
              <a:ea typeface="Verdana" pitchFamily="34" charset="0"/>
              <a:cs typeface="Verdana" pitchFamily="34" charset="0"/>
            </a:endParaRPr>
          </a:p>
          <a:p>
            <a:pPr algn="just"/>
            <a:endParaRPr lang="en-US" sz="1400" b="1" dirty="0" smtClean="0">
              <a:solidFill>
                <a:srgbClr val="C00000"/>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0" y="3806873"/>
            <a:ext cx="5257800" cy="2892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362700" y="147935"/>
            <a:ext cx="2495166" cy="461665"/>
          </a:xfrm>
          <a:prstGeom prst="rect">
            <a:avLst/>
          </a:prstGeom>
          <a:noFill/>
        </p:spPr>
        <p:txBody>
          <a:bodyPr wrap="square" rtlCol="0">
            <a:spAutoFit/>
          </a:bodyPr>
          <a:lstStyle/>
          <a:p>
            <a:pPr algn="r"/>
            <a:r>
              <a:rPr lang="en-US" sz="1200" b="1" dirty="0" smtClean="0">
                <a:solidFill>
                  <a:srgbClr val="FF0000"/>
                </a:solidFill>
              </a:rPr>
              <a:t>Group III : Addressing modes for I/O ports</a:t>
            </a:r>
            <a:endParaRPr lang="en-US" sz="1200" b="1" dirty="0">
              <a:solidFill>
                <a:srgbClr val="FF0000"/>
              </a:solidFill>
            </a:endParaRPr>
          </a:p>
        </p:txBody>
      </p:sp>
    </p:spTree>
    <p:extLst>
      <p:ext uri="{BB962C8B-B14F-4D97-AF65-F5344CB8AC3E}">
        <p14:creationId xmlns:p14="http://schemas.microsoft.com/office/powerpoint/2010/main" val="263948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162415" y="304800"/>
            <a:ext cx="8752985" cy="28956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05C43322-B4EA-4902-8FEA-165A9F7C78E6}" type="slidenum">
              <a:rPr lang="en-US" smtClean="0"/>
              <a:pPr/>
              <a:t>21</a:t>
            </a:fld>
            <a:endParaRPr lang="en-US"/>
          </a:p>
        </p:txBody>
      </p:sp>
    </p:spTree>
    <p:extLst>
      <p:ext uri="{BB962C8B-B14F-4D97-AF65-F5344CB8AC3E}">
        <p14:creationId xmlns:p14="http://schemas.microsoft.com/office/powerpoint/2010/main" val="126406518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29400" y="1877704"/>
            <a:ext cx="2303060"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93539" y="2106304"/>
            <a:ext cx="2835861" cy="22860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00600" y="2664156"/>
            <a:ext cx="893963"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4724400"/>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705158"/>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25" name="Rectangle 24"/>
          <p:cNvSpPr/>
          <p:nvPr/>
        </p:nvSpPr>
        <p:spPr>
          <a:xfrm>
            <a:off x="3733800" y="762000"/>
            <a:ext cx="5181600" cy="563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In this addressing mode, the effective address of a program instruction is specified relative to Instruction Pointer (IP) by an 8-bit signed displacement.</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  </a:t>
            </a:r>
            <a:r>
              <a:rPr lang="en-US" sz="1400" b="1" dirty="0" smtClean="0">
                <a:solidFill>
                  <a:schemeClr val="tx1"/>
                </a:solidFill>
                <a:latin typeface="Verdana" pitchFamily="34" charset="0"/>
                <a:ea typeface="Verdana" pitchFamily="34" charset="0"/>
                <a:cs typeface="Verdana" pitchFamily="34" charset="0"/>
              </a:rPr>
              <a:t>JZ 0AH</a:t>
            </a: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   </a:t>
            </a:r>
            <a:r>
              <a:rPr lang="en-US" sz="1400" b="1" dirty="0" smtClean="0">
                <a:solidFill>
                  <a:srgbClr val="C00000"/>
                </a:solidFill>
                <a:latin typeface="Verdana" pitchFamily="34" charset="0"/>
                <a:ea typeface="Verdana" pitchFamily="34" charset="0"/>
                <a:cs typeface="Verdana" pitchFamily="34" charset="0"/>
              </a:rPr>
              <a:t>Operations:</a:t>
            </a:r>
          </a:p>
          <a:p>
            <a:pPr lvl="1" algn="just"/>
            <a:endParaRPr lang="en-US" sz="1400" b="1" dirty="0">
              <a:solidFill>
                <a:srgbClr val="C00000"/>
              </a:solidFill>
              <a:latin typeface="Verdana" pitchFamily="34" charset="0"/>
              <a:ea typeface="Verdana" pitchFamily="34" charset="0"/>
              <a:cs typeface="Verdana" pitchFamily="34" charset="0"/>
            </a:endParaRPr>
          </a:p>
          <a:p>
            <a:pPr lvl="1" algn="just"/>
            <a:r>
              <a:rPr lang="en-US" sz="1400" b="1" dirty="0" smtClean="0">
                <a:solidFill>
                  <a:srgbClr val="C00000"/>
                </a:solidFill>
                <a:latin typeface="Verdana" pitchFamily="34" charset="0"/>
                <a:ea typeface="Verdana" pitchFamily="34" charset="0"/>
                <a:cs typeface="Verdana" pitchFamily="34" charset="0"/>
              </a:rPr>
              <a:t>000A</a:t>
            </a:r>
            <a:r>
              <a:rPr lang="en-US" sz="1400" b="1" baseline="-25000" dirty="0" smtClean="0">
                <a:solidFill>
                  <a:srgbClr val="C00000"/>
                </a:solidFill>
                <a:latin typeface="Verdana" pitchFamily="34" charset="0"/>
                <a:ea typeface="Verdana" pitchFamily="34" charset="0"/>
                <a:cs typeface="Verdana" pitchFamily="34" charset="0"/>
              </a:rPr>
              <a:t>H</a:t>
            </a:r>
            <a:r>
              <a:rPr lang="en-US" sz="1400" b="1" dirty="0" smtClean="0">
                <a:solidFill>
                  <a:srgbClr val="C00000"/>
                </a:solidFill>
                <a:latin typeface="Verdana" pitchFamily="34" charset="0"/>
                <a:ea typeface="Verdana" pitchFamily="34" charset="0"/>
                <a:cs typeface="Verdana" pitchFamily="34" charset="0"/>
              </a:rPr>
              <a:t> </a:t>
            </a:r>
            <a:r>
              <a:rPr lang="en-US" sz="1400" b="1" dirty="0" smtClean="0">
                <a:solidFill>
                  <a:srgbClr val="C00000"/>
                </a:solidFill>
                <a:latin typeface="Verdana" pitchFamily="34" charset="0"/>
                <a:ea typeface="Verdana" pitchFamily="34" charset="0"/>
                <a:cs typeface="Verdana" pitchFamily="34" charset="0"/>
                <a:sym typeface="Symbol"/>
              </a:rPr>
              <a:t> 0A</a:t>
            </a:r>
            <a:r>
              <a:rPr lang="en-US" sz="1400" b="1" baseline="-25000" dirty="0" smtClean="0">
                <a:solidFill>
                  <a:srgbClr val="C00000"/>
                </a:solidFill>
                <a:latin typeface="Verdana" pitchFamily="34" charset="0"/>
                <a:ea typeface="Verdana" pitchFamily="34" charset="0"/>
                <a:cs typeface="Verdana" pitchFamily="34" charset="0"/>
                <a:sym typeface="Symbol"/>
              </a:rPr>
              <a:t>H</a:t>
            </a:r>
            <a:r>
              <a:rPr lang="en-US" sz="1400" b="1" dirty="0" smtClean="0">
                <a:solidFill>
                  <a:srgbClr val="C00000"/>
                </a:solidFill>
                <a:latin typeface="Verdana" pitchFamily="34" charset="0"/>
                <a:ea typeface="Verdana" pitchFamily="34" charset="0"/>
                <a:cs typeface="Verdana" pitchFamily="34" charset="0"/>
                <a:sym typeface="Symbol"/>
              </a:rPr>
              <a:t>      (sign extend)</a:t>
            </a:r>
          </a:p>
          <a:p>
            <a:pPr lvl="1" algn="just"/>
            <a:endParaRPr lang="en-US" sz="1400" b="1" dirty="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If ZF = 1, then</a:t>
            </a:r>
          </a:p>
          <a:p>
            <a:pPr lvl="1" algn="just"/>
            <a:endParaRPr lang="en-US" sz="1400" b="1" dirty="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EA = (IP) + 000A</a:t>
            </a:r>
            <a:r>
              <a:rPr lang="en-US" sz="1400" b="1" baseline="-25000" dirty="0" smtClean="0">
                <a:solidFill>
                  <a:srgbClr val="C00000"/>
                </a:solidFill>
                <a:latin typeface="Verdana" pitchFamily="34" charset="0"/>
                <a:ea typeface="Verdana" pitchFamily="34" charset="0"/>
                <a:cs typeface="Verdana" pitchFamily="34" charset="0"/>
                <a:sym typeface="Symbol"/>
              </a:rPr>
              <a:t>H</a:t>
            </a:r>
            <a:endParaRPr lang="en-US" sz="1400" b="1" dirty="0" smtClean="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BA = (CS) x 16</a:t>
            </a:r>
            <a:r>
              <a:rPr lang="en-US" sz="1400" b="1" baseline="-25000" dirty="0" smtClean="0">
                <a:solidFill>
                  <a:srgbClr val="C00000"/>
                </a:solidFill>
                <a:latin typeface="Verdana" pitchFamily="34" charset="0"/>
                <a:ea typeface="Verdana" pitchFamily="34" charset="0"/>
                <a:cs typeface="Verdana" pitchFamily="34" charset="0"/>
                <a:sym typeface="Symbol"/>
              </a:rPr>
              <a:t>10</a:t>
            </a:r>
            <a:endParaRPr lang="en-US" sz="1400" b="1" dirty="0" smtClean="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MA = BA + EA</a:t>
            </a:r>
          </a:p>
          <a:p>
            <a:pPr lvl="1" algn="just"/>
            <a:endParaRPr lang="en-US" sz="1400" b="1" dirty="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If ZF = 1, then the program control jumps to new address calculated above. </a:t>
            </a:r>
          </a:p>
          <a:p>
            <a:pPr lvl="1" algn="just"/>
            <a:endParaRPr lang="en-US" sz="1400" b="1" dirty="0">
              <a:solidFill>
                <a:srgbClr val="C00000"/>
              </a:solidFill>
              <a:latin typeface="Verdana" pitchFamily="34" charset="0"/>
              <a:ea typeface="Verdana" pitchFamily="34" charset="0"/>
              <a:cs typeface="Verdana" pitchFamily="34" charset="0"/>
              <a:sym typeface="Symbol"/>
            </a:endParaRPr>
          </a:p>
          <a:p>
            <a:pPr lvl="1" algn="just"/>
            <a:r>
              <a:rPr lang="en-US" sz="1400" b="1" dirty="0" smtClean="0">
                <a:solidFill>
                  <a:srgbClr val="C00000"/>
                </a:solidFill>
                <a:latin typeface="Verdana" pitchFamily="34" charset="0"/>
                <a:ea typeface="Verdana" pitchFamily="34" charset="0"/>
                <a:cs typeface="Verdana" pitchFamily="34" charset="0"/>
                <a:sym typeface="Symbol"/>
              </a:rPr>
              <a:t>If ZF = 0, then next instruction of the program is executed.</a:t>
            </a:r>
            <a:endParaRPr lang="en-US" sz="1400" b="1" dirty="0" smtClean="0">
              <a:solidFill>
                <a:srgbClr val="C00000"/>
              </a:solidFill>
              <a:latin typeface="Verdana" pitchFamily="34" charset="0"/>
              <a:ea typeface="Verdana" pitchFamily="34" charset="0"/>
              <a:cs typeface="Verdana" pitchFamily="34" charset="0"/>
            </a:endParaRP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615818" y="127323"/>
            <a:ext cx="2283660" cy="461665"/>
          </a:xfrm>
          <a:prstGeom prst="rect">
            <a:avLst/>
          </a:prstGeom>
          <a:noFill/>
        </p:spPr>
        <p:txBody>
          <a:bodyPr wrap="square" rtlCol="0">
            <a:spAutoFit/>
          </a:bodyPr>
          <a:lstStyle/>
          <a:p>
            <a:pPr algn="r"/>
            <a:r>
              <a:rPr lang="en-US" sz="1200" b="1" dirty="0" smtClean="0">
                <a:solidFill>
                  <a:srgbClr val="FF0000"/>
                </a:solidFill>
              </a:rPr>
              <a:t>Group IV : Relative Addressing mode</a:t>
            </a:r>
            <a:endParaRPr lang="en-US" sz="1200" b="1" dirty="0">
              <a:solidFill>
                <a:srgbClr val="FF0000"/>
              </a:solidFill>
            </a:endParaRPr>
          </a:p>
        </p:txBody>
      </p:sp>
    </p:spTree>
    <p:extLst>
      <p:ext uri="{BB962C8B-B14F-4D97-AF65-F5344CB8AC3E}">
        <p14:creationId xmlns:p14="http://schemas.microsoft.com/office/powerpoint/2010/main" val="374212759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84964" y="3747448"/>
            <a:ext cx="738813" cy="321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 y="5181600"/>
            <a:ext cx="3264190" cy="42113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563755"/>
          </a:xfrm>
        </p:spPr>
        <p:txBody>
          <a:bodyPr>
            <a:normAutofit fontScale="90000"/>
          </a:bodyPr>
          <a:lstStyle/>
          <a:p>
            <a:r>
              <a:rPr lang="en-US" dirty="0" smtClean="0"/>
              <a:t>Addressing Modes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Rectangle 8"/>
          <p:cNvSpPr/>
          <p:nvPr/>
        </p:nvSpPr>
        <p:spPr>
          <a:xfrm>
            <a:off x="163776" y="838393"/>
            <a:ext cx="3252814" cy="4693593"/>
          </a:xfrm>
          <a:prstGeom prst="rect">
            <a:avLst/>
          </a:prstGeom>
        </p:spPr>
        <p:txBody>
          <a:bodyPr wrap="none">
            <a:spAutoFit/>
          </a:bodyPr>
          <a:lstStyle/>
          <a:p>
            <a:pPr marL="342900" indent="-342900">
              <a:buAutoNum type="arabicPeriod"/>
            </a:pPr>
            <a:r>
              <a:rPr lang="en-US" sz="1300" b="1" dirty="0" smtClean="0">
                <a:solidFill>
                  <a:srgbClr val="FF0066"/>
                </a:solidFill>
                <a:latin typeface="Verdana" pitchFamily="34" charset="0"/>
                <a:ea typeface="Verdana" pitchFamily="34" charset="0"/>
                <a:cs typeface="Verdana" pitchFamily="34" charset="0"/>
              </a:rPr>
              <a:t>Register Addressing</a:t>
            </a:r>
          </a:p>
          <a:p>
            <a:pPr marL="342900" indent="-342900">
              <a:buAutoNum type="arabicPeriod"/>
            </a:pPr>
            <a:endParaRPr lang="en-US" sz="1300" b="1" dirty="0" smtClean="0">
              <a:solidFill>
                <a:srgbClr val="FF0066"/>
              </a:solidFill>
              <a:latin typeface="Verdana" pitchFamily="34" charset="0"/>
              <a:ea typeface="Verdana" pitchFamily="34" charset="0"/>
              <a:cs typeface="Verdana" pitchFamily="34" charset="0"/>
            </a:endParaRPr>
          </a:p>
          <a:p>
            <a:pPr marL="342900" indent="-342900">
              <a:buAutoNum type="arabicPeriod" startAt="2"/>
            </a:pPr>
            <a:r>
              <a:rPr lang="en-US" sz="1300" b="1" dirty="0" smtClean="0">
                <a:solidFill>
                  <a:srgbClr val="FF0066"/>
                </a:solidFill>
                <a:latin typeface="Verdana" pitchFamily="34" charset="0"/>
                <a:ea typeface="Verdana" pitchFamily="34" charset="0"/>
                <a:cs typeface="Verdana" pitchFamily="34" charset="0"/>
              </a:rPr>
              <a:t>Immediate Addressing</a:t>
            </a:r>
          </a:p>
          <a:p>
            <a:pPr marL="342900" indent="-342900">
              <a:buAutoNum type="arabicPeriod" startAt="2"/>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3"/>
            </a:pPr>
            <a:r>
              <a:rPr lang="en-US" sz="1300" b="1" dirty="0" smtClean="0">
                <a:solidFill>
                  <a:srgbClr val="990033"/>
                </a:solidFill>
                <a:latin typeface="Verdana" pitchFamily="34" charset="0"/>
                <a:ea typeface="Verdana" pitchFamily="34" charset="0"/>
                <a:cs typeface="Verdana" pitchFamily="34" charset="0"/>
              </a:rPr>
              <a:t>Direct Addressing</a:t>
            </a:r>
          </a:p>
          <a:p>
            <a:pPr marL="342900" indent="-342900">
              <a:buAutoNum type="arabicPeriod" startAt="3"/>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4"/>
            </a:pPr>
            <a:r>
              <a:rPr lang="en-US" sz="1300" b="1" dirty="0" smtClean="0">
                <a:solidFill>
                  <a:srgbClr val="990033"/>
                </a:solidFill>
                <a:latin typeface="Verdana" pitchFamily="34" charset="0"/>
                <a:ea typeface="Verdana" pitchFamily="34" charset="0"/>
                <a:cs typeface="Verdana" pitchFamily="34" charset="0"/>
              </a:rPr>
              <a:t>Register </a:t>
            </a:r>
            <a:r>
              <a:rPr lang="en-US" sz="1300" b="1" dirty="0">
                <a:solidFill>
                  <a:srgbClr val="990033"/>
                </a:solidFill>
                <a:latin typeface="Verdana" pitchFamily="34" charset="0"/>
                <a:ea typeface="Verdana" pitchFamily="34" charset="0"/>
                <a:cs typeface="Verdana" pitchFamily="34" charset="0"/>
              </a:rPr>
              <a:t>Indirect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4"/>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5"/>
            </a:pPr>
            <a:r>
              <a:rPr lang="en-US" sz="1300" b="1" dirty="0" smtClean="0">
                <a:solidFill>
                  <a:srgbClr val="990033"/>
                </a:solidFill>
                <a:latin typeface="Verdana" pitchFamily="34" charset="0"/>
                <a:ea typeface="Verdana" pitchFamily="34" charset="0"/>
                <a:cs typeface="Verdana" pitchFamily="34" charset="0"/>
              </a:rPr>
              <a:t>Based Addressing</a:t>
            </a:r>
          </a:p>
          <a:p>
            <a:pPr marL="342900" indent="-342900">
              <a:buAutoNum type="arabicPeriod" startAt="5"/>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6"/>
            </a:pPr>
            <a:r>
              <a:rPr lang="en-US" sz="1300" b="1" dirty="0" smtClean="0">
                <a:solidFill>
                  <a:srgbClr val="990033"/>
                </a:solidFill>
                <a:latin typeface="Verdana" pitchFamily="34" charset="0"/>
                <a:ea typeface="Verdana" pitchFamily="34" charset="0"/>
                <a:cs typeface="Verdana" pitchFamily="34" charset="0"/>
              </a:rPr>
              <a:t>Indexed Addressing</a:t>
            </a:r>
          </a:p>
          <a:p>
            <a:pPr marL="342900" indent="-342900">
              <a:buAutoNum type="arabicPeriod" startAt="6"/>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7"/>
            </a:pPr>
            <a:r>
              <a:rPr lang="en-US" sz="1300" b="1" dirty="0" smtClean="0">
                <a:solidFill>
                  <a:srgbClr val="990033"/>
                </a:solidFill>
                <a:latin typeface="Verdana" pitchFamily="34" charset="0"/>
                <a:ea typeface="Verdana" pitchFamily="34" charset="0"/>
                <a:cs typeface="Verdana" pitchFamily="34" charset="0"/>
              </a:rPr>
              <a:t>Based </a:t>
            </a:r>
            <a:r>
              <a:rPr lang="en-US" sz="1300" b="1" dirty="0">
                <a:solidFill>
                  <a:srgbClr val="990033"/>
                </a:solidFill>
                <a:latin typeface="Verdana" pitchFamily="34" charset="0"/>
                <a:ea typeface="Verdana" pitchFamily="34" charset="0"/>
                <a:cs typeface="Verdana" pitchFamily="34" charset="0"/>
              </a:rPr>
              <a:t>Index </a:t>
            </a:r>
            <a:r>
              <a:rPr lang="en-US" sz="1300" b="1" dirty="0" smtClean="0">
                <a:solidFill>
                  <a:srgbClr val="990033"/>
                </a:solidFill>
                <a:latin typeface="Verdana" pitchFamily="34" charset="0"/>
                <a:ea typeface="Verdana" pitchFamily="34" charset="0"/>
                <a:cs typeface="Verdana" pitchFamily="34" charset="0"/>
              </a:rPr>
              <a:t>Addressing</a:t>
            </a:r>
          </a:p>
          <a:p>
            <a:pPr marL="342900" indent="-342900">
              <a:buAutoNum type="arabicPeriod" startAt="7"/>
            </a:pPr>
            <a:endParaRPr lang="en-US" sz="1300" b="1" dirty="0">
              <a:solidFill>
                <a:srgbClr val="990033"/>
              </a:solidFill>
              <a:latin typeface="Verdana" pitchFamily="34" charset="0"/>
              <a:ea typeface="Verdana" pitchFamily="34" charset="0"/>
              <a:cs typeface="Verdana" pitchFamily="34" charset="0"/>
            </a:endParaRPr>
          </a:p>
          <a:p>
            <a:pPr marL="342900" indent="-342900">
              <a:buAutoNum type="arabicPeriod" startAt="8"/>
            </a:pPr>
            <a:r>
              <a:rPr lang="en-US" sz="1300" b="1" dirty="0" smtClean="0">
                <a:solidFill>
                  <a:srgbClr val="990033"/>
                </a:solidFill>
                <a:latin typeface="Verdana" pitchFamily="34" charset="0"/>
                <a:ea typeface="Verdana" pitchFamily="34" charset="0"/>
                <a:cs typeface="Verdana" pitchFamily="34" charset="0"/>
              </a:rPr>
              <a:t>String Addressing</a:t>
            </a:r>
          </a:p>
          <a:p>
            <a:pPr marL="342900" indent="-342900">
              <a:buAutoNum type="arabicPeriod" startAt="8"/>
            </a:pPr>
            <a:endParaRPr lang="en-US" sz="1300" b="1" dirty="0">
              <a:solidFill>
                <a:srgbClr val="FF0066"/>
              </a:solidFill>
              <a:latin typeface="Verdana" pitchFamily="34" charset="0"/>
              <a:ea typeface="Verdana" pitchFamily="34" charset="0"/>
              <a:cs typeface="Verdana" pitchFamily="34" charset="0"/>
            </a:endParaRPr>
          </a:p>
          <a:p>
            <a:pPr marL="342900" indent="-342900">
              <a:buAutoNum type="arabicPeriod" startAt="9"/>
            </a:pPr>
            <a:r>
              <a:rPr lang="en-US" sz="1300" b="1" dirty="0" smtClean="0">
                <a:solidFill>
                  <a:srgbClr val="FF0066"/>
                </a:solidFill>
                <a:latin typeface="Verdana" pitchFamily="34" charset="0"/>
                <a:ea typeface="Verdana" pitchFamily="34" charset="0"/>
                <a:cs typeface="Verdana" pitchFamily="34" charset="0"/>
              </a:rPr>
              <a:t>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pPr marL="342900" indent="-342900">
              <a:buAutoNum type="arabicPeriod" startAt="9"/>
            </a:pPr>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10. Indirect </a:t>
            </a:r>
            <a:r>
              <a:rPr lang="en-US" sz="1300" b="1" dirty="0">
                <a:solidFill>
                  <a:srgbClr val="FF0066"/>
                </a:solidFill>
                <a:latin typeface="Verdana" pitchFamily="34" charset="0"/>
                <a:ea typeface="Verdana" pitchFamily="34" charset="0"/>
                <a:cs typeface="Verdana" pitchFamily="34" charset="0"/>
              </a:rPr>
              <a:t>I/O port </a:t>
            </a:r>
            <a:r>
              <a:rPr lang="en-US" sz="1300" b="1" dirty="0" smtClean="0">
                <a:solidFill>
                  <a:srgbClr val="FF0066"/>
                </a:solidFill>
                <a:latin typeface="Verdana" pitchFamily="34" charset="0"/>
                <a:ea typeface="Verdana" pitchFamily="34" charset="0"/>
                <a:cs typeface="Verdana" pitchFamily="34" charset="0"/>
              </a:rPr>
              <a:t>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11. Relative Addressing</a:t>
            </a:r>
          </a:p>
          <a:p>
            <a:endParaRPr lang="en-US" sz="1300" b="1" dirty="0">
              <a:solidFill>
                <a:srgbClr val="FF0066"/>
              </a:solidFill>
              <a:latin typeface="Verdana" pitchFamily="34" charset="0"/>
              <a:ea typeface="Verdana" pitchFamily="34" charset="0"/>
              <a:cs typeface="Verdana" pitchFamily="34" charset="0"/>
            </a:endParaRPr>
          </a:p>
          <a:p>
            <a:r>
              <a:rPr lang="en-US" sz="1300" b="1" dirty="0" smtClean="0">
                <a:solidFill>
                  <a:srgbClr val="FF0066"/>
                </a:solidFill>
                <a:latin typeface="Verdana" pitchFamily="34" charset="0"/>
                <a:ea typeface="Verdana" pitchFamily="34" charset="0"/>
                <a:cs typeface="Verdana" pitchFamily="34" charset="0"/>
              </a:rPr>
              <a:t>12. Implied Addressing</a:t>
            </a:r>
            <a:endParaRPr lang="en-US" sz="1300" b="1" dirty="0">
              <a:solidFill>
                <a:srgbClr val="FF0066"/>
              </a:solidFill>
              <a:latin typeface="Verdana" pitchFamily="34" charset="0"/>
              <a:ea typeface="Verdana" pitchFamily="34" charset="0"/>
              <a:cs typeface="Verdana" pitchFamily="34" charset="0"/>
            </a:endParaRPr>
          </a:p>
        </p:txBody>
      </p:sp>
      <p:sp>
        <p:nvSpPr>
          <p:cNvPr id="25" name="Rectangle 24"/>
          <p:cNvSpPr/>
          <p:nvPr/>
        </p:nvSpPr>
        <p:spPr>
          <a:xfrm>
            <a:off x="3810000" y="762000"/>
            <a:ext cx="5105400" cy="563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smtClean="0">
              <a:solidFill>
                <a:schemeClr val="tx1"/>
              </a:solidFill>
              <a:latin typeface="Verdana" pitchFamily="34" charset="0"/>
              <a:ea typeface="Verdana" pitchFamily="34" charset="0"/>
              <a:cs typeface="Verdana" pitchFamily="34" charset="0"/>
            </a:endParaRPr>
          </a:p>
          <a:p>
            <a:pPr algn="just"/>
            <a:endParaRPr lang="en-US" sz="1400" b="1" dirty="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Instructions using this mode have no operands. The instruction itself will specify the data to be operated by the instruction.</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rgbClr val="FF0000"/>
                </a:solidFill>
                <a:latin typeface="Verdana" pitchFamily="34" charset="0"/>
                <a:ea typeface="Verdana" pitchFamily="34" charset="0"/>
                <a:cs typeface="Verdana" pitchFamily="34" charset="0"/>
              </a:rPr>
              <a:t>Example:  </a:t>
            </a:r>
            <a:r>
              <a:rPr lang="en-US" sz="1400" b="1" dirty="0" smtClean="0">
                <a:solidFill>
                  <a:schemeClr val="tx1"/>
                </a:solidFill>
                <a:latin typeface="Verdana" pitchFamily="34" charset="0"/>
                <a:ea typeface="Verdana" pitchFamily="34" charset="0"/>
                <a:cs typeface="Verdana" pitchFamily="34" charset="0"/>
              </a:rPr>
              <a:t>CLC</a:t>
            </a:r>
          </a:p>
          <a:p>
            <a:pPr algn="just"/>
            <a:endParaRPr lang="en-US" sz="1400" b="1" dirty="0" smtClean="0">
              <a:solidFill>
                <a:schemeClr val="tx1"/>
              </a:solidFill>
              <a:latin typeface="Verdana" pitchFamily="34" charset="0"/>
              <a:ea typeface="Verdana" pitchFamily="34" charset="0"/>
              <a:cs typeface="Verdana" pitchFamily="34" charset="0"/>
            </a:endParaRPr>
          </a:p>
          <a:p>
            <a:pPr algn="just"/>
            <a:r>
              <a:rPr lang="en-US" sz="1400" b="1" dirty="0" smtClean="0">
                <a:solidFill>
                  <a:schemeClr val="tx1"/>
                </a:solidFill>
                <a:latin typeface="Verdana" pitchFamily="34" charset="0"/>
                <a:ea typeface="Verdana" pitchFamily="34" charset="0"/>
                <a:cs typeface="Verdana" pitchFamily="34" charset="0"/>
              </a:rPr>
              <a:t>This clears the carry flag to zero.</a:t>
            </a:r>
          </a:p>
        </p:txBody>
      </p:sp>
      <p:pic>
        <p:nvPicPr>
          <p:cNvPr id="26" name="Picture 2" descr="C:\Users\AMMU\Desktop\Microprocessor\Regist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85" y="5547752"/>
            <a:ext cx="1323129" cy="1300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15818" y="127323"/>
            <a:ext cx="2283660" cy="461665"/>
          </a:xfrm>
          <a:prstGeom prst="rect">
            <a:avLst/>
          </a:prstGeom>
          <a:noFill/>
        </p:spPr>
        <p:txBody>
          <a:bodyPr wrap="square" rtlCol="0">
            <a:spAutoFit/>
          </a:bodyPr>
          <a:lstStyle/>
          <a:p>
            <a:pPr algn="r"/>
            <a:r>
              <a:rPr lang="en-US" sz="1200" b="1" dirty="0" smtClean="0">
                <a:solidFill>
                  <a:srgbClr val="FF0000"/>
                </a:solidFill>
              </a:rPr>
              <a:t>Group IV : Implied Addressing mode</a:t>
            </a:r>
            <a:endParaRPr lang="en-US" sz="1200" b="1" dirty="0">
              <a:solidFill>
                <a:srgbClr val="FF0000"/>
              </a:solidFill>
            </a:endParaRPr>
          </a:p>
        </p:txBody>
      </p:sp>
    </p:spTree>
    <p:extLst>
      <p:ext uri="{BB962C8B-B14F-4D97-AF65-F5344CB8AC3E}">
        <p14:creationId xmlns:p14="http://schemas.microsoft.com/office/powerpoint/2010/main" val="227627458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smtClean="0">
                <a:solidFill>
                  <a:srgbClr val="00B050"/>
                </a:solidFill>
                <a:latin typeface="Octapost NBP" pitchFamily="2" charset="0"/>
              </a:rPr>
              <a:t>4.INSTRUCTION SET</a:t>
            </a:r>
            <a:endParaRPr lang="en-US" sz="3600" dirty="0">
              <a:solidFill>
                <a:srgbClr val="00B050"/>
              </a:solidFill>
              <a:latin typeface="Octapost NBP" pitchFamily="2" charset="0"/>
            </a:endParaRPr>
          </a:p>
        </p:txBody>
      </p:sp>
    </p:spTree>
    <p:extLst>
      <p:ext uri="{BB962C8B-B14F-4D97-AF65-F5344CB8AC3E}">
        <p14:creationId xmlns:p14="http://schemas.microsoft.com/office/powerpoint/2010/main" val="20583139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92656" y="1967552"/>
            <a:ext cx="5374944" cy="2909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Data Transfer Instructions</a:t>
            </a:r>
          </a:p>
          <a:p>
            <a:pPr marL="342900" indent="-342900">
              <a:buFont typeface="+mj-lt"/>
              <a:buAutoNum type="arabicPeriod"/>
            </a:pPr>
            <a:endParaRPr lang="en-US" sz="1600" b="1" dirty="0" smtClean="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Arithmetic Instructions</a:t>
            </a:r>
          </a:p>
          <a:p>
            <a:pPr marL="342900" indent="-342900">
              <a:buFont typeface="+mj-lt"/>
              <a:buAutoNum type="arabicPeriod"/>
            </a:pPr>
            <a:endParaRPr lang="en-US" sz="1600" b="1" dirty="0" smtClean="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Logical Instructions</a:t>
            </a:r>
          </a:p>
          <a:p>
            <a:pPr marL="342900" indent="-342900">
              <a:buFont typeface="+mj-lt"/>
              <a:buAutoNum type="arabicPeriod"/>
            </a:pPr>
            <a:endParaRPr lang="en-US" sz="1600" b="1" dirty="0" smtClean="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String manipulation Instructions</a:t>
            </a:r>
          </a:p>
          <a:p>
            <a:pPr marL="342900" indent="-342900">
              <a:buFont typeface="+mj-lt"/>
              <a:buAutoNum type="arabicPeriod"/>
            </a:pPr>
            <a:endParaRPr lang="en-US" sz="1600" b="1" dirty="0" smtClean="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Process Control Instructions</a:t>
            </a:r>
          </a:p>
          <a:p>
            <a:pPr marL="342900" indent="-342900">
              <a:buFont typeface="+mj-lt"/>
              <a:buAutoNum type="arabicPeriod"/>
            </a:pPr>
            <a:endParaRPr lang="en-US" sz="1600" b="1" dirty="0" smtClean="0">
              <a:solidFill>
                <a:srgbClr val="FF0066"/>
              </a:solidFill>
              <a:latin typeface="Verdana" pitchFamily="34" charset="0"/>
              <a:ea typeface="Verdana" pitchFamily="34" charset="0"/>
              <a:cs typeface="Verdana" pitchFamily="34" charset="0"/>
            </a:endParaRPr>
          </a:p>
          <a:p>
            <a:pPr marL="342900" indent="-342900">
              <a:buFont typeface="+mj-lt"/>
              <a:buAutoNum type="arabicPeriod"/>
            </a:pPr>
            <a:r>
              <a:rPr lang="en-US" sz="1600" b="1" dirty="0" smtClean="0">
                <a:solidFill>
                  <a:srgbClr val="FF0066"/>
                </a:solidFill>
                <a:latin typeface="Verdana" pitchFamily="34" charset="0"/>
                <a:ea typeface="Verdana" pitchFamily="34" charset="0"/>
                <a:cs typeface="Verdana" pitchFamily="34" charset="0"/>
              </a:rPr>
              <a:t>Control Transfer Instructions</a:t>
            </a:r>
            <a:endParaRPr lang="en-US" sz="1600" b="1" dirty="0">
              <a:solidFill>
                <a:srgbClr val="FF0066"/>
              </a:solidFill>
              <a:latin typeface="Verdana" pitchFamily="34" charset="0"/>
              <a:ea typeface="Verdana" pitchFamily="34" charset="0"/>
              <a:cs typeface="Verdana" pitchFamily="34" charset="0"/>
            </a:endParaRPr>
          </a:p>
          <a:p>
            <a:pPr marL="342900" indent="-342900">
              <a:buAutoNum type="arabicPeriod"/>
            </a:pPr>
            <a:endParaRPr lang="en-US" sz="1600" b="1" dirty="0">
              <a:solidFill>
                <a:srgbClr val="FF0066"/>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p:txBody>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6" name="TextBox 5"/>
          <p:cNvSpPr txBox="1"/>
          <p:nvPr/>
        </p:nvSpPr>
        <p:spPr>
          <a:xfrm>
            <a:off x="498144" y="1371600"/>
            <a:ext cx="5216856" cy="338554"/>
          </a:xfrm>
          <a:prstGeom prst="rect">
            <a:avLst/>
          </a:prstGeom>
          <a:noFill/>
        </p:spPr>
        <p:txBody>
          <a:bodyPr wrap="square" rtlCol="0">
            <a:spAutoFit/>
          </a:bodyPr>
          <a:lstStyle/>
          <a:p>
            <a:r>
              <a:rPr lang="en-US" sz="1600" b="1" dirty="0" smtClean="0">
                <a:latin typeface="Verdana" pitchFamily="34" charset="0"/>
                <a:ea typeface="Verdana" pitchFamily="34" charset="0"/>
                <a:cs typeface="Verdana" pitchFamily="34" charset="0"/>
              </a:rPr>
              <a:t>8086 supports 6 types of instructions.</a:t>
            </a:r>
          </a:p>
        </p:txBody>
      </p:sp>
    </p:spTree>
    <p:extLst>
      <p:ext uri="{BB962C8B-B14F-4D97-AF65-F5344CB8AC3E}">
        <p14:creationId xmlns:p14="http://schemas.microsoft.com/office/powerpoint/2010/main" val="41506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33400" y="1738952"/>
            <a:ext cx="7924800" cy="762000"/>
          </a:xfrm>
          <a:prstGeom prst="roundRect">
            <a:avLst/>
          </a:prstGeom>
          <a:solidFill>
            <a:srgbClr val="66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762000"/>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1. Data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8736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TextBox 4"/>
          <p:cNvSpPr txBox="1"/>
          <p:nvPr/>
        </p:nvSpPr>
        <p:spPr>
          <a:xfrm>
            <a:off x="533400" y="1752600"/>
            <a:ext cx="8001000" cy="3693319"/>
          </a:xfrm>
          <a:prstGeom prst="rect">
            <a:avLst/>
          </a:prstGeom>
          <a:noFill/>
        </p:spPr>
        <p:txBody>
          <a:bodyPr wrap="square" rtlCol="0">
            <a:spAutoFit/>
          </a:bodyPr>
          <a:lstStyle/>
          <a:p>
            <a:pPr algn="ctr"/>
            <a:r>
              <a:rPr lang="en-US" b="1" dirty="0" smtClean="0"/>
              <a:t>Instructions that are used to transfer data/ address in to registers, memory locations and I/O ports.</a:t>
            </a:r>
          </a:p>
          <a:p>
            <a:pPr algn="ctr"/>
            <a:endParaRPr lang="en-US" b="1" dirty="0"/>
          </a:p>
          <a:p>
            <a:pPr algn="ctr"/>
            <a:r>
              <a:rPr lang="en-US" b="1" dirty="0" smtClean="0"/>
              <a:t>Generally involve two operands: Source operand and Destination operand of the same size.</a:t>
            </a:r>
          </a:p>
          <a:p>
            <a:pPr algn="ctr"/>
            <a:endParaRPr lang="en-US" b="1" dirty="0"/>
          </a:p>
          <a:p>
            <a:pPr algn="ctr"/>
            <a:r>
              <a:rPr lang="en-US" b="1" dirty="0" smtClean="0">
                <a:solidFill>
                  <a:srgbClr val="C00000"/>
                </a:solidFill>
              </a:rPr>
              <a:t>Source</a:t>
            </a:r>
            <a:r>
              <a:rPr lang="en-US" b="1" dirty="0" smtClean="0"/>
              <a:t>: Register or a memory location or an immediate data</a:t>
            </a:r>
          </a:p>
          <a:p>
            <a:pPr algn="ctr"/>
            <a:r>
              <a:rPr lang="en-US" b="1" dirty="0" smtClean="0">
                <a:solidFill>
                  <a:srgbClr val="C00000"/>
                </a:solidFill>
              </a:rPr>
              <a:t>Destination</a:t>
            </a:r>
            <a:r>
              <a:rPr lang="en-US" b="1" dirty="0" smtClean="0"/>
              <a:t> : Register or a memory location. </a:t>
            </a:r>
          </a:p>
          <a:p>
            <a:pPr algn="ctr"/>
            <a:endParaRPr lang="en-US" b="1" dirty="0"/>
          </a:p>
          <a:p>
            <a:pPr algn="ctr"/>
            <a:r>
              <a:rPr lang="en-US" b="1" dirty="0" smtClean="0"/>
              <a:t>The size should be a either a byte or a word.</a:t>
            </a:r>
          </a:p>
          <a:p>
            <a:pPr algn="ctr"/>
            <a:endParaRPr lang="en-US" b="1" dirty="0"/>
          </a:p>
          <a:p>
            <a:pPr algn="ctr"/>
            <a:r>
              <a:rPr lang="en-US" b="1" dirty="0" smtClean="0"/>
              <a:t>A 8-bit data can only be moved to 8-bit register/ memory and a 16-bit data </a:t>
            </a:r>
            <a:r>
              <a:rPr lang="en-US" b="1" dirty="0"/>
              <a:t>can </a:t>
            </a:r>
            <a:r>
              <a:rPr lang="en-US" b="1" dirty="0" smtClean="0"/>
              <a:t>be </a:t>
            </a:r>
            <a:r>
              <a:rPr lang="en-US" b="1" dirty="0"/>
              <a:t>moved to </a:t>
            </a:r>
            <a:r>
              <a:rPr lang="en-US" b="1" dirty="0" smtClean="0"/>
              <a:t>16-bit </a:t>
            </a:r>
            <a:r>
              <a:rPr lang="en-US" b="1" dirty="0"/>
              <a:t>register/ </a:t>
            </a:r>
            <a:r>
              <a:rPr lang="en-US" b="1" dirty="0" smtClean="0"/>
              <a:t>memory. </a:t>
            </a:r>
            <a:endParaRPr lang="en-US" b="1" dirty="0"/>
          </a:p>
        </p:txBody>
      </p:sp>
    </p:spTree>
    <p:extLst>
      <p:ext uri="{BB962C8B-B14F-4D97-AF65-F5344CB8AC3E}">
        <p14:creationId xmlns:p14="http://schemas.microsoft.com/office/powerpoint/2010/main" val="290114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3.73988E-6 L 3.33333E-6 0.12427 " pathEditMode="relative" rAng="0" ptsTypes="AA">
                                      <p:cBhvr>
                                        <p:cTn id="6" dur="500" fill="hold"/>
                                        <p:tgtEl>
                                          <p:spTgt spid="7"/>
                                        </p:tgtEl>
                                        <p:attrNameLst>
                                          <p:attrName>ppt_x</p:attrName>
                                          <p:attrName>ppt_y</p:attrName>
                                        </p:attrNameLst>
                                      </p:cBhvr>
                                      <p:rCtr x="0" y="620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33333E-6 0.12419 L 3.33333E-6 0.2352 " pathEditMode="relative" rAng="0" ptsTypes="AA">
                                      <p:cBhvr>
                                        <p:cTn id="10" dur="500" fill="hold"/>
                                        <p:tgtEl>
                                          <p:spTgt spid="7"/>
                                        </p:tgtEl>
                                        <p:attrNameLst>
                                          <p:attrName>ppt_x</p:attrName>
                                          <p:attrName>ppt_y</p:attrName>
                                        </p:attrNameLst>
                                      </p:cBhvr>
                                      <p:rCtr x="0" y="555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3.33333E-6 0.2352 L 3.33333E-6 0.33511 " pathEditMode="relative" rAng="0" ptsTypes="AA">
                                      <p:cBhvr>
                                        <p:cTn id="14" dur="500" fill="hold"/>
                                        <p:tgtEl>
                                          <p:spTgt spid="7"/>
                                        </p:tgtEl>
                                        <p:attrNameLst>
                                          <p:attrName>ppt_x</p:attrName>
                                          <p:attrName>ppt_y</p:attrName>
                                        </p:attrNameLst>
                                      </p:cBhvr>
                                      <p:rCtr x="0" y="499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3.33333E-6 0.33511 L 3.33333E-6 0.43502 " pathEditMode="relative" rAng="0" ptsTypes="AA">
                                      <p:cBhvr>
                                        <p:cTn id="18" dur="500" fill="hold"/>
                                        <p:tgtEl>
                                          <p:spTgt spid="7"/>
                                        </p:tgtEl>
                                        <p:attrNameLst>
                                          <p:attrName>ppt_x</p:attrName>
                                          <p:attrName>ppt_y</p:attrName>
                                        </p:attrNameLst>
                                      </p:cBhvr>
                                      <p:rCtr x="0" y="4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581400" y="1281332"/>
            <a:ext cx="79248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762000"/>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1. Data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38859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2794780" y="1282714"/>
            <a:ext cx="79248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MOV, XCHG, PUSH, POP, IN, OUT …</a:t>
            </a:r>
            <a:endParaRPr lang="en-US" b="1" dirty="0">
              <a:solidFill>
                <a:srgbClr val="FF000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616725137"/>
              </p:ext>
            </p:extLst>
          </p:nvPr>
        </p:nvGraphicFramePr>
        <p:xfrm>
          <a:off x="533400" y="1905000"/>
          <a:ext cx="8153400" cy="2472168"/>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37832">
                <a:tc>
                  <a:txBody>
                    <a:bodyPr/>
                    <a:lstStyle/>
                    <a:p>
                      <a:r>
                        <a:rPr lang="en-US" sz="1400" b="1" dirty="0" smtClean="0">
                          <a:solidFill>
                            <a:srgbClr val="FF0000"/>
                          </a:solidFill>
                        </a:rPr>
                        <a:t>MOV reg2/ </a:t>
                      </a:r>
                      <a:r>
                        <a:rPr lang="en-US" sz="1400" b="1" dirty="0" err="1" smtClean="0">
                          <a:solidFill>
                            <a:srgbClr val="FF0000"/>
                          </a:solidFill>
                        </a:rPr>
                        <a:t>mem</a:t>
                      </a:r>
                      <a:r>
                        <a:rPr lang="en-US" sz="1400" b="1" dirty="0" smtClean="0">
                          <a:solidFill>
                            <a:srgbClr val="FF0000"/>
                          </a:solidFill>
                        </a:rPr>
                        <a:t>, reg1/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MOV reg2, reg1 </a:t>
                      </a:r>
                    </a:p>
                    <a:p>
                      <a:r>
                        <a:rPr lang="en-US" sz="1400" b="1" dirty="0" smtClean="0">
                          <a:solidFill>
                            <a:schemeClr val="tx1"/>
                          </a:solidFill>
                        </a:rPr>
                        <a:t>MOV </a:t>
                      </a:r>
                      <a:r>
                        <a:rPr lang="en-US" sz="1400" b="1" dirty="0" err="1" smtClean="0">
                          <a:solidFill>
                            <a:schemeClr val="tx1"/>
                          </a:solidFill>
                        </a:rPr>
                        <a:t>mem</a:t>
                      </a:r>
                      <a:r>
                        <a:rPr lang="en-US" sz="1400" b="1" dirty="0" smtClean="0">
                          <a:solidFill>
                            <a:schemeClr val="tx1"/>
                          </a:solidFill>
                        </a:rPr>
                        <a:t>,</a:t>
                      </a:r>
                      <a:r>
                        <a:rPr lang="en-US" sz="1400" b="1" baseline="0" dirty="0" smtClean="0">
                          <a:solidFill>
                            <a:schemeClr val="tx1"/>
                          </a:solidFill>
                        </a:rPr>
                        <a:t> reg1</a:t>
                      </a:r>
                    </a:p>
                    <a:p>
                      <a:r>
                        <a:rPr lang="en-US" sz="1400" b="1" baseline="0" dirty="0" smtClean="0">
                          <a:solidFill>
                            <a:schemeClr val="tx1"/>
                          </a:solidFill>
                        </a:rPr>
                        <a:t>MOV reg2, </a:t>
                      </a:r>
                      <a:r>
                        <a:rPr lang="en-US" sz="1400" b="1" baseline="0" dirty="0" err="1" smtClean="0">
                          <a:solidFill>
                            <a:schemeClr val="tx1"/>
                          </a:solidFill>
                        </a:rPr>
                        <a:t>mem</a:t>
                      </a:r>
                      <a:endParaRPr lang="en-US" sz="1400" b="1" dirty="0" smtClean="0">
                        <a:solidFill>
                          <a:schemeClr val="tx1"/>
                        </a:solidFill>
                      </a:endParaRPr>
                    </a:p>
                    <a:p>
                      <a:endParaRPr lang="en-US" sz="1400" b="1" dirty="0">
                        <a:solidFill>
                          <a:srgbClr val="FF0000"/>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dirty="0" smtClean="0">
                          <a:solidFill>
                            <a:schemeClr val="tx1"/>
                          </a:solidFill>
                        </a:rPr>
                        <a:t> </a:t>
                      </a:r>
                      <a:r>
                        <a:rPr lang="en-US" sz="1400" b="1" dirty="0" smtClean="0">
                          <a:solidFill>
                            <a:schemeClr val="tx1"/>
                          </a:solidFill>
                          <a:sym typeface="Symbol"/>
                        </a:rPr>
                        <a:t> (reg1) </a:t>
                      </a:r>
                    </a:p>
                    <a:p>
                      <a:r>
                        <a:rPr lang="en-US" sz="1400" b="1" dirty="0" smtClean="0">
                          <a:solidFill>
                            <a:schemeClr val="tx1"/>
                          </a:solidFill>
                          <a:sym typeface="Symbol"/>
                        </a:rPr>
                        <a:t>(reg2)</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100568">
                <a:tc>
                  <a:txBody>
                    <a:bodyPr/>
                    <a:lstStyle/>
                    <a:p>
                      <a:r>
                        <a:rPr lang="en-US" sz="1400" b="1" dirty="0" smtClean="0">
                          <a:solidFill>
                            <a:srgbClr val="FF0000"/>
                          </a:solidFill>
                        </a:rPr>
                        <a:t>MOV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r>
                        <a:rPr lang="en-US" sz="1400" b="1" dirty="0" smtClean="0">
                          <a:solidFill>
                            <a:srgbClr val="FF0000"/>
                          </a:solidFill>
                        </a:rPr>
                        <a:t>, data</a:t>
                      </a:r>
                    </a:p>
                    <a:p>
                      <a:endParaRPr lang="en-US" sz="1400" b="1" dirty="0" smtClean="0">
                        <a:solidFill>
                          <a:srgbClr val="FF0000"/>
                        </a:solidFill>
                      </a:endParaRPr>
                    </a:p>
                    <a:p>
                      <a:r>
                        <a:rPr lang="en-US" sz="1400" b="1" dirty="0" smtClean="0">
                          <a:solidFill>
                            <a:schemeClr val="tx1"/>
                          </a:solidFill>
                        </a:rPr>
                        <a:t>MOV </a:t>
                      </a:r>
                      <a:r>
                        <a:rPr lang="en-US" sz="1400" b="1" dirty="0" err="1" smtClean="0">
                          <a:solidFill>
                            <a:schemeClr val="tx1"/>
                          </a:solidFill>
                        </a:rPr>
                        <a:t>reg</a:t>
                      </a:r>
                      <a:r>
                        <a:rPr lang="en-US" sz="1400" b="1" dirty="0" smtClean="0">
                          <a:solidFill>
                            <a:schemeClr val="tx1"/>
                          </a:solidFill>
                        </a:rPr>
                        <a:t>, data</a:t>
                      </a:r>
                    </a:p>
                    <a:p>
                      <a:r>
                        <a:rPr lang="en-US" sz="1400" b="1" dirty="0" smtClean="0">
                          <a:solidFill>
                            <a:schemeClr val="tx1"/>
                          </a:solidFill>
                        </a:rPr>
                        <a:t>MOV </a:t>
                      </a:r>
                      <a:r>
                        <a:rPr lang="en-US" sz="1400" b="1" dirty="0" err="1" smtClean="0">
                          <a:solidFill>
                            <a:schemeClr val="tx1"/>
                          </a:solidFill>
                        </a:rPr>
                        <a:t>mem</a:t>
                      </a:r>
                      <a:r>
                        <a:rPr lang="en-US" sz="1400" b="1" dirty="0" smtClean="0">
                          <a:solidFill>
                            <a:schemeClr val="tx1"/>
                          </a:solidFill>
                        </a:rPr>
                        <a:t>, data</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t>
                      </a:r>
                      <a:r>
                        <a:rPr lang="en-US" sz="1400" b="1" dirty="0" err="1" smtClean="0">
                          <a:solidFill>
                            <a:schemeClr val="tx1"/>
                          </a:solidFill>
                        </a:rPr>
                        <a:t>reg</a:t>
                      </a:r>
                      <a:r>
                        <a:rPr lang="en-US" sz="1400" b="1" dirty="0" smtClean="0">
                          <a:solidFill>
                            <a:schemeClr val="tx1"/>
                          </a:solidFill>
                        </a:rPr>
                        <a:t>) </a:t>
                      </a:r>
                      <a:r>
                        <a:rPr lang="en-US" sz="1400" b="1" dirty="0" smtClean="0">
                          <a:solidFill>
                            <a:schemeClr val="tx1"/>
                          </a:solidFill>
                          <a:sym typeface="Symbol"/>
                        </a:rPr>
                        <a:t>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data</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923191234"/>
              </p:ext>
            </p:extLst>
          </p:nvPr>
        </p:nvGraphicFramePr>
        <p:xfrm>
          <a:off x="533400" y="4690632"/>
          <a:ext cx="8153400" cy="1176768"/>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176768">
                <a:tc>
                  <a:txBody>
                    <a:bodyPr/>
                    <a:lstStyle/>
                    <a:p>
                      <a:r>
                        <a:rPr lang="en-US" sz="1400" b="1" dirty="0" smtClean="0">
                          <a:solidFill>
                            <a:srgbClr val="FF0000"/>
                          </a:solidFill>
                        </a:rPr>
                        <a:t>XCHG reg2/ </a:t>
                      </a:r>
                      <a:r>
                        <a:rPr lang="en-US" sz="1400" b="1" dirty="0" err="1" smtClean="0">
                          <a:solidFill>
                            <a:srgbClr val="FF0000"/>
                          </a:solidFill>
                        </a:rPr>
                        <a:t>mem</a:t>
                      </a:r>
                      <a:r>
                        <a:rPr lang="en-US" sz="1400" b="1" dirty="0" smtClean="0">
                          <a:solidFill>
                            <a:srgbClr val="FF0000"/>
                          </a:solidFill>
                        </a:rPr>
                        <a:t>, reg1</a:t>
                      </a:r>
                    </a:p>
                    <a:p>
                      <a:endParaRPr lang="en-US" sz="1400" b="1" dirty="0" smtClean="0">
                        <a:solidFill>
                          <a:srgbClr val="FF0000"/>
                        </a:solidFill>
                      </a:endParaRPr>
                    </a:p>
                    <a:p>
                      <a:r>
                        <a:rPr lang="en-US" sz="1400" b="1" dirty="0" smtClean="0">
                          <a:solidFill>
                            <a:schemeClr val="tx1"/>
                          </a:solidFill>
                        </a:rPr>
                        <a:t>XCHG reg2, reg1</a:t>
                      </a:r>
                    </a:p>
                    <a:p>
                      <a:r>
                        <a:rPr lang="en-US" sz="1400" b="1" dirty="0" smtClean="0">
                          <a:solidFill>
                            <a:schemeClr val="tx1"/>
                          </a:solidFill>
                        </a:rPr>
                        <a:t>XCHG </a:t>
                      </a:r>
                      <a:r>
                        <a:rPr lang="en-US" sz="1400" b="1" dirty="0" err="1" smtClean="0">
                          <a:solidFill>
                            <a:schemeClr val="tx1"/>
                          </a:solidFill>
                        </a:rPr>
                        <a:t>mem</a:t>
                      </a:r>
                      <a:r>
                        <a:rPr lang="en-US" sz="1400" b="1" dirty="0" smtClean="0">
                          <a:solidFill>
                            <a:schemeClr val="tx1"/>
                          </a:solidFill>
                        </a:rPr>
                        <a:t>, reg1</a:t>
                      </a:r>
                    </a:p>
                    <a:p>
                      <a:endParaRPr lang="en-US" sz="1400" b="1" dirty="0">
                        <a:solidFill>
                          <a:srgbClr val="FF0000"/>
                        </a:solidFill>
                      </a:endParaRP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dirty="0" smtClean="0">
                          <a:solidFill>
                            <a:schemeClr val="tx1"/>
                          </a:solidFill>
                        </a:rPr>
                        <a:t> </a:t>
                      </a:r>
                      <a:r>
                        <a:rPr lang="en-US" sz="1400" b="1" dirty="0" smtClean="0">
                          <a:solidFill>
                            <a:schemeClr val="tx1"/>
                          </a:solidFill>
                          <a:sym typeface="Symbol"/>
                        </a:rPr>
                        <a:t> (reg1) </a:t>
                      </a:r>
                    </a:p>
                  </a:txBody>
                  <a:tcPr>
                    <a:solidFill>
                      <a:srgbClr val="99FF66"/>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20525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206220" y="1281332"/>
            <a:ext cx="79248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762000"/>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1. Data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38859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4447736" y="1282714"/>
            <a:ext cx="79248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MOV, XCHG, PUSH, POP, IN, OUT …</a:t>
            </a:r>
            <a:endParaRPr lang="en-US" b="1" dirty="0">
              <a:solidFill>
                <a:srgbClr val="FF000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564547039"/>
              </p:ext>
            </p:extLst>
          </p:nvPr>
        </p:nvGraphicFramePr>
        <p:xfrm>
          <a:off x="533400" y="1905000"/>
          <a:ext cx="8153400" cy="24384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37832">
                <a:tc>
                  <a:txBody>
                    <a:bodyPr/>
                    <a:lstStyle/>
                    <a:p>
                      <a:r>
                        <a:rPr lang="en-US" sz="1400" b="1" dirty="0" smtClean="0">
                          <a:solidFill>
                            <a:srgbClr val="FF0000"/>
                          </a:solidFill>
                        </a:rPr>
                        <a:t>PUSH reg16/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PUSH reg16</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PUSH </a:t>
                      </a:r>
                      <a:r>
                        <a:rPr lang="en-US" sz="1400" b="1" dirty="0" err="1" smtClean="0">
                          <a:solidFill>
                            <a:schemeClr val="tx1"/>
                          </a:solidFill>
                        </a:rPr>
                        <a:t>mem</a:t>
                      </a:r>
                      <a:endParaRPr lang="en-US" sz="1400" b="1" dirty="0" smtClean="0">
                        <a:solidFill>
                          <a:schemeClr val="tx1"/>
                        </a:solidFill>
                      </a:endParaRPr>
                    </a:p>
                    <a:p>
                      <a:endParaRPr lang="en-US" sz="1400" b="1" dirty="0">
                        <a:solidFill>
                          <a:srgbClr val="FF0000"/>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(SP) </a:t>
                      </a:r>
                      <a:r>
                        <a:rPr lang="en-US" sz="1400" b="1" dirty="0" smtClean="0">
                          <a:solidFill>
                            <a:schemeClr val="tx1"/>
                          </a:solidFill>
                          <a:sym typeface="Symbol"/>
                        </a:rPr>
                        <a:t> (SP) – 2</a:t>
                      </a:r>
                    </a:p>
                    <a:p>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(SS) x 16</a:t>
                      </a:r>
                      <a:r>
                        <a:rPr lang="en-US" sz="1400" b="1" baseline="-25000" dirty="0" smtClean="0">
                          <a:solidFill>
                            <a:schemeClr val="tx1"/>
                          </a:solidFill>
                          <a:sym typeface="Symbol"/>
                        </a:rPr>
                        <a:t>10</a:t>
                      </a:r>
                      <a:r>
                        <a:rPr lang="en-US" sz="1400" b="1" baseline="0" dirty="0" smtClean="0">
                          <a:solidFill>
                            <a:schemeClr val="tx1"/>
                          </a:solidFill>
                          <a:sym typeface="Symbol"/>
                        </a:rPr>
                        <a:t> + SP</a:t>
                      </a:r>
                      <a:endParaRPr lang="en-US" sz="1400" b="1" dirty="0" smtClean="0">
                        <a:solidFill>
                          <a:schemeClr val="tx1"/>
                        </a:solidFill>
                        <a:sym typeface="Symbol"/>
                      </a:endParaRPr>
                    </a:p>
                    <a:p>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a:t>
                      </a: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+ 1</a:t>
                      </a:r>
                      <a:r>
                        <a:rPr lang="en-US" sz="1400" b="1" dirty="0" smtClean="0">
                          <a:solidFill>
                            <a:schemeClr val="tx1"/>
                          </a:solidFill>
                          <a:sym typeface="Symbol"/>
                        </a:rPr>
                        <a:t>)</a:t>
                      </a:r>
                      <a:r>
                        <a:rPr lang="en-US" sz="1400" b="1" dirty="0" smtClean="0">
                          <a:solidFill>
                            <a:schemeClr val="tx1"/>
                          </a:solidFill>
                        </a:rPr>
                        <a:t> </a:t>
                      </a:r>
                      <a:r>
                        <a:rPr lang="en-US" sz="1400" b="1" dirty="0" smtClean="0">
                          <a:solidFill>
                            <a:schemeClr val="tx1"/>
                          </a:solidFill>
                          <a:sym typeface="Symbol"/>
                        </a:rPr>
                        <a:t> (reg16) </a:t>
                      </a: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(SP) </a:t>
                      </a:r>
                      <a:r>
                        <a:rPr lang="en-US" sz="1400" b="1" dirty="0" smtClean="0">
                          <a:solidFill>
                            <a:schemeClr val="tx1"/>
                          </a:solidFill>
                          <a:sym typeface="Symbol"/>
                        </a:rPr>
                        <a:t> (SP) – 2</a:t>
                      </a:r>
                    </a:p>
                    <a:p>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(SS) x 16</a:t>
                      </a:r>
                      <a:r>
                        <a:rPr lang="en-US" sz="1400" b="1" baseline="-25000" dirty="0" smtClean="0">
                          <a:solidFill>
                            <a:schemeClr val="tx1"/>
                          </a:solidFill>
                          <a:sym typeface="Symbol"/>
                        </a:rPr>
                        <a:t>10</a:t>
                      </a:r>
                      <a:r>
                        <a:rPr lang="en-US" sz="1400" b="1" baseline="0" dirty="0" smtClean="0">
                          <a:solidFill>
                            <a:schemeClr val="tx1"/>
                          </a:solidFill>
                          <a:sym typeface="Symbol"/>
                        </a:rPr>
                        <a:t> + SP</a:t>
                      </a:r>
                      <a:endParaRPr lang="en-US" sz="1400" b="1" dirty="0" smtClean="0">
                        <a:solidFill>
                          <a:schemeClr val="tx1"/>
                        </a:solidFill>
                        <a:sym typeface="Symbol"/>
                      </a:endParaRPr>
                    </a:p>
                    <a:p>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a:t>
                      </a: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+ 1</a:t>
                      </a:r>
                      <a:r>
                        <a:rPr lang="en-US" sz="1400" b="1" dirty="0" smtClean="0">
                          <a:solidFill>
                            <a:schemeClr val="tx1"/>
                          </a:solidFill>
                          <a:sym typeface="Symbol"/>
                        </a:rPr>
                        <a:t>)</a:t>
                      </a:r>
                      <a:r>
                        <a:rPr lang="en-US" sz="1400" b="1"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a:t>
                      </a:r>
                    </a:p>
                    <a:p>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129014008"/>
              </p:ext>
            </p:extLst>
          </p:nvPr>
        </p:nvGraphicFramePr>
        <p:xfrm>
          <a:off x="533400" y="4343400"/>
          <a:ext cx="8153400" cy="243840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176768">
                <a:tc>
                  <a:txBody>
                    <a:bodyPr/>
                    <a:lstStyle/>
                    <a:p>
                      <a:r>
                        <a:rPr lang="en-US" sz="1400" b="1" dirty="0" smtClean="0">
                          <a:solidFill>
                            <a:srgbClr val="FF0000"/>
                          </a:solidFill>
                        </a:rPr>
                        <a:t>POP reg16/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POP reg16</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POP </a:t>
                      </a:r>
                      <a:r>
                        <a:rPr lang="en-US" sz="1400" b="1" dirty="0" err="1" smtClean="0">
                          <a:solidFill>
                            <a:schemeClr val="tx1"/>
                          </a:solidFill>
                        </a:rPr>
                        <a:t>mem</a:t>
                      </a:r>
                      <a:endParaRPr lang="en-US" sz="1400" b="1" dirty="0" smtClean="0">
                        <a:solidFill>
                          <a:schemeClr val="tx1"/>
                        </a:solidFill>
                      </a:endParaRPr>
                    </a:p>
                    <a:p>
                      <a:endParaRPr lang="en-US" sz="1400" b="1" dirty="0">
                        <a:solidFill>
                          <a:srgbClr val="FF0000"/>
                        </a:solidFill>
                      </a:endParaRP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(SS) x 16</a:t>
                      </a:r>
                      <a:r>
                        <a:rPr lang="en-US" sz="1400" b="1" baseline="-25000" dirty="0" smtClean="0">
                          <a:solidFill>
                            <a:schemeClr val="tx1"/>
                          </a:solidFill>
                          <a:sym typeface="Symbol"/>
                        </a:rPr>
                        <a:t>10</a:t>
                      </a:r>
                      <a:r>
                        <a:rPr lang="en-US" sz="1400" b="1" baseline="0" dirty="0" smtClean="0">
                          <a:solidFill>
                            <a:schemeClr val="tx1"/>
                          </a:solidFill>
                          <a:sym typeface="Symbol"/>
                        </a:rPr>
                        <a:t> + SP</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(reg16)  (MA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a:t>
                      </a: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+ 1</a:t>
                      </a:r>
                      <a:r>
                        <a:rPr lang="en-US" sz="1400" b="1" dirty="0" smtClean="0">
                          <a:solidFill>
                            <a:schemeClr val="tx1"/>
                          </a:solidFill>
                          <a:sym typeface="Symbol"/>
                        </a:rPr>
                        <a:t>)</a:t>
                      </a:r>
                      <a:r>
                        <a:rPr lang="en-US" sz="1400" b="1" dirty="0" smtClean="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(SP) </a:t>
                      </a:r>
                      <a:r>
                        <a:rPr lang="en-US" sz="1400" b="1" dirty="0" smtClean="0">
                          <a:solidFill>
                            <a:schemeClr val="tx1"/>
                          </a:solidFill>
                          <a:sym typeface="Symbol"/>
                        </a:rPr>
                        <a:t> (SP) + 2</a:t>
                      </a: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(SS) x 16</a:t>
                      </a:r>
                      <a:r>
                        <a:rPr lang="en-US" sz="1400" b="1" baseline="-25000" dirty="0" smtClean="0">
                          <a:solidFill>
                            <a:schemeClr val="tx1"/>
                          </a:solidFill>
                          <a:sym typeface="Symbol"/>
                        </a:rPr>
                        <a:t>10</a:t>
                      </a:r>
                      <a:r>
                        <a:rPr lang="en-US" sz="1400" b="1" baseline="0" dirty="0" smtClean="0">
                          <a:solidFill>
                            <a:schemeClr val="tx1"/>
                          </a:solidFill>
                          <a:sym typeface="Symbol"/>
                        </a:rPr>
                        <a:t> + SP</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  (MA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a:t>
                      </a:r>
                      <a:r>
                        <a:rPr lang="en-US" sz="1400" b="1" dirty="0" smtClean="0">
                          <a:solidFill>
                            <a:schemeClr val="tx1"/>
                          </a:solidFill>
                          <a:sym typeface="Symbol"/>
                        </a:rPr>
                        <a:t>MA</a:t>
                      </a:r>
                      <a:r>
                        <a:rPr lang="en-US" sz="1400" b="1" baseline="0" dirty="0" smtClean="0">
                          <a:solidFill>
                            <a:schemeClr val="tx1"/>
                          </a:solidFill>
                          <a:sym typeface="Symbol"/>
                        </a:rPr>
                        <a:t> </a:t>
                      </a:r>
                      <a:r>
                        <a:rPr lang="en-US" sz="1400" b="1" baseline="-25000" dirty="0" smtClean="0">
                          <a:solidFill>
                            <a:schemeClr val="tx1"/>
                          </a:solidFill>
                          <a:sym typeface="Symbol"/>
                        </a:rPr>
                        <a:t>S</a:t>
                      </a:r>
                      <a:r>
                        <a:rPr lang="en-US" sz="1400" b="1" baseline="0" dirty="0" smtClean="0">
                          <a:solidFill>
                            <a:schemeClr val="tx1"/>
                          </a:solidFill>
                          <a:sym typeface="Symbol"/>
                        </a:rPr>
                        <a:t> + 1</a:t>
                      </a:r>
                      <a:r>
                        <a:rPr lang="en-US" sz="1400" b="1" dirty="0" smtClean="0">
                          <a:solidFill>
                            <a:schemeClr val="tx1"/>
                          </a:solidFill>
                          <a:sym typeface="Symbol"/>
                        </a:rPr>
                        <a:t>)</a:t>
                      </a:r>
                      <a:r>
                        <a:rPr lang="en-US" sz="1400" b="1" dirty="0" smtClean="0">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(SP) </a:t>
                      </a:r>
                      <a:r>
                        <a:rPr lang="en-US" sz="1400" b="1" dirty="0" smtClean="0">
                          <a:solidFill>
                            <a:schemeClr val="tx1"/>
                          </a:solidFill>
                          <a:sym typeface="Symbol"/>
                        </a:rPr>
                        <a:t> (SP) + 2</a:t>
                      </a:r>
                    </a:p>
                    <a:p>
                      <a:endParaRPr lang="en-US" sz="1400" b="1" dirty="0" smtClean="0">
                        <a:solidFill>
                          <a:schemeClr val="tx1"/>
                        </a:solidFill>
                        <a:sym typeface="Symbol"/>
                      </a:endParaRPr>
                    </a:p>
                  </a:txBody>
                  <a:tcPr>
                    <a:solidFill>
                      <a:srgbClr val="99FF66"/>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80063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553200" y="1281332"/>
            <a:ext cx="541275"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762000"/>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1. Data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38859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6024566" y="1282714"/>
            <a:ext cx="447335"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MOV, XCHG, PUSH, POP, IN, OUT …</a:t>
            </a:r>
            <a:endParaRPr lang="en-US" b="1" dirty="0">
              <a:solidFill>
                <a:srgbClr val="FF000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696588934"/>
              </p:ext>
            </p:extLst>
          </p:nvPr>
        </p:nvGraphicFramePr>
        <p:xfrm>
          <a:off x="457200" y="2167368"/>
          <a:ext cx="4056228" cy="33375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2379828">
                  <a:extLst>
                    <a:ext uri="{9D8B030D-6E8A-4147-A177-3AD203B41FA5}">
                      <a16:colId xmlns:a16="http://schemas.microsoft.com/office/drawing/2014/main" xmlns="" val="20001"/>
                    </a:ext>
                  </a:extLst>
                </a:gridCol>
              </a:tblGrid>
              <a:tr h="1752600">
                <a:tc>
                  <a:txBody>
                    <a:bodyPr/>
                    <a:lstStyle/>
                    <a:p>
                      <a:r>
                        <a:rPr lang="en-US" sz="1400" b="1" dirty="0" smtClean="0">
                          <a:solidFill>
                            <a:srgbClr val="FF0000"/>
                          </a:solidFill>
                        </a:rPr>
                        <a:t>IN A, [DX]</a:t>
                      </a:r>
                    </a:p>
                    <a:p>
                      <a:endParaRPr lang="en-US" sz="1400" b="1" dirty="0" smtClean="0">
                        <a:solidFill>
                          <a:srgbClr val="FF0000"/>
                        </a:solidFill>
                      </a:endParaRPr>
                    </a:p>
                    <a:p>
                      <a:r>
                        <a:rPr lang="en-US" sz="1400" b="1" dirty="0" smtClean="0">
                          <a:solidFill>
                            <a:schemeClr val="tx1"/>
                          </a:solidFill>
                        </a:rPr>
                        <a:t>IN AL, [DX]</a:t>
                      </a: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IN AX, [DX]</a:t>
                      </a:r>
                    </a:p>
                    <a:p>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err="1" smtClean="0">
                          <a:solidFill>
                            <a:schemeClr val="tx1"/>
                          </a:solidFill>
                        </a:rPr>
                        <a:t>PORT</a:t>
                      </a:r>
                      <a:r>
                        <a:rPr lang="en-US" sz="1400" b="1" baseline="-25000" dirty="0" err="1" smtClean="0">
                          <a:solidFill>
                            <a:schemeClr val="tx1"/>
                          </a:solidFill>
                        </a:rPr>
                        <a:t>addr</a:t>
                      </a:r>
                      <a:r>
                        <a:rPr lang="en-US" sz="1400" b="1" baseline="0" dirty="0" smtClean="0">
                          <a:solidFill>
                            <a:schemeClr val="tx1"/>
                          </a:solidFill>
                        </a:rPr>
                        <a:t> = (DX)</a:t>
                      </a:r>
                      <a:endParaRPr lang="en-US" sz="1400" b="1" dirty="0" smtClean="0">
                        <a:solidFill>
                          <a:schemeClr val="tx1"/>
                        </a:solidFill>
                      </a:endParaRPr>
                    </a:p>
                    <a:p>
                      <a:r>
                        <a:rPr lang="en-US" sz="1400" b="1" dirty="0" smtClean="0">
                          <a:solidFill>
                            <a:schemeClr val="tx1"/>
                          </a:solidFill>
                        </a:rPr>
                        <a:t>(AL) </a:t>
                      </a:r>
                      <a:r>
                        <a:rPr lang="en-US" sz="1400" b="1" dirty="0" smtClean="0">
                          <a:solidFill>
                            <a:schemeClr val="tx1"/>
                          </a:solidFill>
                          <a:sym typeface="Symbol"/>
                        </a:rPr>
                        <a:t> (PORT) </a:t>
                      </a:r>
                    </a:p>
                    <a:p>
                      <a:endParaRPr lang="en-US" sz="1400" b="1" dirty="0" smtClean="0">
                        <a:solidFill>
                          <a:schemeClr val="tx1"/>
                        </a:solidFill>
                      </a:endParaRPr>
                    </a:p>
                    <a:p>
                      <a:r>
                        <a:rPr lang="en-US" sz="1400" b="1" dirty="0" err="1" smtClean="0">
                          <a:solidFill>
                            <a:schemeClr val="tx1"/>
                          </a:solidFill>
                        </a:rPr>
                        <a:t>PORT</a:t>
                      </a:r>
                      <a:r>
                        <a:rPr lang="en-US" sz="1400" b="1" baseline="-25000" dirty="0" err="1" smtClean="0">
                          <a:solidFill>
                            <a:schemeClr val="tx1"/>
                          </a:solidFill>
                        </a:rPr>
                        <a:t>addr</a:t>
                      </a:r>
                      <a:r>
                        <a:rPr lang="en-US" sz="1400" b="1" baseline="0" dirty="0" smtClean="0">
                          <a:solidFill>
                            <a:schemeClr val="tx1"/>
                          </a:solidFill>
                        </a:rPr>
                        <a:t> = (DX)</a:t>
                      </a:r>
                      <a:endParaRPr lang="en-US" sz="1400" b="1" dirty="0" smtClean="0">
                        <a:solidFill>
                          <a:schemeClr val="tx1"/>
                        </a:solidFill>
                      </a:endParaRPr>
                    </a:p>
                    <a:p>
                      <a:r>
                        <a:rPr lang="en-US" sz="1400" b="1" dirty="0" smtClean="0">
                          <a:solidFill>
                            <a:schemeClr val="tx1"/>
                          </a:solidFill>
                        </a:rPr>
                        <a:t>(AX) </a:t>
                      </a:r>
                      <a:r>
                        <a:rPr lang="en-US" sz="1400" b="1" dirty="0" smtClean="0">
                          <a:solidFill>
                            <a:schemeClr val="tx1"/>
                          </a:solidFill>
                          <a:sym typeface="Symbol"/>
                        </a:rPr>
                        <a:t> (PORT) </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337832">
                <a:tc>
                  <a:txBody>
                    <a:bodyPr/>
                    <a:lstStyle/>
                    <a:p>
                      <a:endParaRPr lang="en-US" sz="1400" b="1" dirty="0" smtClean="0">
                        <a:solidFill>
                          <a:srgbClr val="FF0000"/>
                        </a:solidFill>
                      </a:endParaRPr>
                    </a:p>
                    <a:p>
                      <a:r>
                        <a:rPr lang="en-US" sz="1400" b="1" dirty="0" smtClean="0">
                          <a:solidFill>
                            <a:srgbClr val="FF0000"/>
                          </a:solidFill>
                        </a:rPr>
                        <a:t>IN A, addr8</a:t>
                      </a:r>
                    </a:p>
                    <a:p>
                      <a:endParaRPr lang="en-US" sz="1400" b="1" dirty="0" smtClean="0">
                        <a:solidFill>
                          <a:srgbClr val="FF0000"/>
                        </a:solidFill>
                      </a:endParaRPr>
                    </a:p>
                    <a:p>
                      <a:r>
                        <a:rPr lang="en-US" sz="1400" b="1" dirty="0" smtClean="0">
                          <a:solidFill>
                            <a:schemeClr val="tx1"/>
                          </a:solidFill>
                        </a:rPr>
                        <a:t>IN AL, addr8</a:t>
                      </a: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IN AX, addr8</a:t>
                      </a: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(AL) </a:t>
                      </a:r>
                      <a:r>
                        <a:rPr lang="en-US" sz="1400" b="1" dirty="0" smtClean="0">
                          <a:solidFill>
                            <a:schemeClr val="tx1"/>
                          </a:solidFill>
                          <a:sym typeface="Symbol"/>
                        </a:rPr>
                        <a:t> (addr8) </a:t>
                      </a:r>
                    </a:p>
                    <a:p>
                      <a:endParaRPr lang="en-US" sz="1400" b="1" dirty="0" smtClean="0">
                        <a:solidFill>
                          <a:schemeClr val="tx1"/>
                        </a:solidFill>
                      </a:endParaRPr>
                    </a:p>
                    <a:p>
                      <a:r>
                        <a:rPr lang="en-US" sz="1400" b="1" dirty="0" smtClean="0">
                          <a:solidFill>
                            <a:schemeClr val="tx1"/>
                          </a:solidFill>
                        </a:rPr>
                        <a:t>(AX) </a:t>
                      </a:r>
                      <a:r>
                        <a:rPr lang="en-US" sz="1400" b="1" dirty="0" smtClean="0">
                          <a:solidFill>
                            <a:schemeClr val="tx1"/>
                          </a:solidFill>
                          <a:sym typeface="Symbol"/>
                        </a:rPr>
                        <a:t> (addr8) </a:t>
                      </a:r>
                    </a:p>
                    <a:p>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90617268"/>
              </p:ext>
            </p:extLst>
          </p:nvPr>
        </p:nvGraphicFramePr>
        <p:xfrm>
          <a:off x="4724400" y="2133600"/>
          <a:ext cx="4191000" cy="3377943"/>
        </p:xfrm>
        <a:graphic>
          <a:graphicData uri="http://schemas.openxmlformats.org/drawingml/2006/table">
            <a:tbl>
              <a:tblPr firstRow="1" bandRow="1">
                <a:tableStyleId>{5C22544A-7EE6-4342-B048-85BDC9FD1C3A}</a:tableStyleId>
              </a:tblPr>
              <a:tblGrid>
                <a:gridCol w="1919243">
                  <a:extLst>
                    <a:ext uri="{9D8B030D-6E8A-4147-A177-3AD203B41FA5}">
                      <a16:colId xmlns:a16="http://schemas.microsoft.com/office/drawing/2014/main" xmlns="" val="20000"/>
                    </a:ext>
                  </a:extLst>
                </a:gridCol>
                <a:gridCol w="2271757">
                  <a:extLst>
                    <a:ext uri="{9D8B030D-6E8A-4147-A177-3AD203B41FA5}">
                      <a16:colId xmlns:a16="http://schemas.microsoft.com/office/drawing/2014/main" xmlns="" val="20001"/>
                    </a:ext>
                  </a:extLst>
                </a:gridCol>
              </a:tblGrid>
              <a:tr h="1792983">
                <a:tc>
                  <a:txBody>
                    <a:bodyPr/>
                    <a:lstStyle/>
                    <a:p>
                      <a:r>
                        <a:rPr lang="en-US" sz="1400" b="1" dirty="0" smtClean="0">
                          <a:solidFill>
                            <a:srgbClr val="FF0000"/>
                          </a:solidFill>
                        </a:rPr>
                        <a:t>OUT [DX], A</a:t>
                      </a:r>
                    </a:p>
                    <a:p>
                      <a:endParaRPr lang="en-US" sz="1400" b="1" dirty="0" smtClean="0">
                        <a:solidFill>
                          <a:srgbClr val="FF0000"/>
                        </a:solidFill>
                      </a:endParaRPr>
                    </a:p>
                    <a:p>
                      <a:r>
                        <a:rPr lang="en-US" sz="1400" b="1" dirty="0" smtClean="0">
                          <a:solidFill>
                            <a:schemeClr val="tx1"/>
                          </a:solidFill>
                        </a:rPr>
                        <a:t>OUT [DX], AL</a:t>
                      </a: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OUT [DX], AX</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err="1" smtClean="0">
                          <a:solidFill>
                            <a:schemeClr val="tx1"/>
                          </a:solidFill>
                        </a:rPr>
                        <a:t>PORT</a:t>
                      </a:r>
                      <a:r>
                        <a:rPr lang="en-US" sz="1400" b="1" baseline="-25000" dirty="0" err="1" smtClean="0">
                          <a:solidFill>
                            <a:schemeClr val="tx1"/>
                          </a:solidFill>
                        </a:rPr>
                        <a:t>addr</a:t>
                      </a:r>
                      <a:r>
                        <a:rPr lang="en-US" sz="1400" b="1" baseline="0" dirty="0" smtClean="0">
                          <a:solidFill>
                            <a:schemeClr val="tx1"/>
                          </a:solidFill>
                        </a:rPr>
                        <a:t> = (DX)</a:t>
                      </a:r>
                      <a:endParaRPr lang="en-US" sz="1400" b="1" dirty="0" smtClean="0">
                        <a:solidFill>
                          <a:schemeClr val="tx1"/>
                        </a:solidFill>
                      </a:endParaRPr>
                    </a:p>
                    <a:p>
                      <a:r>
                        <a:rPr lang="en-US" sz="1400" b="1" dirty="0" smtClean="0">
                          <a:solidFill>
                            <a:schemeClr val="tx1"/>
                          </a:solidFill>
                          <a:sym typeface="Symbol"/>
                        </a:rPr>
                        <a:t>(PORT)  (AL)</a:t>
                      </a:r>
                    </a:p>
                    <a:p>
                      <a:endParaRPr lang="en-US" sz="1400" b="1" dirty="0" smtClean="0">
                        <a:solidFill>
                          <a:schemeClr val="tx1"/>
                        </a:solidFill>
                      </a:endParaRPr>
                    </a:p>
                    <a:p>
                      <a:r>
                        <a:rPr lang="en-US" sz="1400" b="1" dirty="0" err="1" smtClean="0">
                          <a:solidFill>
                            <a:schemeClr val="tx1"/>
                          </a:solidFill>
                        </a:rPr>
                        <a:t>PORT</a:t>
                      </a:r>
                      <a:r>
                        <a:rPr lang="en-US" sz="1400" b="1" baseline="-25000" dirty="0" err="1" smtClean="0">
                          <a:solidFill>
                            <a:schemeClr val="tx1"/>
                          </a:solidFill>
                        </a:rPr>
                        <a:t>addr</a:t>
                      </a:r>
                      <a:r>
                        <a:rPr lang="en-US" sz="1400" b="1" baseline="0" dirty="0" smtClean="0">
                          <a:solidFill>
                            <a:schemeClr val="tx1"/>
                          </a:solidFill>
                        </a:rPr>
                        <a:t> = (DX)</a:t>
                      </a:r>
                      <a:endParaRPr lang="en-US" sz="1400" b="1" dirty="0" smtClean="0">
                        <a:solidFill>
                          <a:schemeClr val="tx1"/>
                        </a:solidFill>
                      </a:endParaRPr>
                    </a:p>
                    <a:p>
                      <a:r>
                        <a:rPr lang="en-US" sz="1400" b="1" dirty="0" smtClean="0">
                          <a:solidFill>
                            <a:schemeClr val="tx1"/>
                          </a:solidFill>
                          <a:sym typeface="Symbol"/>
                        </a:rPr>
                        <a:t>(PORT)  (AX)</a:t>
                      </a:r>
                    </a:p>
                  </a:txBody>
                  <a:tcPr>
                    <a:solidFill>
                      <a:srgbClr val="99FF66"/>
                    </a:solidFill>
                  </a:tcPr>
                </a:tc>
                <a:extLst>
                  <a:ext uri="{0D108BD9-81ED-4DB2-BD59-A6C34878D82A}">
                    <a16:rowId xmlns:a16="http://schemas.microsoft.com/office/drawing/2014/main" xmlns="" val="10000"/>
                  </a:ext>
                </a:extLst>
              </a:tr>
              <a:tr h="1331217">
                <a:tc>
                  <a:txBody>
                    <a:bodyPr/>
                    <a:lstStyle/>
                    <a:p>
                      <a:endParaRPr lang="en-US" sz="1400" b="1" dirty="0" smtClean="0">
                        <a:solidFill>
                          <a:srgbClr val="FF0000"/>
                        </a:solidFill>
                      </a:endParaRPr>
                    </a:p>
                    <a:p>
                      <a:r>
                        <a:rPr lang="en-US" sz="1400" b="1" dirty="0" smtClean="0">
                          <a:solidFill>
                            <a:srgbClr val="FF0000"/>
                          </a:solidFill>
                        </a:rPr>
                        <a:t>OUT addr8, A</a:t>
                      </a:r>
                    </a:p>
                    <a:p>
                      <a:endParaRPr lang="en-US" sz="1400" b="1" dirty="0" smtClean="0">
                        <a:solidFill>
                          <a:srgbClr val="FF0000"/>
                        </a:solidFill>
                      </a:endParaRPr>
                    </a:p>
                    <a:p>
                      <a:r>
                        <a:rPr lang="en-US" sz="1400" b="1" dirty="0" smtClean="0">
                          <a:solidFill>
                            <a:schemeClr val="tx1"/>
                          </a:solidFill>
                        </a:rPr>
                        <a:t>OUT addr8, AL</a:t>
                      </a: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OUT addr8, AX</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sym typeface="Symbol"/>
                        </a:rPr>
                        <a:t>(addr8)   (AL)</a:t>
                      </a:r>
                    </a:p>
                    <a:p>
                      <a:endParaRPr lang="en-US" sz="1400" b="1" dirty="0" smtClean="0">
                        <a:solidFill>
                          <a:schemeClr val="tx1"/>
                        </a:solidFill>
                      </a:endParaRPr>
                    </a:p>
                    <a:p>
                      <a:r>
                        <a:rPr lang="en-US" sz="1400" b="1" dirty="0" smtClean="0">
                          <a:solidFill>
                            <a:schemeClr val="tx1"/>
                          </a:solidFill>
                          <a:sym typeface="Symbol"/>
                        </a:rPr>
                        <a:t>(addr8)   </a:t>
                      </a:r>
                      <a:r>
                        <a:rPr lang="en-US" sz="1400" b="1" dirty="0" smtClean="0">
                          <a:solidFill>
                            <a:schemeClr val="tx1"/>
                          </a:solidFill>
                        </a:rPr>
                        <a:t>(AX) </a:t>
                      </a:r>
                    </a:p>
                    <a:p>
                      <a:endParaRPr lang="en-US" sz="1400" b="1" dirty="0">
                        <a:solidFill>
                          <a:schemeClr val="tx1"/>
                        </a:solidFill>
                      </a:endParaRPr>
                    </a:p>
                  </a:txBody>
                  <a:tcPr>
                    <a:solidFill>
                      <a:srgbClr val="99FF6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9964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22734"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405926413"/>
              </p:ext>
            </p:extLst>
          </p:nvPr>
        </p:nvGraphicFramePr>
        <p:xfrm>
          <a:off x="533400" y="1905000"/>
          <a:ext cx="8153400" cy="3818862"/>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ADD reg2/ </a:t>
                      </a:r>
                      <a:r>
                        <a:rPr lang="en-US" sz="1400" b="1" dirty="0" err="1" smtClean="0">
                          <a:solidFill>
                            <a:srgbClr val="FF0000"/>
                          </a:solidFill>
                        </a:rPr>
                        <a:t>mem</a:t>
                      </a:r>
                      <a:r>
                        <a:rPr lang="en-US" sz="1400" b="1" dirty="0" smtClean="0">
                          <a:solidFill>
                            <a:srgbClr val="FF0000"/>
                          </a:solidFill>
                        </a:rPr>
                        <a:t>, reg1/</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ADC reg2, reg1</a:t>
                      </a:r>
                    </a:p>
                    <a:p>
                      <a:r>
                        <a:rPr lang="en-US" sz="1400" b="1" dirty="0" smtClean="0">
                          <a:solidFill>
                            <a:schemeClr val="tx1"/>
                          </a:solidFill>
                        </a:rPr>
                        <a:t>ADC reg2, </a:t>
                      </a:r>
                      <a:r>
                        <a:rPr lang="en-US" sz="1400" b="1" dirty="0" err="1" smtClean="0">
                          <a:solidFill>
                            <a:schemeClr val="tx1"/>
                          </a:solidFill>
                        </a:rPr>
                        <a:t>mem</a:t>
                      </a:r>
                      <a:endParaRPr lang="en-US" sz="1400" b="1" dirty="0" smtClean="0">
                        <a:solidFill>
                          <a:schemeClr val="tx1"/>
                        </a:solidFill>
                      </a:endParaRPr>
                    </a:p>
                    <a:p>
                      <a:r>
                        <a:rPr lang="en-US" sz="1400" b="1" dirty="0" smtClean="0">
                          <a:solidFill>
                            <a:schemeClr val="tx1"/>
                          </a:solidFill>
                        </a:rPr>
                        <a:t>ADC </a:t>
                      </a:r>
                      <a:r>
                        <a:rPr lang="en-US" sz="1400" b="1" dirty="0" err="1" smtClean="0">
                          <a:solidFill>
                            <a:schemeClr val="tx1"/>
                          </a:solidFill>
                        </a:rPr>
                        <a:t>mem</a:t>
                      </a:r>
                      <a:r>
                        <a:rPr lang="en-US" sz="1400" b="1" dirty="0" smtClean="0">
                          <a:solidFill>
                            <a:schemeClr val="tx1"/>
                          </a:solidFill>
                        </a:rPr>
                        <a:t>, reg1</a:t>
                      </a:r>
                    </a:p>
                    <a:p>
                      <a:endParaRPr lang="en-US" sz="1400" b="1" dirty="0">
                        <a:solidFill>
                          <a:srgbClr val="FF0000"/>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 + (reg2)</a:t>
                      </a:r>
                    </a:p>
                    <a:p>
                      <a:r>
                        <a:rPr lang="en-US" sz="1400" b="1" dirty="0" smtClean="0">
                          <a:solidFill>
                            <a:schemeClr val="tx1"/>
                          </a:solidFill>
                          <a:sym typeface="Symbol"/>
                        </a:rPr>
                        <a:t>(reg2)</a:t>
                      </a:r>
                      <a:r>
                        <a:rPr lang="en-US" sz="1400" b="1" dirty="0" smtClean="0">
                          <a:solidFill>
                            <a:schemeClr val="tx1"/>
                          </a:solidFill>
                        </a:rPr>
                        <a:t> </a:t>
                      </a:r>
                      <a:r>
                        <a:rPr lang="en-US" sz="1400" b="1" dirty="0" smtClean="0">
                          <a:solidFill>
                            <a:schemeClr val="tx1"/>
                          </a:solidFill>
                          <a:sym typeface="Symbol"/>
                        </a:rPr>
                        <a:t> (reg2) + (</a:t>
                      </a:r>
                      <a:r>
                        <a:rPr lang="en-US" sz="1400" b="1" dirty="0" err="1" smtClean="0">
                          <a:solidFill>
                            <a:schemeClr val="tx1"/>
                          </a:solidFill>
                          <a:sym typeface="Symbol"/>
                        </a:rPr>
                        <a:t>mem</a:t>
                      </a:r>
                      <a:r>
                        <a:rPr lang="en-US" sz="1400" b="1" dirty="0" smtClean="0">
                          <a:solidFill>
                            <a:schemeClr val="tx1"/>
                          </a:solidFill>
                          <a:sym typeface="Symbol"/>
                        </a:rPr>
                        <a:t>)</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)+(reg1)</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ADD </a:t>
                      </a:r>
                      <a:r>
                        <a:rPr lang="en-US" sz="1400" b="1" dirty="0" err="1" smtClean="0">
                          <a:solidFill>
                            <a:srgbClr val="FF0000"/>
                          </a:solidFill>
                        </a:rPr>
                        <a:t>reg</a:t>
                      </a:r>
                      <a:r>
                        <a:rPr lang="en-US" sz="1400" b="1" dirty="0" smtClean="0">
                          <a:solidFill>
                            <a:srgbClr val="FF0000"/>
                          </a:solidFill>
                        </a:rPr>
                        <a:t>/</a:t>
                      </a:r>
                      <a:r>
                        <a:rPr lang="en-US" sz="1400" b="1" dirty="0" err="1" smtClean="0">
                          <a:solidFill>
                            <a:srgbClr val="FF0000"/>
                          </a:solidFill>
                        </a:rPr>
                        <a:t>mem</a:t>
                      </a:r>
                      <a:r>
                        <a:rPr lang="en-US" sz="1400" b="1" dirty="0" smtClean="0">
                          <a:solidFill>
                            <a:srgbClr val="FF0000"/>
                          </a:solidFill>
                        </a:rPr>
                        <a:t>, data</a:t>
                      </a:r>
                    </a:p>
                    <a:p>
                      <a:endParaRPr lang="en-US" sz="1400" b="1" dirty="0" smtClean="0">
                        <a:solidFill>
                          <a:srgbClr val="FF0000"/>
                        </a:solidFill>
                      </a:endParaRPr>
                    </a:p>
                    <a:p>
                      <a:r>
                        <a:rPr lang="en-US" sz="1400" b="1" dirty="0" smtClean="0">
                          <a:solidFill>
                            <a:schemeClr val="tx1"/>
                          </a:solidFill>
                        </a:rPr>
                        <a:t>ADD </a:t>
                      </a:r>
                      <a:r>
                        <a:rPr lang="en-US" sz="1400" b="1" dirty="0" err="1" smtClean="0">
                          <a:solidFill>
                            <a:schemeClr val="tx1"/>
                          </a:solidFill>
                        </a:rPr>
                        <a:t>reg</a:t>
                      </a:r>
                      <a:r>
                        <a:rPr lang="en-US" sz="1400" b="1" dirty="0" smtClean="0">
                          <a:solidFill>
                            <a:schemeClr val="tx1"/>
                          </a:solidFill>
                        </a:rPr>
                        <a:t>,</a:t>
                      </a:r>
                      <a:r>
                        <a:rPr lang="en-US" sz="1400" b="1" baseline="0" dirty="0" smtClean="0">
                          <a:solidFill>
                            <a:schemeClr val="tx1"/>
                          </a:solidFill>
                        </a:rPr>
                        <a:t> data</a:t>
                      </a:r>
                    </a:p>
                    <a:p>
                      <a:r>
                        <a:rPr lang="en-US" sz="1400" b="1" baseline="0" dirty="0" smtClean="0">
                          <a:solidFill>
                            <a:schemeClr val="tx1"/>
                          </a:solidFill>
                        </a:rPr>
                        <a:t>ADD </a:t>
                      </a:r>
                      <a:r>
                        <a:rPr lang="en-US" sz="1400" b="1" baseline="0" dirty="0" err="1" smtClean="0">
                          <a:solidFill>
                            <a:schemeClr val="tx1"/>
                          </a:solidFill>
                        </a:rPr>
                        <a:t>mem</a:t>
                      </a:r>
                      <a:r>
                        <a:rPr lang="en-US" sz="1400" b="1" baseline="0" dirty="0" smtClean="0">
                          <a:solidFill>
                            <a:schemeClr val="tx1"/>
                          </a:solidFill>
                        </a:rPr>
                        <a:t>, data</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t>
                      </a:r>
                      <a:r>
                        <a:rPr lang="en-US" sz="1400" b="1" dirty="0" err="1" smtClean="0">
                          <a:solidFill>
                            <a:schemeClr val="tx1"/>
                          </a:solidFill>
                        </a:rPr>
                        <a:t>reg</a:t>
                      </a:r>
                      <a:r>
                        <a:rPr lang="en-US" sz="1400" b="1"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reg</a:t>
                      </a:r>
                      <a:r>
                        <a:rPr lang="en-US" sz="1400" b="1" dirty="0" smtClean="0">
                          <a:solidFill>
                            <a:schemeClr val="tx1"/>
                          </a:solidFill>
                          <a:sym typeface="Symbol"/>
                        </a:rPr>
                        <a:t>)+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)+data</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r h="998992">
                <a:tc>
                  <a:txBody>
                    <a:bodyPr/>
                    <a:lstStyle/>
                    <a:p>
                      <a:r>
                        <a:rPr lang="en-US" sz="1400" b="1" dirty="0" smtClean="0">
                          <a:solidFill>
                            <a:srgbClr val="FF0000"/>
                          </a:solidFill>
                        </a:rPr>
                        <a:t>ADD A, data</a:t>
                      </a:r>
                    </a:p>
                    <a:p>
                      <a:endParaRPr lang="en-US" sz="1400" b="1" dirty="0" smtClean="0">
                        <a:solidFill>
                          <a:schemeClr val="tx1"/>
                        </a:solidFill>
                      </a:endParaRPr>
                    </a:p>
                    <a:p>
                      <a:r>
                        <a:rPr lang="en-US" sz="1400" b="1" dirty="0" smtClean="0">
                          <a:solidFill>
                            <a:schemeClr val="tx1"/>
                          </a:solidFill>
                        </a:rPr>
                        <a:t>ADD</a:t>
                      </a:r>
                      <a:r>
                        <a:rPr lang="en-US" sz="1400" b="1" baseline="0" dirty="0" smtClean="0">
                          <a:solidFill>
                            <a:schemeClr val="tx1"/>
                          </a:solidFill>
                        </a:rPr>
                        <a:t> AL, data8</a:t>
                      </a:r>
                    </a:p>
                    <a:p>
                      <a:r>
                        <a:rPr lang="en-US" sz="1400" b="1" baseline="0" dirty="0" smtClean="0">
                          <a:solidFill>
                            <a:schemeClr val="tx1"/>
                          </a:solidFill>
                        </a:rPr>
                        <a:t>ADD AX, data16</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(AL)</a:t>
                      </a:r>
                      <a:r>
                        <a:rPr lang="en-US" sz="1400" b="1" dirty="0" smtClean="0">
                          <a:solidFill>
                            <a:schemeClr val="tx1"/>
                          </a:solidFill>
                          <a:sym typeface="Symbol"/>
                        </a:rPr>
                        <a:t>   (AL)</a:t>
                      </a:r>
                      <a:r>
                        <a:rPr lang="en-US" sz="1400" b="1" baseline="0" dirty="0" smtClean="0">
                          <a:solidFill>
                            <a:schemeClr val="tx1"/>
                          </a:solidFill>
                          <a:sym typeface="Symbol"/>
                        </a:rPr>
                        <a:t> + data8</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(AX)</a:t>
                      </a:r>
                      <a:r>
                        <a:rPr lang="en-US" sz="1400" b="1" dirty="0" smtClean="0">
                          <a:solidFill>
                            <a:schemeClr val="tx1"/>
                          </a:solidFill>
                          <a:sym typeface="Symbol"/>
                        </a:rPr>
                        <a:t>   (AX) +data16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65135299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27434"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219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19365693"/>
              </p:ext>
            </p:extLst>
          </p:nvPr>
        </p:nvGraphicFramePr>
        <p:xfrm>
          <a:off x="533400" y="1905000"/>
          <a:ext cx="8153400" cy="3816848"/>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ADC reg2/ </a:t>
                      </a:r>
                      <a:r>
                        <a:rPr lang="en-US" sz="1400" b="1" dirty="0" err="1" smtClean="0">
                          <a:solidFill>
                            <a:srgbClr val="FF0000"/>
                          </a:solidFill>
                        </a:rPr>
                        <a:t>mem</a:t>
                      </a:r>
                      <a:r>
                        <a:rPr lang="en-US" sz="1400" b="1" dirty="0" smtClean="0">
                          <a:solidFill>
                            <a:srgbClr val="FF0000"/>
                          </a:solidFill>
                        </a:rPr>
                        <a:t>, reg1/</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ADC reg2, reg1</a:t>
                      </a:r>
                    </a:p>
                    <a:p>
                      <a:r>
                        <a:rPr lang="en-US" sz="1400" b="1" dirty="0" smtClean="0">
                          <a:solidFill>
                            <a:schemeClr val="tx1"/>
                          </a:solidFill>
                        </a:rPr>
                        <a:t>ADC reg2, </a:t>
                      </a:r>
                      <a:r>
                        <a:rPr lang="en-US" sz="1400" b="1" dirty="0" err="1" smtClean="0">
                          <a:solidFill>
                            <a:schemeClr val="tx1"/>
                          </a:solidFill>
                        </a:rPr>
                        <a:t>mem</a:t>
                      </a:r>
                      <a:endParaRPr lang="en-US" sz="1400" b="1" dirty="0" smtClean="0">
                        <a:solidFill>
                          <a:schemeClr val="tx1"/>
                        </a:solidFill>
                      </a:endParaRPr>
                    </a:p>
                    <a:p>
                      <a:r>
                        <a:rPr lang="en-US" sz="1400" b="1" dirty="0" smtClean="0">
                          <a:solidFill>
                            <a:schemeClr val="tx1"/>
                          </a:solidFill>
                        </a:rPr>
                        <a:t>ADC </a:t>
                      </a:r>
                      <a:r>
                        <a:rPr lang="en-US" sz="1400" b="1" dirty="0" err="1" smtClean="0">
                          <a:solidFill>
                            <a:schemeClr val="tx1"/>
                          </a:solidFill>
                        </a:rPr>
                        <a:t>mem</a:t>
                      </a:r>
                      <a:r>
                        <a:rPr lang="en-US" sz="1400" b="1" dirty="0" smtClean="0">
                          <a:solidFill>
                            <a:schemeClr val="tx1"/>
                          </a:solidFill>
                        </a:rPr>
                        <a:t>, reg1</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 + (reg2)+CF</a:t>
                      </a:r>
                    </a:p>
                    <a:p>
                      <a:r>
                        <a:rPr lang="en-US" sz="1400" b="1" dirty="0" smtClean="0">
                          <a:solidFill>
                            <a:schemeClr val="tx1"/>
                          </a:solidFill>
                          <a:sym typeface="Symbol"/>
                        </a:rPr>
                        <a:t>(reg2)</a:t>
                      </a:r>
                      <a:r>
                        <a:rPr lang="en-US" sz="1400" b="1" dirty="0" smtClean="0">
                          <a:solidFill>
                            <a:schemeClr val="tx1"/>
                          </a:solidFill>
                        </a:rPr>
                        <a:t> </a:t>
                      </a:r>
                      <a:r>
                        <a:rPr lang="en-US" sz="1400" b="1" dirty="0" smtClean="0">
                          <a:solidFill>
                            <a:schemeClr val="tx1"/>
                          </a:solidFill>
                          <a:sym typeface="Symbol"/>
                        </a:rPr>
                        <a:t> (reg2) + (</a:t>
                      </a:r>
                      <a:r>
                        <a:rPr lang="en-US" sz="1400" b="1" dirty="0" err="1" smtClean="0">
                          <a:solidFill>
                            <a:schemeClr val="tx1"/>
                          </a:solidFill>
                          <a:sym typeface="Symbol"/>
                        </a:rPr>
                        <a:t>mem</a:t>
                      </a:r>
                      <a:r>
                        <a:rPr lang="en-US" sz="1400" b="1" dirty="0" smtClean="0">
                          <a:solidFill>
                            <a:schemeClr val="tx1"/>
                          </a:solidFill>
                          <a:sym typeface="Symbol"/>
                        </a:rPr>
                        <a:t>)+CF</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)+(reg1)+CF</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ADC </a:t>
                      </a:r>
                      <a:r>
                        <a:rPr lang="en-US" sz="1400" b="1" dirty="0" err="1" smtClean="0">
                          <a:solidFill>
                            <a:srgbClr val="FF0000"/>
                          </a:solidFill>
                        </a:rPr>
                        <a:t>reg</a:t>
                      </a:r>
                      <a:r>
                        <a:rPr lang="en-US" sz="1400" b="1" dirty="0" smtClean="0">
                          <a:solidFill>
                            <a:srgbClr val="FF0000"/>
                          </a:solidFill>
                        </a:rPr>
                        <a:t>/</a:t>
                      </a:r>
                      <a:r>
                        <a:rPr lang="en-US" sz="1400" b="1" dirty="0" err="1" smtClean="0">
                          <a:solidFill>
                            <a:srgbClr val="FF0000"/>
                          </a:solidFill>
                        </a:rPr>
                        <a:t>mem</a:t>
                      </a:r>
                      <a:r>
                        <a:rPr lang="en-US" sz="1400" b="1" dirty="0" smtClean="0">
                          <a:solidFill>
                            <a:srgbClr val="FF0000"/>
                          </a:solidFill>
                        </a:rPr>
                        <a:t>, data</a:t>
                      </a:r>
                    </a:p>
                    <a:p>
                      <a:endParaRPr lang="en-US" sz="1400" b="1" dirty="0" smtClean="0">
                        <a:solidFill>
                          <a:srgbClr val="FF0000"/>
                        </a:solidFill>
                      </a:endParaRPr>
                    </a:p>
                    <a:p>
                      <a:r>
                        <a:rPr lang="en-US" sz="1400" b="1" dirty="0" smtClean="0">
                          <a:solidFill>
                            <a:schemeClr val="tx1"/>
                          </a:solidFill>
                        </a:rPr>
                        <a:t>ADC </a:t>
                      </a:r>
                      <a:r>
                        <a:rPr lang="en-US" sz="1400" b="1" dirty="0" err="1" smtClean="0">
                          <a:solidFill>
                            <a:schemeClr val="tx1"/>
                          </a:solidFill>
                        </a:rPr>
                        <a:t>reg</a:t>
                      </a:r>
                      <a:r>
                        <a:rPr lang="en-US" sz="1400" b="1" dirty="0" smtClean="0">
                          <a:solidFill>
                            <a:schemeClr val="tx1"/>
                          </a:solidFill>
                        </a:rPr>
                        <a:t>,</a:t>
                      </a:r>
                      <a:r>
                        <a:rPr lang="en-US" sz="1400" b="1" baseline="0" dirty="0" smtClean="0">
                          <a:solidFill>
                            <a:schemeClr val="tx1"/>
                          </a:solidFill>
                        </a:rPr>
                        <a:t> data</a:t>
                      </a:r>
                    </a:p>
                    <a:p>
                      <a:r>
                        <a:rPr lang="en-US" sz="1400" b="1" baseline="0" dirty="0" smtClean="0">
                          <a:solidFill>
                            <a:schemeClr val="tx1"/>
                          </a:solidFill>
                        </a:rPr>
                        <a:t>ADC </a:t>
                      </a:r>
                      <a:r>
                        <a:rPr lang="en-US" sz="1400" b="1" baseline="0" dirty="0" err="1" smtClean="0">
                          <a:solidFill>
                            <a:schemeClr val="tx1"/>
                          </a:solidFill>
                        </a:rPr>
                        <a:t>mem</a:t>
                      </a:r>
                      <a:r>
                        <a:rPr lang="en-US" sz="1400" b="1" baseline="0" dirty="0" smtClean="0">
                          <a:solidFill>
                            <a:schemeClr val="tx1"/>
                          </a:solidFill>
                        </a:rPr>
                        <a:t>, data</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t>
                      </a:r>
                      <a:r>
                        <a:rPr lang="en-US" sz="1400" b="1" dirty="0" err="1" smtClean="0">
                          <a:solidFill>
                            <a:schemeClr val="tx1"/>
                          </a:solidFill>
                        </a:rPr>
                        <a:t>reg</a:t>
                      </a:r>
                      <a:r>
                        <a:rPr lang="en-US" sz="1400" b="1"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reg</a:t>
                      </a:r>
                      <a:r>
                        <a:rPr lang="en-US" sz="1400" b="1" dirty="0" smtClean="0">
                          <a:solidFill>
                            <a:schemeClr val="tx1"/>
                          </a:solidFill>
                          <a:sym typeface="Symbol"/>
                        </a:rPr>
                        <a:t>)+ </a:t>
                      </a:r>
                      <a:r>
                        <a:rPr lang="en-US" sz="1400" b="1" dirty="0" err="1" smtClean="0">
                          <a:solidFill>
                            <a:schemeClr val="tx1"/>
                          </a:solidFill>
                          <a:sym typeface="Symbol"/>
                        </a:rPr>
                        <a:t>data+CF</a:t>
                      </a:r>
                      <a:endParaRPr lang="en-US" sz="1400" b="1" dirty="0" smtClean="0">
                        <a:solidFill>
                          <a:schemeClr val="tx1"/>
                        </a:solidFill>
                        <a:sym typeface="Symbo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a:t>
                      </a:r>
                      <a:r>
                        <a:rPr lang="en-US" sz="1400" b="1" dirty="0" err="1" smtClean="0">
                          <a:solidFill>
                            <a:schemeClr val="tx1"/>
                          </a:solidFill>
                          <a:sym typeface="Symbol"/>
                        </a:rPr>
                        <a:t>data+CF</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r h="998992">
                <a:tc>
                  <a:txBody>
                    <a:bodyPr/>
                    <a:lstStyle/>
                    <a:p>
                      <a:r>
                        <a:rPr lang="en-US" sz="1400" b="1" dirty="0" smtClean="0">
                          <a:solidFill>
                            <a:srgbClr val="FF0000"/>
                          </a:solidFill>
                        </a:rPr>
                        <a:t>ADDC A, data</a:t>
                      </a:r>
                    </a:p>
                    <a:p>
                      <a:endParaRPr lang="en-US" sz="1400" b="1" dirty="0" smtClean="0">
                        <a:solidFill>
                          <a:schemeClr val="tx1"/>
                        </a:solidFill>
                      </a:endParaRPr>
                    </a:p>
                    <a:p>
                      <a:r>
                        <a:rPr lang="en-US" sz="1400" b="1" dirty="0" smtClean="0">
                          <a:solidFill>
                            <a:schemeClr val="tx1"/>
                          </a:solidFill>
                        </a:rPr>
                        <a:t>ADD</a:t>
                      </a:r>
                      <a:r>
                        <a:rPr lang="en-US" sz="1400" b="1" baseline="0" dirty="0" smtClean="0">
                          <a:solidFill>
                            <a:schemeClr val="tx1"/>
                          </a:solidFill>
                        </a:rPr>
                        <a:t> AL, data8</a:t>
                      </a:r>
                    </a:p>
                    <a:p>
                      <a:r>
                        <a:rPr lang="en-US" sz="1400" b="1" baseline="0" dirty="0" smtClean="0">
                          <a:solidFill>
                            <a:schemeClr val="tx1"/>
                          </a:solidFill>
                        </a:rPr>
                        <a:t>ADD AX, data16</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(AL)</a:t>
                      </a:r>
                      <a:r>
                        <a:rPr lang="en-US" sz="1400" b="1" dirty="0" smtClean="0">
                          <a:solidFill>
                            <a:schemeClr val="tx1"/>
                          </a:solidFill>
                          <a:sym typeface="Symbol"/>
                        </a:rPr>
                        <a:t>   (AL)</a:t>
                      </a:r>
                      <a:r>
                        <a:rPr lang="en-US" sz="1400" b="1" baseline="0" dirty="0" smtClean="0">
                          <a:solidFill>
                            <a:schemeClr val="tx1"/>
                          </a:solidFill>
                          <a:sym typeface="Symbol"/>
                        </a:rPr>
                        <a:t> + data8+CF</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(AX)</a:t>
                      </a:r>
                      <a:r>
                        <a:rPr lang="en-US" sz="1400" b="1" dirty="0" smtClean="0">
                          <a:solidFill>
                            <a:schemeClr val="tx1"/>
                          </a:solidFill>
                          <a:sym typeface="Symbol"/>
                        </a:rPr>
                        <a:t>   (AX) +data16+CF</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921593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2</a:t>
            </a:r>
            <a:r>
              <a:rPr lang="en-US" dirty="0" smtClean="0"/>
              <a:t>.ALU performs the following operations</a:t>
            </a:r>
            <a:endParaRPr lang="en-US" dirty="0"/>
          </a:p>
        </p:txBody>
      </p:sp>
      <p:sp>
        <p:nvSpPr>
          <p:cNvPr id="3" name="Content Placeholder 2"/>
          <p:cNvSpPr>
            <a:spLocks noGrp="1"/>
          </p:cNvSpPr>
          <p:nvPr>
            <p:ph idx="1"/>
          </p:nvPr>
        </p:nvSpPr>
        <p:spPr>
          <a:xfrm>
            <a:off x="457200" y="990600"/>
            <a:ext cx="8229600" cy="4525963"/>
          </a:xfrm>
        </p:spPr>
        <p:txBody>
          <a:bodyPr>
            <a:normAutofit fontScale="85000" lnSpcReduction="20000"/>
          </a:bodyPr>
          <a:lstStyle/>
          <a:p>
            <a:r>
              <a:rPr lang="en-US" dirty="0" smtClean="0"/>
              <a:t>Addition</a:t>
            </a:r>
          </a:p>
          <a:p>
            <a:r>
              <a:rPr lang="en-US" dirty="0" smtClean="0"/>
              <a:t>Subtraction</a:t>
            </a:r>
          </a:p>
          <a:p>
            <a:r>
              <a:rPr lang="en-US" dirty="0" smtClean="0"/>
              <a:t>Logical AND</a:t>
            </a:r>
          </a:p>
          <a:p>
            <a:r>
              <a:rPr lang="en-US" dirty="0" smtClean="0"/>
              <a:t>Logical OR</a:t>
            </a:r>
          </a:p>
          <a:p>
            <a:r>
              <a:rPr lang="en-US" dirty="0" smtClean="0"/>
              <a:t>Logical Ex-OR</a:t>
            </a:r>
          </a:p>
          <a:p>
            <a:r>
              <a:rPr lang="en-US" dirty="0" smtClean="0"/>
              <a:t>Complement</a:t>
            </a:r>
          </a:p>
          <a:p>
            <a:r>
              <a:rPr lang="en-US" dirty="0" smtClean="0"/>
              <a:t>Increment by 1</a:t>
            </a:r>
          </a:p>
          <a:p>
            <a:r>
              <a:rPr lang="en-US" dirty="0" smtClean="0"/>
              <a:t>Decrement by 1</a:t>
            </a:r>
          </a:p>
          <a:p>
            <a:r>
              <a:rPr lang="en-US" dirty="0" smtClean="0"/>
              <a:t>Rotate left, rotate right</a:t>
            </a:r>
          </a:p>
          <a:p>
            <a:r>
              <a:rPr lang="en-US" dirty="0" smtClean="0"/>
              <a:t>Clear </a:t>
            </a:r>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22</a:t>
            </a:fld>
            <a:endParaRPr lang="en-US"/>
          </a:p>
        </p:txBody>
      </p:sp>
    </p:spTree>
    <p:extLst>
      <p:ext uri="{BB962C8B-B14F-4D97-AF65-F5344CB8AC3E}">
        <p14:creationId xmlns:p14="http://schemas.microsoft.com/office/powerpoint/2010/main" val="378903993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13234"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87660481"/>
              </p:ext>
            </p:extLst>
          </p:nvPr>
        </p:nvGraphicFramePr>
        <p:xfrm>
          <a:off x="533400" y="1905000"/>
          <a:ext cx="8153400" cy="3818862"/>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SUB reg2/ </a:t>
                      </a:r>
                      <a:r>
                        <a:rPr lang="en-US" sz="1400" b="1" dirty="0" err="1" smtClean="0">
                          <a:solidFill>
                            <a:srgbClr val="FF0000"/>
                          </a:solidFill>
                        </a:rPr>
                        <a:t>mem</a:t>
                      </a:r>
                      <a:r>
                        <a:rPr lang="en-US" sz="1400" b="1" dirty="0" smtClean="0">
                          <a:solidFill>
                            <a:srgbClr val="FF0000"/>
                          </a:solidFill>
                        </a:rPr>
                        <a:t>, reg1/</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SUB reg2, reg1</a:t>
                      </a:r>
                    </a:p>
                    <a:p>
                      <a:r>
                        <a:rPr lang="en-US" sz="1400" b="1" dirty="0" smtClean="0">
                          <a:solidFill>
                            <a:schemeClr val="tx1"/>
                          </a:solidFill>
                        </a:rPr>
                        <a:t>SUB reg2, </a:t>
                      </a:r>
                      <a:r>
                        <a:rPr lang="en-US" sz="1400" b="1" dirty="0" err="1" smtClean="0">
                          <a:solidFill>
                            <a:schemeClr val="tx1"/>
                          </a:solidFill>
                        </a:rPr>
                        <a:t>mem</a:t>
                      </a:r>
                      <a:endParaRPr lang="en-US" sz="1400" b="1" dirty="0" smtClean="0">
                        <a:solidFill>
                          <a:schemeClr val="tx1"/>
                        </a:solidFill>
                      </a:endParaRPr>
                    </a:p>
                    <a:p>
                      <a:r>
                        <a:rPr lang="en-US" sz="1400" b="1" dirty="0" smtClean="0">
                          <a:solidFill>
                            <a:schemeClr val="tx1"/>
                          </a:solidFill>
                        </a:rPr>
                        <a:t>SUB </a:t>
                      </a:r>
                      <a:r>
                        <a:rPr lang="en-US" sz="1400" b="1" dirty="0" err="1" smtClean="0">
                          <a:solidFill>
                            <a:schemeClr val="tx1"/>
                          </a:solidFill>
                        </a:rPr>
                        <a:t>mem</a:t>
                      </a:r>
                      <a:r>
                        <a:rPr lang="en-US" sz="1400" b="1" dirty="0" smtClean="0">
                          <a:solidFill>
                            <a:schemeClr val="tx1"/>
                          </a:solidFill>
                        </a:rPr>
                        <a:t>, reg1</a:t>
                      </a:r>
                    </a:p>
                    <a:p>
                      <a:endParaRPr lang="en-US" sz="1400" b="1" dirty="0">
                        <a:solidFill>
                          <a:srgbClr val="FF0000"/>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 - (reg2)</a:t>
                      </a:r>
                    </a:p>
                    <a:p>
                      <a:r>
                        <a:rPr lang="en-US" sz="1400" b="1" dirty="0" smtClean="0">
                          <a:solidFill>
                            <a:schemeClr val="tx1"/>
                          </a:solidFill>
                          <a:sym typeface="Symbol"/>
                        </a:rPr>
                        <a:t>(reg2)</a:t>
                      </a:r>
                      <a:r>
                        <a:rPr lang="en-US" sz="1400" b="1" dirty="0" smtClean="0">
                          <a:solidFill>
                            <a:schemeClr val="tx1"/>
                          </a:solidFill>
                        </a:rPr>
                        <a:t> </a:t>
                      </a:r>
                      <a:r>
                        <a:rPr lang="en-US" sz="1400" b="1" dirty="0" smtClean="0">
                          <a:solidFill>
                            <a:schemeClr val="tx1"/>
                          </a:solidFill>
                          <a:sym typeface="Symbol"/>
                        </a:rPr>
                        <a:t> (reg2) - (</a:t>
                      </a:r>
                      <a:r>
                        <a:rPr lang="en-US" sz="1400" b="1" dirty="0" err="1" smtClean="0">
                          <a:solidFill>
                            <a:schemeClr val="tx1"/>
                          </a:solidFill>
                          <a:sym typeface="Symbol"/>
                        </a:rPr>
                        <a:t>mem</a:t>
                      </a:r>
                      <a:r>
                        <a:rPr lang="en-US" sz="1400" b="1" dirty="0" smtClean="0">
                          <a:solidFill>
                            <a:schemeClr val="tx1"/>
                          </a:solidFill>
                          <a:sym typeface="Symbol"/>
                        </a:rPr>
                        <a:t>)</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(reg1)</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SUB </a:t>
                      </a:r>
                      <a:r>
                        <a:rPr lang="en-US" sz="1400" b="1" dirty="0" err="1" smtClean="0">
                          <a:solidFill>
                            <a:srgbClr val="FF0000"/>
                          </a:solidFill>
                        </a:rPr>
                        <a:t>reg</a:t>
                      </a:r>
                      <a:r>
                        <a:rPr lang="en-US" sz="1400" b="1" dirty="0" smtClean="0">
                          <a:solidFill>
                            <a:srgbClr val="FF0000"/>
                          </a:solidFill>
                        </a:rPr>
                        <a:t>/</a:t>
                      </a:r>
                      <a:r>
                        <a:rPr lang="en-US" sz="1400" b="1" dirty="0" err="1" smtClean="0">
                          <a:solidFill>
                            <a:srgbClr val="FF0000"/>
                          </a:solidFill>
                        </a:rPr>
                        <a:t>mem</a:t>
                      </a:r>
                      <a:r>
                        <a:rPr lang="en-US" sz="1400" b="1" dirty="0" smtClean="0">
                          <a:solidFill>
                            <a:srgbClr val="FF0000"/>
                          </a:solidFill>
                        </a:rPr>
                        <a:t>, data</a:t>
                      </a:r>
                    </a:p>
                    <a:p>
                      <a:endParaRPr lang="en-US" sz="1400" b="1" dirty="0" smtClean="0">
                        <a:solidFill>
                          <a:srgbClr val="FF0000"/>
                        </a:solidFill>
                      </a:endParaRPr>
                    </a:p>
                    <a:p>
                      <a:r>
                        <a:rPr lang="en-US" sz="1400" b="1" dirty="0" smtClean="0">
                          <a:solidFill>
                            <a:schemeClr val="tx1"/>
                          </a:solidFill>
                        </a:rPr>
                        <a:t>SUB </a:t>
                      </a:r>
                      <a:r>
                        <a:rPr lang="en-US" sz="1400" b="1" dirty="0" err="1" smtClean="0">
                          <a:solidFill>
                            <a:schemeClr val="tx1"/>
                          </a:solidFill>
                        </a:rPr>
                        <a:t>reg</a:t>
                      </a:r>
                      <a:r>
                        <a:rPr lang="en-US" sz="1400" b="1" dirty="0" smtClean="0">
                          <a:solidFill>
                            <a:schemeClr val="tx1"/>
                          </a:solidFill>
                        </a:rPr>
                        <a:t>,</a:t>
                      </a:r>
                      <a:r>
                        <a:rPr lang="en-US" sz="1400" b="1" baseline="0" dirty="0" smtClean="0">
                          <a:solidFill>
                            <a:schemeClr val="tx1"/>
                          </a:solidFill>
                        </a:rPr>
                        <a:t> data</a:t>
                      </a:r>
                    </a:p>
                    <a:p>
                      <a:r>
                        <a:rPr lang="en-US" sz="1400" b="1" baseline="0" dirty="0" smtClean="0">
                          <a:solidFill>
                            <a:schemeClr val="tx1"/>
                          </a:solidFill>
                        </a:rPr>
                        <a:t>SUB </a:t>
                      </a:r>
                      <a:r>
                        <a:rPr lang="en-US" sz="1400" b="1" baseline="0" dirty="0" err="1" smtClean="0">
                          <a:solidFill>
                            <a:schemeClr val="tx1"/>
                          </a:solidFill>
                        </a:rPr>
                        <a:t>mem</a:t>
                      </a:r>
                      <a:r>
                        <a:rPr lang="en-US" sz="1400" b="1" baseline="0" dirty="0" smtClean="0">
                          <a:solidFill>
                            <a:schemeClr val="tx1"/>
                          </a:solidFill>
                        </a:rPr>
                        <a:t>, data</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t>
                      </a:r>
                      <a:r>
                        <a:rPr lang="en-US" sz="1400" b="1" dirty="0" err="1" smtClean="0">
                          <a:solidFill>
                            <a:schemeClr val="tx1"/>
                          </a:solidFill>
                        </a:rPr>
                        <a:t>reg</a:t>
                      </a:r>
                      <a:r>
                        <a:rPr lang="en-US" sz="1400" b="1"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reg</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 </a:t>
                      </a:r>
                      <a:r>
                        <a:rPr lang="en-US" sz="1400" b="1" dirty="0" smtClean="0">
                          <a:solidFill>
                            <a:schemeClr val="tx1"/>
                          </a:solidFill>
                          <a:sym typeface="Symbol"/>
                        </a:rPr>
                        <a:t>data</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r h="998992">
                <a:tc>
                  <a:txBody>
                    <a:bodyPr/>
                    <a:lstStyle/>
                    <a:p>
                      <a:r>
                        <a:rPr lang="en-US" sz="1400" b="1" dirty="0" smtClean="0">
                          <a:solidFill>
                            <a:srgbClr val="FF0000"/>
                          </a:solidFill>
                        </a:rPr>
                        <a:t>SUB A, data</a:t>
                      </a:r>
                    </a:p>
                    <a:p>
                      <a:endParaRPr lang="en-US" sz="1400" b="1" dirty="0" smtClean="0">
                        <a:solidFill>
                          <a:schemeClr val="tx1"/>
                        </a:solidFill>
                      </a:endParaRPr>
                    </a:p>
                    <a:p>
                      <a:r>
                        <a:rPr lang="en-US" sz="1400" b="1" dirty="0" smtClean="0">
                          <a:solidFill>
                            <a:schemeClr val="tx1"/>
                          </a:solidFill>
                        </a:rPr>
                        <a:t>SUB</a:t>
                      </a:r>
                      <a:r>
                        <a:rPr lang="en-US" sz="1400" b="1" baseline="0" dirty="0" smtClean="0">
                          <a:solidFill>
                            <a:schemeClr val="tx1"/>
                          </a:solidFill>
                        </a:rPr>
                        <a:t> AL, data8</a:t>
                      </a:r>
                    </a:p>
                    <a:p>
                      <a:r>
                        <a:rPr lang="en-US" sz="1400" b="1" baseline="0" dirty="0" smtClean="0">
                          <a:solidFill>
                            <a:schemeClr val="tx1"/>
                          </a:solidFill>
                        </a:rPr>
                        <a:t>SUB AX, data16</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(AL)</a:t>
                      </a:r>
                      <a:r>
                        <a:rPr lang="en-US" sz="1400" b="1" dirty="0" smtClean="0">
                          <a:solidFill>
                            <a:schemeClr val="tx1"/>
                          </a:solidFill>
                          <a:sym typeface="Symbol"/>
                        </a:rPr>
                        <a:t>   (AL)</a:t>
                      </a:r>
                      <a:r>
                        <a:rPr lang="en-US" sz="1400" b="1" baseline="0" dirty="0" smtClean="0">
                          <a:solidFill>
                            <a:schemeClr val="tx1"/>
                          </a:solidFill>
                          <a:sym typeface="Symbol"/>
                        </a:rPr>
                        <a:t> - data8</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(AX)</a:t>
                      </a:r>
                      <a:r>
                        <a:rPr lang="en-US" sz="1400" b="1" dirty="0" smtClean="0">
                          <a:solidFill>
                            <a:schemeClr val="tx1"/>
                          </a:solidFill>
                          <a:sym typeface="Symbol"/>
                        </a:rPr>
                        <a:t>   (AX) - data16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7089443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9034"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882707287"/>
              </p:ext>
            </p:extLst>
          </p:nvPr>
        </p:nvGraphicFramePr>
        <p:xfrm>
          <a:off x="533400" y="1905000"/>
          <a:ext cx="8153400" cy="3816848"/>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SBB reg2/ </a:t>
                      </a:r>
                      <a:r>
                        <a:rPr lang="en-US" sz="1400" b="1" dirty="0" err="1" smtClean="0">
                          <a:solidFill>
                            <a:srgbClr val="FF0000"/>
                          </a:solidFill>
                        </a:rPr>
                        <a:t>mem</a:t>
                      </a:r>
                      <a:r>
                        <a:rPr lang="en-US" sz="1400" b="1" dirty="0" smtClean="0">
                          <a:solidFill>
                            <a:srgbClr val="FF0000"/>
                          </a:solidFill>
                        </a:rPr>
                        <a:t>, reg1/</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SBB reg2, reg1</a:t>
                      </a:r>
                    </a:p>
                    <a:p>
                      <a:r>
                        <a:rPr lang="en-US" sz="1400" b="1" dirty="0" smtClean="0">
                          <a:solidFill>
                            <a:schemeClr val="tx1"/>
                          </a:solidFill>
                        </a:rPr>
                        <a:t>SBB reg2, </a:t>
                      </a:r>
                      <a:r>
                        <a:rPr lang="en-US" sz="1400" b="1" dirty="0" err="1" smtClean="0">
                          <a:solidFill>
                            <a:schemeClr val="tx1"/>
                          </a:solidFill>
                        </a:rPr>
                        <a:t>mem</a:t>
                      </a:r>
                      <a:endParaRPr lang="en-US" sz="1400" b="1" dirty="0" smtClean="0">
                        <a:solidFill>
                          <a:schemeClr val="tx1"/>
                        </a:solidFill>
                      </a:endParaRPr>
                    </a:p>
                    <a:p>
                      <a:r>
                        <a:rPr lang="en-US" sz="1400" b="1" dirty="0" smtClean="0">
                          <a:solidFill>
                            <a:schemeClr val="tx1"/>
                          </a:solidFill>
                        </a:rPr>
                        <a:t>SBB </a:t>
                      </a:r>
                      <a:r>
                        <a:rPr lang="en-US" sz="1400" b="1" dirty="0" err="1" smtClean="0">
                          <a:solidFill>
                            <a:schemeClr val="tx1"/>
                          </a:solidFill>
                        </a:rPr>
                        <a:t>mem</a:t>
                      </a:r>
                      <a:r>
                        <a:rPr lang="en-US" sz="1400" b="1" dirty="0" smtClean="0">
                          <a:solidFill>
                            <a:schemeClr val="tx1"/>
                          </a:solidFill>
                        </a:rPr>
                        <a:t>, reg1</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(reg2) </a:t>
                      </a:r>
                      <a:r>
                        <a:rPr lang="en-US" sz="1400" b="1" dirty="0" smtClean="0">
                          <a:solidFill>
                            <a:schemeClr val="tx1"/>
                          </a:solidFill>
                          <a:sym typeface="Symbol"/>
                        </a:rPr>
                        <a:t> (reg1) - (reg2)</a:t>
                      </a:r>
                      <a:r>
                        <a:rPr lang="en-US" sz="1400" b="1" baseline="0" dirty="0" smtClean="0">
                          <a:solidFill>
                            <a:schemeClr val="tx1"/>
                          </a:solidFill>
                          <a:sym typeface="Symbol"/>
                        </a:rPr>
                        <a:t> - </a:t>
                      </a:r>
                      <a:r>
                        <a:rPr lang="en-US" sz="1400" b="1" dirty="0" smtClean="0">
                          <a:solidFill>
                            <a:schemeClr val="tx1"/>
                          </a:solidFill>
                          <a:sym typeface="Symbol"/>
                        </a:rPr>
                        <a:t>CF</a:t>
                      </a:r>
                    </a:p>
                    <a:p>
                      <a:r>
                        <a:rPr lang="en-US" sz="1400" b="1" dirty="0" smtClean="0">
                          <a:solidFill>
                            <a:schemeClr val="tx1"/>
                          </a:solidFill>
                          <a:sym typeface="Symbol"/>
                        </a:rPr>
                        <a:t>(reg2)</a:t>
                      </a:r>
                      <a:r>
                        <a:rPr lang="en-US" sz="1400" b="1" dirty="0" smtClean="0">
                          <a:solidFill>
                            <a:schemeClr val="tx1"/>
                          </a:solidFill>
                        </a:rPr>
                        <a:t> </a:t>
                      </a:r>
                      <a:r>
                        <a:rPr lang="en-US" sz="1400" b="1" dirty="0" smtClean="0">
                          <a:solidFill>
                            <a:schemeClr val="tx1"/>
                          </a:solidFill>
                          <a:sym typeface="Symbol"/>
                        </a:rPr>
                        <a:t> (reg2) - (</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CF</a:t>
                      </a:r>
                    </a:p>
                    <a:p>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(reg1) –CF</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SBB </a:t>
                      </a:r>
                      <a:r>
                        <a:rPr lang="en-US" sz="1400" b="1" dirty="0" err="1" smtClean="0">
                          <a:solidFill>
                            <a:srgbClr val="FF0000"/>
                          </a:solidFill>
                        </a:rPr>
                        <a:t>reg</a:t>
                      </a:r>
                      <a:r>
                        <a:rPr lang="en-US" sz="1400" b="1" dirty="0" smtClean="0">
                          <a:solidFill>
                            <a:srgbClr val="FF0000"/>
                          </a:solidFill>
                        </a:rPr>
                        <a:t>/</a:t>
                      </a:r>
                      <a:r>
                        <a:rPr lang="en-US" sz="1400" b="1" dirty="0" err="1" smtClean="0">
                          <a:solidFill>
                            <a:srgbClr val="FF0000"/>
                          </a:solidFill>
                        </a:rPr>
                        <a:t>mem</a:t>
                      </a:r>
                      <a:r>
                        <a:rPr lang="en-US" sz="1400" b="1" dirty="0" smtClean="0">
                          <a:solidFill>
                            <a:srgbClr val="FF0000"/>
                          </a:solidFill>
                        </a:rPr>
                        <a:t>, data</a:t>
                      </a:r>
                    </a:p>
                    <a:p>
                      <a:endParaRPr lang="en-US" sz="1400" b="1" dirty="0" smtClean="0">
                        <a:solidFill>
                          <a:srgbClr val="FF0000"/>
                        </a:solidFill>
                      </a:endParaRPr>
                    </a:p>
                    <a:p>
                      <a:r>
                        <a:rPr lang="en-US" sz="1400" b="1" dirty="0" smtClean="0">
                          <a:solidFill>
                            <a:schemeClr val="tx1"/>
                          </a:solidFill>
                        </a:rPr>
                        <a:t>SBB </a:t>
                      </a:r>
                      <a:r>
                        <a:rPr lang="en-US" sz="1400" b="1" dirty="0" err="1" smtClean="0">
                          <a:solidFill>
                            <a:schemeClr val="tx1"/>
                          </a:solidFill>
                        </a:rPr>
                        <a:t>reg</a:t>
                      </a:r>
                      <a:r>
                        <a:rPr lang="en-US" sz="1400" b="1" dirty="0" smtClean="0">
                          <a:solidFill>
                            <a:schemeClr val="tx1"/>
                          </a:solidFill>
                        </a:rPr>
                        <a:t>,</a:t>
                      </a:r>
                      <a:r>
                        <a:rPr lang="en-US" sz="1400" b="1" baseline="0" dirty="0" smtClean="0">
                          <a:solidFill>
                            <a:schemeClr val="tx1"/>
                          </a:solidFill>
                        </a:rPr>
                        <a:t> data</a:t>
                      </a:r>
                    </a:p>
                    <a:p>
                      <a:r>
                        <a:rPr lang="en-US" sz="1400" b="1" baseline="0" dirty="0" smtClean="0">
                          <a:solidFill>
                            <a:schemeClr val="tx1"/>
                          </a:solidFill>
                        </a:rPr>
                        <a:t>SBB </a:t>
                      </a:r>
                      <a:r>
                        <a:rPr lang="en-US" sz="1400" b="1" baseline="0" dirty="0" err="1" smtClean="0">
                          <a:solidFill>
                            <a:schemeClr val="tx1"/>
                          </a:solidFill>
                        </a:rPr>
                        <a:t>mem</a:t>
                      </a:r>
                      <a:r>
                        <a:rPr lang="en-US" sz="1400" b="1" baseline="0" dirty="0" smtClean="0">
                          <a:solidFill>
                            <a:schemeClr val="tx1"/>
                          </a:solidFill>
                        </a:rPr>
                        <a:t>, data</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a:t>
                      </a:r>
                      <a:r>
                        <a:rPr lang="en-US" sz="1400" b="1" dirty="0" err="1" smtClean="0">
                          <a:solidFill>
                            <a:schemeClr val="tx1"/>
                          </a:solidFill>
                        </a:rPr>
                        <a:t>reg</a:t>
                      </a:r>
                      <a:r>
                        <a:rPr lang="en-US" sz="1400" b="1"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reg</a:t>
                      </a:r>
                      <a:r>
                        <a:rPr lang="en-US" sz="1400" b="1" dirty="0" smtClean="0">
                          <a:solidFill>
                            <a:schemeClr val="tx1"/>
                          </a:solidFill>
                          <a:sym typeface="Symbol"/>
                        </a:rPr>
                        <a:t>) – data - CF</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a:t>
                      </a:r>
                      <a:r>
                        <a:rPr lang="en-US" sz="1400" b="1" dirty="0" err="1" smtClean="0">
                          <a:solidFill>
                            <a:schemeClr val="tx1"/>
                          </a:solidFill>
                          <a:sym typeface="Symbol"/>
                        </a:rPr>
                        <a:t>mem</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data - CF</a:t>
                      </a: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1"/>
                  </a:ext>
                </a:extLst>
              </a:tr>
              <a:tr h="998992">
                <a:tc>
                  <a:txBody>
                    <a:bodyPr/>
                    <a:lstStyle/>
                    <a:p>
                      <a:r>
                        <a:rPr lang="en-US" sz="1400" b="1" dirty="0" smtClean="0">
                          <a:solidFill>
                            <a:srgbClr val="FF0000"/>
                          </a:solidFill>
                        </a:rPr>
                        <a:t>SBB A, data</a:t>
                      </a:r>
                    </a:p>
                    <a:p>
                      <a:endParaRPr lang="en-US" sz="1400" b="1" dirty="0" smtClean="0">
                        <a:solidFill>
                          <a:schemeClr val="tx1"/>
                        </a:solidFill>
                      </a:endParaRPr>
                    </a:p>
                    <a:p>
                      <a:r>
                        <a:rPr lang="en-US" sz="1400" b="1" baseline="0" dirty="0" smtClean="0">
                          <a:solidFill>
                            <a:schemeClr val="tx1"/>
                          </a:solidFill>
                        </a:rPr>
                        <a:t>SBB AL, data8</a:t>
                      </a:r>
                    </a:p>
                    <a:p>
                      <a:r>
                        <a:rPr lang="en-US" sz="1400" b="1" baseline="0" dirty="0" smtClean="0">
                          <a:solidFill>
                            <a:schemeClr val="tx1"/>
                          </a:solidFill>
                        </a:rPr>
                        <a:t>SBB AX, data16</a:t>
                      </a:r>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(AL)</a:t>
                      </a:r>
                      <a:r>
                        <a:rPr lang="en-US" sz="1400" b="1" dirty="0" smtClean="0">
                          <a:solidFill>
                            <a:schemeClr val="tx1"/>
                          </a:solidFill>
                          <a:sym typeface="Symbol"/>
                        </a:rPr>
                        <a:t>   (AL)</a:t>
                      </a:r>
                      <a:r>
                        <a:rPr lang="en-US" sz="1400" b="1" baseline="0" dirty="0" smtClean="0">
                          <a:solidFill>
                            <a:schemeClr val="tx1"/>
                          </a:solidFill>
                          <a:sym typeface="Symbol"/>
                        </a:rPr>
                        <a:t> - data8 - CF</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(AX)</a:t>
                      </a:r>
                      <a:r>
                        <a:rPr lang="en-US" sz="1400" b="1" dirty="0" smtClean="0">
                          <a:solidFill>
                            <a:schemeClr val="tx1"/>
                          </a:solidFill>
                          <a:sym typeface="Symbol"/>
                        </a:rPr>
                        <a:t>   (AX) - data16 - CF</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solidFill>
                      <a:srgbClr val="FFCCCC"/>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403803485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102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69068"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222</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47277462"/>
              </p:ext>
            </p:extLst>
          </p:nvPr>
        </p:nvGraphicFramePr>
        <p:xfrm>
          <a:off x="533400" y="1905000"/>
          <a:ext cx="8153400" cy="35966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INC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INC reg8</a:t>
                      </a: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INC reg16</a:t>
                      </a:r>
                    </a:p>
                    <a:p>
                      <a:endParaRPr lang="en-US" sz="1400" b="1" dirty="0" smtClean="0">
                        <a:solidFill>
                          <a:schemeClr val="tx1"/>
                        </a:solidFill>
                      </a:endParaRPr>
                    </a:p>
                    <a:p>
                      <a:r>
                        <a:rPr lang="en-US" sz="1400" b="1" dirty="0" smtClean="0">
                          <a:solidFill>
                            <a:schemeClr val="tx1"/>
                          </a:solidFill>
                        </a:rPr>
                        <a:t>INC</a:t>
                      </a:r>
                      <a:r>
                        <a:rPr lang="en-US" sz="1400" b="1" baseline="0" dirty="0" smtClean="0">
                          <a:solidFill>
                            <a:schemeClr val="tx1"/>
                          </a:solidFill>
                        </a:rPr>
                        <a:t> </a:t>
                      </a:r>
                      <a:r>
                        <a:rPr lang="en-US" sz="1400" b="1" baseline="0" dirty="0" err="1" smtClean="0">
                          <a:solidFill>
                            <a:schemeClr val="tx1"/>
                          </a:solidFill>
                        </a:rPr>
                        <a:t>mem</a:t>
                      </a:r>
                      <a:endParaRPr lang="en-US" sz="1400" b="1" dirty="0" smtClean="0">
                        <a:solidFill>
                          <a:schemeClr val="tx1"/>
                        </a:solidFill>
                      </a:endParaRPr>
                    </a:p>
                    <a:p>
                      <a:endParaRPr lang="en-US" sz="1400" b="1" dirty="0" smtClean="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baseline="0" dirty="0" smtClean="0">
                          <a:solidFill>
                            <a:schemeClr val="tx1"/>
                          </a:solidFill>
                        </a:rPr>
                        <a:t>(reg8) </a:t>
                      </a:r>
                      <a:r>
                        <a:rPr lang="en-US" sz="1400" b="1" dirty="0" smtClean="0">
                          <a:solidFill>
                            <a:schemeClr val="tx1"/>
                          </a:solidFill>
                          <a:sym typeface="Symbol"/>
                        </a:rPr>
                        <a:t> (reg8) + 1</a:t>
                      </a:r>
                    </a:p>
                    <a:p>
                      <a:endParaRPr lang="en-US" sz="1400" b="1" dirty="0" smtClean="0">
                        <a:solidFill>
                          <a:schemeClr val="tx1"/>
                        </a:solidFill>
                        <a:sym typeface="Symbo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rPr>
                        <a:t>(reg16) </a:t>
                      </a:r>
                      <a:r>
                        <a:rPr lang="en-US" sz="1400" b="1" dirty="0" smtClean="0">
                          <a:solidFill>
                            <a:schemeClr val="tx1"/>
                          </a:solidFill>
                          <a:sym typeface="Symbol"/>
                        </a:rPr>
                        <a:t> (reg16) + 1</a:t>
                      </a:r>
                    </a:p>
                    <a:p>
                      <a:endParaRPr lang="en-US" sz="1400" b="1" baseline="0" dirty="0" smtClean="0">
                        <a:solidFill>
                          <a:schemeClr val="tx1"/>
                        </a:solidFill>
                        <a:sym typeface="Symbo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rPr>
                        <a:t>(</a:t>
                      </a:r>
                      <a:r>
                        <a:rPr lang="en-US" sz="1400" b="1" baseline="0" dirty="0" err="1" smtClean="0">
                          <a:solidFill>
                            <a:schemeClr val="tx1"/>
                          </a:solidFill>
                        </a:rPr>
                        <a:t>mem</a:t>
                      </a:r>
                      <a:r>
                        <a:rPr lang="en-US" sz="1400" b="1" baseline="0"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+ 1</a:t>
                      </a: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DEC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DEC reg8</a:t>
                      </a: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DEC reg16</a:t>
                      </a:r>
                    </a:p>
                    <a:p>
                      <a:endParaRPr lang="en-US" sz="1400" b="1" dirty="0" smtClean="0">
                        <a:solidFill>
                          <a:schemeClr val="tx1"/>
                        </a:solidFill>
                      </a:endParaRPr>
                    </a:p>
                    <a:p>
                      <a:r>
                        <a:rPr lang="en-US" sz="1400" b="1" baseline="0" dirty="0" smtClean="0">
                          <a:solidFill>
                            <a:schemeClr val="tx1"/>
                          </a:solidFill>
                        </a:rPr>
                        <a:t>DEC </a:t>
                      </a:r>
                      <a:r>
                        <a:rPr lang="en-US" sz="1400" b="1" baseline="0" dirty="0" err="1" smtClean="0">
                          <a:solidFill>
                            <a:schemeClr val="tx1"/>
                          </a:solidFill>
                        </a:rPr>
                        <a:t>mem</a:t>
                      </a:r>
                      <a:endParaRPr lang="en-US" sz="1400" b="1" dirty="0" smtClean="0">
                        <a:solidFill>
                          <a:schemeClr val="tx1"/>
                        </a:solidFill>
                      </a:endParaRPr>
                    </a:p>
                    <a:p>
                      <a:endParaRPr lang="en-US" sz="1400" b="1" dirty="0" smtClean="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baseline="0" dirty="0" smtClean="0">
                          <a:solidFill>
                            <a:schemeClr val="tx1"/>
                          </a:solidFill>
                        </a:rPr>
                        <a:t>(reg8) </a:t>
                      </a:r>
                      <a:r>
                        <a:rPr lang="en-US" sz="1400" b="1" dirty="0" smtClean="0">
                          <a:solidFill>
                            <a:schemeClr val="tx1"/>
                          </a:solidFill>
                          <a:sym typeface="Symbol"/>
                        </a:rPr>
                        <a:t> (reg8) - 1</a:t>
                      </a:r>
                    </a:p>
                    <a:p>
                      <a:endParaRPr lang="en-US" sz="1400" b="1" dirty="0" smtClean="0">
                        <a:solidFill>
                          <a:schemeClr val="tx1"/>
                        </a:solidFill>
                        <a:sym typeface="Symbo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rPr>
                        <a:t>(reg16) </a:t>
                      </a:r>
                      <a:r>
                        <a:rPr lang="en-US" sz="1400" b="1" dirty="0" smtClean="0">
                          <a:solidFill>
                            <a:schemeClr val="tx1"/>
                          </a:solidFill>
                          <a:sym typeface="Symbol"/>
                        </a:rPr>
                        <a:t> (reg16) - 1</a:t>
                      </a:r>
                    </a:p>
                    <a:p>
                      <a:endParaRPr lang="en-US" sz="1400" b="1" baseline="0" dirty="0" smtClean="0">
                        <a:solidFill>
                          <a:schemeClr val="tx1"/>
                        </a:solidFill>
                        <a:sym typeface="Symbo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rPr>
                        <a:t>(</a:t>
                      </a:r>
                      <a:r>
                        <a:rPr lang="en-US" sz="1400" b="1" baseline="0" dirty="0" err="1" smtClean="0">
                          <a:solidFill>
                            <a:schemeClr val="tx1"/>
                          </a:solidFill>
                        </a:rPr>
                        <a:t>mem</a:t>
                      </a:r>
                      <a:r>
                        <a:rPr lang="en-US" sz="1400" b="1" baseline="0" dirty="0" smtClean="0">
                          <a:solidFill>
                            <a:schemeClr val="tx1"/>
                          </a:solidFill>
                        </a:rPr>
                        <a:t>)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- 1</a:t>
                      </a: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70348289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960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50186329"/>
              </p:ext>
            </p:extLst>
          </p:nvPr>
        </p:nvGraphicFramePr>
        <p:xfrm>
          <a:off x="533400" y="1905000"/>
          <a:ext cx="8153400" cy="338328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20000"/>
                    </a:ext>
                  </a:extLst>
                </a:gridCol>
                <a:gridCol w="44196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MUL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MUL </a:t>
                      </a:r>
                      <a:r>
                        <a:rPr lang="en-US" sz="1400" b="1" dirty="0" err="1" smtClean="0">
                          <a:solidFill>
                            <a:schemeClr val="tx1"/>
                          </a:solidFill>
                        </a:rPr>
                        <a:t>reg</a:t>
                      </a:r>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MUL </a:t>
                      </a:r>
                      <a:r>
                        <a:rPr lang="en-US" sz="1400" b="1" dirty="0" err="1" smtClean="0">
                          <a:solidFill>
                            <a:schemeClr val="tx1"/>
                          </a:solidFill>
                        </a:rPr>
                        <a:t>mem</a:t>
                      </a:r>
                      <a:r>
                        <a:rPr lang="en-US" sz="1400" b="1" dirty="0" smtClean="0">
                          <a:solidFill>
                            <a:schemeClr val="tx1"/>
                          </a:solidFill>
                        </a:rPr>
                        <a:t> </a:t>
                      </a:r>
                    </a:p>
                    <a:p>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u="sng" dirty="0" smtClean="0">
                          <a:solidFill>
                            <a:schemeClr val="tx1"/>
                          </a:solidFill>
                        </a:rPr>
                        <a:t>For byte </a:t>
                      </a:r>
                      <a:r>
                        <a:rPr lang="en-US" sz="1400" b="1" dirty="0" smtClean="0">
                          <a:solidFill>
                            <a:schemeClr val="tx1"/>
                          </a:solidFill>
                        </a:rPr>
                        <a:t>:</a:t>
                      </a:r>
                      <a:r>
                        <a:rPr lang="en-US" sz="1400" b="1" baseline="0" dirty="0" smtClean="0">
                          <a:solidFill>
                            <a:schemeClr val="tx1"/>
                          </a:solidFill>
                        </a:rPr>
                        <a:t> (AX) </a:t>
                      </a:r>
                      <a:r>
                        <a:rPr lang="en-US" sz="1400" b="1" dirty="0" smtClean="0">
                          <a:solidFill>
                            <a:schemeClr val="tx1"/>
                          </a:solidFill>
                          <a:sym typeface="Symbol"/>
                        </a:rPr>
                        <a:t> (AL) x (reg8)</a:t>
                      </a:r>
                    </a:p>
                    <a:p>
                      <a:r>
                        <a:rPr lang="en-US" sz="1400" b="1" u="sng" dirty="0" smtClean="0">
                          <a:solidFill>
                            <a:schemeClr val="tx1"/>
                          </a:solidFill>
                          <a:sym typeface="Symbol"/>
                        </a:rPr>
                        <a:t>For</a:t>
                      </a:r>
                      <a:r>
                        <a:rPr lang="en-US" sz="1400" b="1" u="sng" baseline="0" dirty="0" smtClean="0">
                          <a:solidFill>
                            <a:schemeClr val="tx1"/>
                          </a:solidFill>
                          <a:sym typeface="Symbol"/>
                        </a:rPr>
                        <a:t> word</a:t>
                      </a:r>
                      <a:r>
                        <a:rPr lang="en-US" sz="1400" b="1" baseline="0" dirty="0" smtClean="0">
                          <a:solidFill>
                            <a:schemeClr val="tx1"/>
                          </a:solidFill>
                          <a:sym typeface="Symbol"/>
                        </a:rPr>
                        <a:t> : (DX)(AX) </a:t>
                      </a:r>
                      <a:r>
                        <a:rPr lang="en-US" sz="1400" b="1" dirty="0" smtClean="0">
                          <a:solidFill>
                            <a:schemeClr val="tx1"/>
                          </a:solidFill>
                          <a:sym typeface="Symbol"/>
                        </a:rPr>
                        <a:t> (AX) x (reg16)</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byte </a:t>
                      </a:r>
                      <a:r>
                        <a:rPr lang="en-US" sz="1400" b="1" dirty="0" smtClean="0">
                          <a:solidFill>
                            <a:schemeClr val="tx1"/>
                          </a:solidFill>
                        </a:rPr>
                        <a:t>:</a:t>
                      </a:r>
                      <a:r>
                        <a:rPr lang="en-US" sz="1400" b="1" baseline="0" dirty="0" smtClean="0">
                          <a:solidFill>
                            <a:schemeClr val="tx1"/>
                          </a:solidFill>
                        </a:rPr>
                        <a:t> (AX) </a:t>
                      </a:r>
                      <a:r>
                        <a:rPr lang="en-US" sz="1400" b="1" dirty="0" smtClean="0">
                          <a:solidFill>
                            <a:schemeClr val="tx1"/>
                          </a:solidFill>
                          <a:sym typeface="Symbol"/>
                        </a:rPr>
                        <a:t> (AL) x (mem8)</a:t>
                      </a:r>
                    </a:p>
                    <a:p>
                      <a:r>
                        <a:rPr lang="en-US" sz="1400" b="1" u="sng" dirty="0" smtClean="0">
                          <a:solidFill>
                            <a:schemeClr val="tx1"/>
                          </a:solidFill>
                          <a:sym typeface="Symbol"/>
                        </a:rPr>
                        <a:t>For</a:t>
                      </a:r>
                      <a:r>
                        <a:rPr lang="en-US" sz="1400" b="1" u="sng" baseline="0" dirty="0" smtClean="0">
                          <a:solidFill>
                            <a:schemeClr val="tx1"/>
                          </a:solidFill>
                          <a:sym typeface="Symbol"/>
                        </a:rPr>
                        <a:t> word</a:t>
                      </a:r>
                      <a:r>
                        <a:rPr lang="en-US" sz="1400" b="1" baseline="0" dirty="0" smtClean="0">
                          <a:solidFill>
                            <a:schemeClr val="tx1"/>
                          </a:solidFill>
                          <a:sym typeface="Symbol"/>
                        </a:rPr>
                        <a:t> : (DX)(AX) </a:t>
                      </a:r>
                      <a:r>
                        <a:rPr lang="en-US" sz="1400" b="1" dirty="0" smtClean="0">
                          <a:solidFill>
                            <a:schemeClr val="tx1"/>
                          </a:solidFill>
                          <a:sym typeface="Symbol"/>
                        </a:rPr>
                        <a:t> (AX) x (mem16)</a:t>
                      </a:r>
                      <a:r>
                        <a:rPr lang="en-US" sz="1400" b="1" baseline="0" dirty="0" smtClean="0">
                          <a:solidFill>
                            <a:schemeClr val="tx1"/>
                          </a:solidFill>
                          <a:sym typeface="Symbol"/>
                        </a:rPr>
                        <a:t> </a:t>
                      </a:r>
                      <a:endParaRPr lang="en-US" sz="1400" b="1" dirty="0" smtClean="0">
                        <a:solidFill>
                          <a:schemeClr val="tx1"/>
                        </a:solidFill>
                      </a:endParaRP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r h="1289022">
                <a:tc>
                  <a:txBody>
                    <a:bodyPr/>
                    <a:lstStyle/>
                    <a:p>
                      <a:r>
                        <a:rPr lang="en-US" sz="1400" b="1" dirty="0" smtClean="0">
                          <a:solidFill>
                            <a:srgbClr val="FF0000"/>
                          </a:solidFill>
                        </a:rPr>
                        <a:t>IMUL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IMUL </a:t>
                      </a:r>
                      <a:r>
                        <a:rPr lang="en-US" sz="1400" b="1" dirty="0" err="1" smtClean="0">
                          <a:solidFill>
                            <a:schemeClr val="tx1"/>
                          </a:solidFill>
                        </a:rPr>
                        <a:t>reg</a:t>
                      </a:r>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IMUL </a:t>
                      </a:r>
                      <a:r>
                        <a:rPr lang="en-US" sz="1400" b="1" dirty="0" err="1" smtClean="0">
                          <a:solidFill>
                            <a:schemeClr val="tx1"/>
                          </a:solidFill>
                        </a:rPr>
                        <a:t>mem</a:t>
                      </a:r>
                      <a:r>
                        <a:rPr lang="en-US" sz="1400" b="1" dirty="0" smtClean="0">
                          <a:solidFill>
                            <a:schemeClr val="tx1"/>
                          </a:solidFill>
                        </a:rPr>
                        <a:t> </a:t>
                      </a: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u="sng" dirty="0" smtClean="0">
                          <a:solidFill>
                            <a:schemeClr val="tx1"/>
                          </a:solidFill>
                        </a:rPr>
                        <a:t>For byte </a:t>
                      </a:r>
                      <a:r>
                        <a:rPr lang="en-US" sz="1400" b="1" dirty="0" smtClean="0">
                          <a:solidFill>
                            <a:schemeClr val="tx1"/>
                          </a:solidFill>
                        </a:rPr>
                        <a:t>:</a:t>
                      </a:r>
                      <a:r>
                        <a:rPr lang="en-US" sz="1400" b="1" baseline="0" dirty="0" smtClean="0">
                          <a:solidFill>
                            <a:schemeClr val="tx1"/>
                          </a:solidFill>
                        </a:rPr>
                        <a:t> (AX) </a:t>
                      </a:r>
                      <a:r>
                        <a:rPr lang="en-US" sz="1400" b="1" dirty="0" smtClean="0">
                          <a:solidFill>
                            <a:schemeClr val="tx1"/>
                          </a:solidFill>
                          <a:sym typeface="Symbol"/>
                        </a:rPr>
                        <a:t> (AL) x (reg8)</a:t>
                      </a:r>
                    </a:p>
                    <a:p>
                      <a:r>
                        <a:rPr lang="en-US" sz="1400" b="1" u="sng" dirty="0" smtClean="0">
                          <a:solidFill>
                            <a:schemeClr val="tx1"/>
                          </a:solidFill>
                          <a:sym typeface="Symbol"/>
                        </a:rPr>
                        <a:t>For</a:t>
                      </a:r>
                      <a:r>
                        <a:rPr lang="en-US" sz="1400" b="1" u="sng" baseline="0" dirty="0" smtClean="0">
                          <a:solidFill>
                            <a:schemeClr val="tx1"/>
                          </a:solidFill>
                          <a:sym typeface="Symbol"/>
                        </a:rPr>
                        <a:t> word</a:t>
                      </a:r>
                      <a:r>
                        <a:rPr lang="en-US" sz="1400" b="1" baseline="0" dirty="0" smtClean="0">
                          <a:solidFill>
                            <a:schemeClr val="tx1"/>
                          </a:solidFill>
                          <a:sym typeface="Symbol"/>
                        </a:rPr>
                        <a:t> : (DX)(AX) </a:t>
                      </a:r>
                      <a:r>
                        <a:rPr lang="en-US" sz="1400" b="1" dirty="0" smtClean="0">
                          <a:solidFill>
                            <a:schemeClr val="tx1"/>
                          </a:solidFill>
                          <a:sym typeface="Symbol"/>
                        </a:rPr>
                        <a:t> (AX) x (reg16)</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byte </a:t>
                      </a:r>
                      <a:r>
                        <a:rPr lang="en-US" sz="1400" b="1" dirty="0" smtClean="0">
                          <a:solidFill>
                            <a:schemeClr val="tx1"/>
                          </a:solidFill>
                        </a:rPr>
                        <a:t>:</a:t>
                      </a:r>
                      <a:r>
                        <a:rPr lang="en-US" sz="1400" b="1" baseline="0" dirty="0" smtClean="0">
                          <a:solidFill>
                            <a:schemeClr val="tx1"/>
                          </a:solidFill>
                        </a:rPr>
                        <a:t> (AX) </a:t>
                      </a:r>
                      <a:r>
                        <a:rPr lang="en-US" sz="1400" b="1" dirty="0" smtClean="0">
                          <a:solidFill>
                            <a:schemeClr val="tx1"/>
                          </a:solidFill>
                          <a:sym typeface="Symbol"/>
                        </a:rPr>
                        <a:t> (AX) x (mem8)</a:t>
                      </a:r>
                    </a:p>
                    <a:p>
                      <a:r>
                        <a:rPr lang="en-US" sz="1400" b="1" u="sng" dirty="0" smtClean="0">
                          <a:solidFill>
                            <a:schemeClr val="tx1"/>
                          </a:solidFill>
                          <a:sym typeface="Symbol"/>
                        </a:rPr>
                        <a:t>For</a:t>
                      </a:r>
                      <a:r>
                        <a:rPr lang="en-US" sz="1400" b="1" u="sng" baseline="0" dirty="0" smtClean="0">
                          <a:solidFill>
                            <a:schemeClr val="tx1"/>
                          </a:solidFill>
                          <a:sym typeface="Symbol"/>
                        </a:rPr>
                        <a:t> word</a:t>
                      </a:r>
                      <a:r>
                        <a:rPr lang="en-US" sz="1400" b="1" baseline="0" dirty="0" smtClean="0">
                          <a:solidFill>
                            <a:schemeClr val="tx1"/>
                          </a:solidFill>
                          <a:sym typeface="Symbol"/>
                        </a:rPr>
                        <a:t> : (DX)(AX) </a:t>
                      </a:r>
                      <a:r>
                        <a:rPr lang="en-US" sz="1400" b="1" dirty="0" smtClean="0">
                          <a:solidFill>
                            <a:schemeClr val="tx1"/>
                          </a:solidFill>
                          <a:sym typeface="Symbol"/>
                        </a:rPr>
                        <a:t> (AX) x (mem16)</a:t>
                      </a:r>
                      <a:r>
                        <a:rPr lang="en-US" sz="1400" b="1" baseline="0" dirty="0" smtClean="0">
                          <a:solidFill>
                            <a:schemeClr val="tx1"/>
                          </a:solidFill>
                          <a:sym typeface="Symbol"/>
                        </a:rPr>
                        <a:t> </a:t>
                      </a:r>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41697894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7818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8277997"/>
              </p:ext>
            </p:extLst>
          </p:nvPr>
        </p:nvGraphicFramePr>
        <p:xfrm>
          <a:off x="533400" y="1905000"/>
          <a:ext cx="8153400" cy="41452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20000"/>
                    </a:ext>
                  </a:extLst>
                </a:gridCol>
                <a:gridCol w="60198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DIV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DIV </a:t>
                      </a:r>
                      <a:r>
                        <a:rPr lang="en-US" sz="1400" b="1" dirty="0" err="1" smtClean="0">
                          <a:solidFill>
                            <a:schemeClr val="tx1"/>
                          </a:solidFill>
                        </a:rPr>
                        <a:t>reg</a:t>
                      </a:r>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DIV </a:t>
                      </a:r>
                      <a:r>
                        <a:rPr lang="en-US" sz="1400" b="1" dirty="0" err="1" smtClean="0">
                          <a:solidFill>
                            <a:schemeClr val="tx1"/>
                          </a:solidFill>
                        </a:rPr>
                        <a:t>mem</a:t>
                      </a:r>
                      <a:r>
                        <a:rPr lang="en-US" sz="1400" b="1" dirty="0" smtClean="0">
                          <a:solidFill>
                            <a:schemeClr val="tx1"/>
                          </a:solidFill>
                        </a:rPr>
                        <a:t> </a:t>
                      </a:r>
                    </a:p>
                    <a:p>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u="sng" dirty="0" smtClean="0">
                          <a:solidFill>
                            <a:schemeClr val="tx1"/>
                          </a:solidFill>
                        </a:rPr>
                        <a:t>For 16-bit :- 8-bit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(AL) </a:t>
                      </a:r>
                      <a:r>
                        <a:rPr lang="en-US" sz="1400" b="1" dirty="0" smtClean="0">
                          <a:solidFill>
                            <a:schemeClr val="tx1"/>
                          </a:solidFill>
                          <a:sym typeface="Symbol"/>
                        </a:rPr>
                        <a:t> (AX) :- (reg8)   Quotient</a:t>
                      </a:r>
                    </a:p>
                    <a:p>
                      <a:r>
                        <a:rPr lang="en-US" sz="1400" b="1" baseline="0" dirty="0" smtClean="0">
                          <a:solidFill>
                            <a:schemeClr val="tx1"/>
                          </a:solidFill>
                          <a:sym typeface="Symbol"/>
                        </a:rPr>
                        <a:t>(AH) </a:t>
                      </a:r>
                      <a:r>
                        <a:rPr lang="en-US" sz="1400" b="1" dirty="0" smtClean="0">
                          <a:solidFill>
                            <a:schemeClr val="tx1"/>
                          </a:solidFill>
                          <a:sym typeface="Symbol"/>
                        </a:rPr>
                        <a:t> (AX) MOD(reg8)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32-bit :- 16-bit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(AX) </a:t>
                      </a:r>
                      <a:r>
                        <a:rPr lang="en-US" sz="1400" b="1" dirty="0" smtClean="0">
                          <a:solidFill>
                            <a:schemeClr val="tx1"/>
                          </a:solidFill>
                          <a:sym typeface="Symbol"/>
                        </a:rPr>
                        <a:t> (DX)(AX) :- (reg16)   Quotient</a:t>
                      </a:r>
                    </a:p>
                    <a:p>
                      <a:r>
                        <a:rPr lang="en-US" sz="1400" b="1" baseline="0" dirty="0" smtClean="0">
                          <a:solidFill>
                            <a:schemeClr val="tx1"/>
                          </a:solidFill>
                          <a:sym typeface="Symbol"/>
                        </a:rPr>
                        <a:t>(DX) </a:t>
                      </a:r>
                      <a:r>
                        <a:rPr lang="en-US" sz="1400" b="1" dirty="0" smtClean="0">
                          <a:solidFill>
                            <a:schemeClr val="tx1"/>
                          </a:solidFill>
                          <a:sym typeface="Symbol"/>
                        </a:rPr>
                        <a:t> (DX)(AX) MOD(reg16)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endParaRPr lang="en-US" sz="1400" b="1" dirty="0" smtClean="0">
                        <a:solidFill>
                          <a:schemeClr val="tx1"/>
                        </a:solidFill>
                      </a:endParaRPr>
                    </a:p>
                    <a:p>
                      <a:r>
                        <a:rPr lang="en-US" sz="1400" b="1" u="sng" dirty="0" smtClean="0">
                          <a:solidFill>
                            <a:schemeClr val="tx1"/>
                          </a:solidFill>
                        </a:rPr>
                        <a:t>For 16-bit :- 8-bit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(AL) </a:t>
                      </a:r>
                      <a:r>
                        <a:rPr lang="en-US" sz="1400" b="1" dirty="0" smtClean="0">
                          <a:solidFill>
                            <a:schemeClr val="tx1"/>
                          </a:solidFill>
                          <a:sym typeface="Symbol"/>
                        </a:rPr>
                        <a:t> (AX) :- (mem8)   Quotient</a:t>
                      </a:r>
                    </a:p>
                    <a:p>
                      <a:r>
                        <a:rPr lang="en-US" sz="1400" b="1" baseline="0" dirty="0" smtClean="0">
                          <a:solidFill>
                            <a:schemeClr val="tx1"/>
                          </a:solidFill>
                          <a:sym typeface="Symbol"/>
                        </a:rPr>
                        <a:t>(AH) </a:t>
                      </a:r>
                      <a:r>
                        <a:rPr lang="en-US" sz="1400" b="1" dirty="0" smtClean="0">
                          <a:solidFill>
                            <a:schemeClr val="tx1"/>
                          </a:solidFill>
                          <a:sym typeface="Symbol"/>
                        </a:rPr>
                        <a:t> (AX) MOD(mem8)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32-bit :- 16-bit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(AX) </a:t>
                      </a:r>
                      <a:r>
                        <a:rPr lang="en-US" sz="1400" b="1" dirty="0" smtClean="0">
                          <a:solidFill>
                            <a:schemeClr val="tx1"/>
                          </a:solidFill>
                          <a:sym typeface="Symbol"/>
                        </a:rPr>
                        <a:t> (DX)(AX) :- (mem16)   Quotient</a:t>
                      </a:r>
                    </a:p>
                    <a:p>
                      <a:r>
                        <a:rPr lang="en-US" sz="1400" b="1" baseline="0" dirty="0" smtClean="0">
                          <a:solidFill>
                            <a:schemeClr val="tx1"/>
                          </a:solidFill>
                          <a:sym typeface="Symbol"/>
                        </a:rPr>
                        <a:t>(DX) </a:t>
                      </a:r>
                      <a:r>
                        <a:rPr lang="en-US" sz="1400" b="1" dirty="0" smtClean="0">
                          <a:solidFill>
                            <a:schemeClr val="tx1"/>
                          </a:solidFill>
                          <a:sym typeface="Symbol"/>
                        </a:rPr>
                        <a:t> (DX)(AX) MOD(mem16) Remainder</a:t>
                      </a:r>
                      <a:r>
                        <a:rPr lang="en-US" sz="1400" b="1" baseline="0" dirty="0" smtClean="0">
                          <a:solidFill>
                            <a:schemeClr val="tx1"/>
                          </a:solidFill>
                          <a:sym typeface="Symbol"/>
                        </a:rPr>
                        <a:t> </a:t>
                      </a: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5807077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7818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01880107"/>
              </p:ext>
            </p:extLst>
          </p:nvPr>
        </p:nvGraphicFramePr>
        <p:xfrm>
          <a:off x="533400" y="1905000"/>
          <a:ext cx="8153400" cy="414528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xmlns="" val="20000"/>
                    </a:ext>
                  </a:extLst>
                </a:gridCol>
                <a:gridCol w="60198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IDIV </a:t>
                      </a:r>
                      <a:r>
                        <a:rPr lang="en-US" sz="1400" b="1" dirty="0" err="1" smtClean="0">
                          <a:solidFill>
                            <a:srgbClr val="FF0000"/>
                          </a:solidFill>
                        </a:rPr>
                        <a:t>reg</a:t>
                      </a:r>
                      <a:r>
                        <a:rPr lang="en-US" sz="1400" b="1" dirty="0" smtClean="0">
                          <a:solidFill>
                            <a:srgbClr val="FF0000"/>
                          </a:solidFill>
                        </a:rPr>
                        <a:t>/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IDIV </a:t>
                      </a:r>
                      <a:r>
                        <a:rPr lang="en-US" sz="1400" b="1" dirty="0" err="1" smtClean="0">
                          <a:solidFill>
                            <a:schemeClr val="tx1"/>
                          </a:solidFill>
                        </a:rPr>
                        <a:t>reg</a:t>
                      </a:r>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IDIV </a:t>
                      </a:r>
                      <a:r>
                        <a:rPr lang="en-US" sz="1400" b="1" dirty="0" err="1" smtClean="0">
                          <a:solidFill>
                            <a:schemeClr val="tx1"/>
                          </a:solidFill>
                        </a:rPr>
                        <a:t>mem</a:t>
                      </a:r>
                      <a:r>
                        <a:rPr lang="en-US" sz="1400" b="1" dirty="0" smtClean="0">
                          <a:solidFill>
                            <a:schemeClr val="tx1"/>
                          </a:solidFill>
                        </a:rPr>
                        <a:t> </a:t>
                      </a:r>
                    </a:p>
                    <a:p>
                      <a:endParaRPr lang="en-US" sz="1400" b="1" dirty="0">
                        <a:solidFill>
                          <a:schemeClr val="tx1"/>
                        </a:solidFill>
                      </a:endParaRP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u="sng" dirty="0" smtClean="0">
                          <a:solidFill>
                            <a:schemeClr val="tx1"/>
                          </a:solidFill>
                        </a:rPr>
                        <a:t>For 16-bit :- 8-bit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(AL) </a:t>
                      </a:r>
                      <a:r>
                        <a:rPr lang="en-US" sz="1400" b="1" dirty="0" smtClean="0">
                          <a:solidFill>
                            <a:schemeClr val="tx1"/>
                          </a:solidFill>
                          <a:sym typeface="Symbol"/>
                        </a:rPr>
                        <a:t> (AX) :- (reg8)   Quotient</a:t>
                      </a:r>
                    </a:p>
                    <a:p>
                      <a:r>
                        <a:rPr lang="en-US" sz="1400" b="1" baseline="0" dirty="0" smtClean="0">
                          <a:solidFill>
                            <a:schemeClr val="tx1"/>
                          </a:solidFill>
                          <a:sym typeface="Symbol"/>
                        </a:rPr>
                        <a:t>(AH) </a:t>
                      </a:r>
                      <a:r>
                        <a:rPr lang="en-US" sz="1400" b="1" dirty="0" smtClean="0">
                          <a:solidFill>
                            <a:schemeClr val="tx1"/>
                          </a:solidFill>
                          <a:sym typeface="Symbol"/>
                        </a:rPr>
                        <a:t> (AX) MOD(reg8)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32-bit :- 16-bit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(AX) </a:t>
                      </a:r>
                      <a:r>
                        <a:rPr lang="en-US" sz="1400" b="1" dirty="0" smtClean="0">
                          <a:solidFill>
                            <a:schemeClr val="tx1"/>
                          </a:solidFill>
                          <a:sym typeface="Symbol"/>
                        </a:rPr>
                        <a:t> (DX)(AX) :- (reg16)   Quotient</a:t>
                      </a:r>
                    </a:p>
                    <a:p>
                      <a:r>
                        <a:rPr lang="en-US" sz="1400" b="1" baseline="0" dirty="0" smtClean="0">
                          <a:solidFill>
                            <a:schemeClr val="tx1"/>
                          </a:solidFill>
                          <a:sym typeface="Symbol"/>
                        </a:rPr>
                        <a:t>(DX) </a:t>
                      </a:r>
                      <a:r>
                        <a:rPr lang="en-US" sz="1400" b="1" dirty="0" smtClean="0">
                          <a:solidFill>
                            <a:schemeClr val="tx1"/>
                          </a:solidFill>
                          <a:sym typeface="Symbol"/>
                        </a:rPr>
                        <a:t> (DX)(AX) MOD(reg16)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endParaRPr lang="en-US" sz="1400" b="1" dirty="0" smtClean="0">
                        <a:solidFill>
                          <a:schemeClr val="tx1"/>
                        </a:solidFill>
                      </a:endParaRPr>
                    </a:p>
                    <a:p>
                      <a:r>
                        <a:rPr lang="en-US" sz="1400" b="1" u="sng" dirty="0" smtClean="0">
                          <a:solidFill>
                            <a:schemeClr val="tx1"/>
                          </a:solidFill>
                        </a:rPr>
                        <a:t>For 16-bit :- 8-bit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(AL) </a:t>
                      </a:r>
                      <a:r>
                        <a:rPr lang="en-US" sz="1400" b="1" dirty="0" smtClean="0">
                          <a:solidFill>
                            <a:schemeClr val="tx1"/>
                          </a:solidFill>
                          <a:sym typeface="Symbol"/>
                        </a:rPr>
                        <a:t> (AX) :- (mem8)   Quotient</a:t>
                      </a:r>
                    </a:p>
                    <a:p>
                      <a:r>
                        <a:rPr lang="en-US" sz="1400" b="1" baseline="0" dirty="0" smtClean="0">
                          <a:solidFill>
                            <a:schemeClr val="tx1"/>
                          </a:solidFill>
                          <a:sym typeface="Symbol"/>
                        </a:rPr>
                        <a:t>(AH) </a:t>
                      </a:r>
                      <a:r>
                        <a:rPr lang="en-US" sz="1400" b="1" dirty="0" smtClean="0">
                          <a:solidFill>
                            <a:schemeClr val="tx1"/>
                          </a:solidFill>
                          <a:sym typeface="Symbol"/>
                        </a:rPr>
                        <a:t> (AX) MOD(mem8) Remainder</a:t>
                      </a:r>
                      <a:r>
                        <a:rPr lang="en-US" sz="1400" b="1" baseline="0" dirty="0" smtClean="0">
                          <a:solidFill>
                            <a:schemeClr val="tx1"/>
                          </a:solidFill>
                          <a:sym typeface="Symbol"/>
                        </a:rPr>
                        <a:t> </a:t>
                      </a:r>
                    </a:p>
                    <a:p>
                      <a:endParaRPr lang="en-US" sz="1400" b="1" baseline="0" dirty="0" smtClean="0">
                        <a:solidFill>
                          <a:schemeClr val="tx1"/>
                        </a:solidFill>
                        <a:sym typeface="Symbol"/>
                      </a:endParaRPr>
                    </a:p>
                    <a:p>
                      <a:r>
                        <a:rPr lang="en-US" sz="1400" b="1" u="sng" dirty="0" smtClean="0">
                          <a:solidFill>
                            <a:schemeClr val="tx1"/>
                          </a:solidFill>
                        </a:rPr>
                        <a:t>For 32-bit :- 16-bit </a:t>
                      </a:r>
                      <a:r>
                        <a:rPr lang="en-US" sz="1400" b="1" dirty="0" smtClean="0">
                          <a:solidFill>
                            <a:schemeClr val="tx1"/>
                          </a:solidFill>
                        </a:rPr>
                        <a:t>:</a:t>
                      </a:r>
                      <a:r>
                        <a:rPr lang="en-US" sz="1400" b="1" baseline="0" dirty="0" smtClean="0">
                          <a:solidFill>
                            <a:schemeClr val="tx1"/>
                          </a:solidFill>
                        </a:rPr>
                        <a:t> </a:t>
                      </a:r>
                    </a:p>
                    <a:p>
                      <a:r>
                        <a:rPr lang="en-US" sz="1400" b="1" baseline="0" dirty="0" smtClean="0">
                          <a:solidFill>
                            <a:schemeClr val="tx1"/>
                          </a:solidFill>
                        </a:rPr>
                        <a:t>(AX) </a:t>
                      </a:r>
                      <a:r>
                        <a:rPr lang="en-US" sz="1400" b="1" dirty="0" smtClean="0">
                          <a:solidFill>
                            <a:schemeClr val="tx1"/>
                          </a:solidFill>
                          <a:sym typeface="Symbol"/>
                        </a:rPr>
                        <a:t> (DX)(AX) :- (mem16)   Quotient</a:t>
                      </a:r>
                    </a:p>
                    <a:p>
                      <a:r>
                        <a:rPr lang="en-US" sz="1400" b="1" baseline="0" dirty="0" smtClean="0">
                          <a:solidFill>
                            <a:schemeClr val="tx1"/>
                          </a:solidFill>
                          <a:sym typeface="Symbol"/>
                        </a:rPr>
                        <a:t>(DX) </a:t>
                      </a:r>
                      <a:r>
                        <a:rPr lang="en-US" sz="1400" b="1" dirty="0" smtClean="0">
                          <a:solidFill>
                            <a:schemeClr val="tx1"/>
                          </a:solidFill>
                          <a:sym typeface="Symbol"/>
                        </a:rPr>
                        <a:t> (DX)(AX) MOD(mem16) Remainder</a:t>
                      </a:r>
                      <a:r>
                        <a:rPr lang="en-US" sz="1400" b="1" baseline="0" dirty="0" smtClean="0">
                          <a:solidFill>
                            <a:schemeClr val="tx1"/>
                          </a:solidFill>
                          <a:sym typeface="Symbol"/>
                        </a:rPr>
                        <a:t> </a:t>
                      </a: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9375620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436068"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616174"/>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49505541"/>
              </p:ext>
            </p:extLst>
          </p:nvPr>
        </p:nvGraphicFramePr>
        <p:xfrm>
          <a:off x="533400" y="1905000"/>
          <a:ext cx="8153400" cy="435864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CMP reg2/</a:t>
                      </a:r>
                      <a:r>
                        <a:rPr lang="en-US" sz="1400" b="1" dirty="0" err="1" smtClean="0">
                          <a:solidFill>
                            <a:srgbClr val="FF0000"/>
                          </a:solidFill>
                        </a:rPr>
                        <a:t>mem</a:t>
                      </a:r>
                      <a:r>
                        <a:rPr lang="en-US" sz="1400" b="1" dirty="0" smtClean="0">
                          <a:solidFill>
                            <a:srgbClr val="FF0000"/>
                          </a:solidFill>
                        </a:rPr>
                        <a:t>, reg1/ </a:t>
                      </a:r>
                      <a:r>
                        <a:rPr lang="en-US" sz="1400" b="1" dirty="0" err="1" smtClean="0">
                          <a:solidFill>
                            <a:srgbClr val="FF0000"/>
                          </a:solidFill>
                        </a:rPr>
                        <a:t>mem</a:t>
                      </a:r>
                      <a:endParaRPr lang="en-US" sz="1400" b="1" dirty="0" smtClean="0">
                        <a:solidFill>
                          <a:srgbClr val="FF0000"/>
                        </a:solidFill>
                      </a:endParaRPr>
                    </a:p>
                    <a:p>
                      <a:endParaRPr lang="en-US" sz="1400" b="1" dirty="0" smtClean="0">
                        <a:solidFill>
                          <a:srgbClr val="FF0000"/>
                        </a:solidFill>
                      </a:endParaRPr>
                    </a:p>
                    <a:p>
                      <a:r>
                        <a:rPr lang="en-US" sz="1400" b="1" dirty="0" smtClean="0">
                          <a:solidFill>
                            <a:schemeClr val="tx1"/>
                          </a:solidFill>
                        </a:rPr>
                        <a:t>CMP reg2, reg1</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CMP reg2, </a:t>
                      </a:r>
                      <a:r>
                        <a:rPr lang="en-US" sz="1400" b="1" dirty="0" err="1" smtClean="0">
                          <a:solidFill>
                            <a:schemeClr val="tx1"/>
                          </a:solidFill>
                        </a:rPr>
                        <a:t>mem</a:t>
                      </a:r>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CMP </a:t>
                      </a:r>
                      <a:r>
                        <a:rPr lang="en-US" sz="1400" b="1" dirty="0" err="1" smtClean="0">
                          <a:solidFill>
                            <a:schemeClr val="tx1"/>
                          </a:solidFill>
                        </a:rPr>
                        <a:t>mem</a:t>
                      </a:r>
                      <a:r>
                        <a:rPr lang="en-US" sz="1400" b="1" dirty="0" smtClean="0">
                          <a:solidFill>
                            <a:schemeClr val="tx1"/>
                          </a:solidFill>
                        </a:rPr>
                        <a:t>, reg1</a:t>
                      </a: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Modify flags </a:t>
                      </a:r>
                      <a:r>
                        <a:rPr lang="en-US" sz="1400" b="1" dirty="0" smtClean="0">
                          <a:solidFill>
                            <a:schemeClr val="tx1"/>
                          </a:solidFill>
                          <a:sym typeface="Symbol"/>
                        </a:rPr>
                        <a:t> (reg2) – (reg1)</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(reg2) &gt; (reg1)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(reg2) &lt; (reg1)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(reg2) = (reg1)  then CF=0,</a:t>
                      </a:r>
                      <a:r>
                        <a:rPr lang="en-US" sz="1400" b="1" u="none" baseline="0" dirty="0" smtClean="0">
                          <a:solidFill>
                            <a:schemeClr val="tx1"/>
                          </a:solidFill>
                        </a:rPr>
                        <a:t> ZF=1, SF=0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u="none" baseline="0" dirty="0" smtClean="0">
                        <a:solidFill>
                          <a:schemeClr val="tx1"/>
                        </a:solidFill>
                      </a:endParaRPr>
                    </a:p>
                    <a:p>
                      <a:r>
                        <a:rPr lang="en-US" sz="1400" b="1" dirty="0" smtClean="0">
                          <a:solidFill>
                            <a:schemeClr val="tx1"/>
                          </a:solidFill>
                        </a:rPr>
                        <a:t>Modify flags </a:t>
                      </a:r>
                      <a:r>
                        <a:rPr lang="en-US" sz="1400" b="1" dirty="0" smtClean="0">
                          <a:solidFill>
                            <a:schemeClr val="tx1"/>
                          </a:solidFill>
                          <a:sym typeface="Symbol"/>
                        </a:rPr>
                        <a:t> (reg2) – (</a:t>
                      </a:r>
                      <a:r>
                        <a:rPr lang="en-US" sz="1400" b="1" dirty="0" err="1" smtClean="0">
                          <a:solidFill>
                            <a:schemeClr val="tx1"/>
                          </a:solidFill>
                          <a:sym typeface="Symbol"/>
                        </a:rPr>
                        <a:t>mem</a:t>
                      </a:r>
                      <a:r>
                        <a:rPr lang="en-US" sz="1400" b="1" dirty="0" smtClean="0">
                          <a:solidFill>
                            <a:schemeClr val="tx1"/>
                          </a:solidFill>
                          <a:sym typeface="Symbol"/>
                        </a:rPr>
                        <a:t>)</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(reg2) &gt; (</a:t>
                      </a:r>
                      <a:r>
                        <a:rPr lang="en-US" sz="1400" b="1" u="none" dirty="0" err="1" smtClean="0">
                          <a:solidFill>
                            <a:schemeClr val="tx1"/>
                          </a:solidFill>
                        </a:rPr>
                        <a:t>mem</a:t>
                      </a:r>
                      <a:r>
                        <a:rPr lang="en-US" sz="1400" b="1" u="none" dirty="0" smtClean="0">
                          <a:solidFill>
                            <a:schemeClr val="tx1"/>
                          </a:solidFill>
                        </a:rPr>
                        <a:t>)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(reg2) &lt; (</a:t>
                      </a:r>
                      <a:r>
                        <a:rPr lang="en-US" sz="1400" b="1" u="none" dirty="0" err="1" smtClean="0">
                          <a:solidFill>
                            <a:schemeClr val="tx1"/>
                          </a:solidFill>
                        </a:rPr>
                        <a:t>mem</a:t>
                      </a:r>
                      <a:r>
                        <a:rPr lang="en-US" sz="1400" b="1" u="none" dirty="0" smtClean="0">
                          <a:solidFill>
                            <a:schemeClr val="tx1"/>
                          </a:solidFill>
                        </a:rPr>
                        <a:t>)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(reg2) = (</a:t>
                      </a:r>
                      <a:r>
                        <a:rPr lang="en-US" sz="1400" b="1" u="none" dirty="0" err="1" smtClean="0">
                          <a:solidFill>
                            <a:schemeClr val="tx1"/>
                          </a:solidFill>
                        </a:rPr>
                        <a:t>mem</a:t>
                      </a:r>
                      <a:r>
                        <a:rPr lang="en-US" sz="1400" b="1" u="none" dirty="0" smtClean="0">
                          <a:solidFill>
                            <a:schemeClr val="tx1"/>
                          </a:solidFill>
                        </a:rPr>
                        <a:t>)  then CF=0,</a:t>
                      </a:r>
                      <a:r>
                        <a:rPr lang="en-US" sz="1400" b="1" u="none" baseline="0" dirty="0" smtClean="0">
                          <a:solidFill>
                            <a:schemeClr val="tx1"/>
                          </a:solidFill>
                        </a:rPr>
                        <a:t> ZF=1, SF=0</a:t>
                      </a:r>
                    </a:p>
                    <a:p>
                      <a:endParaRPr lang="en-US" sz="1400" b="1" u="none" baseline="0" dirty="0" smtClean="0">
                        <a:solidFill>
                          <a:schemeClr val="tx1"/>
                        </a:solidFill>
                        <a:sym typeface="Symbol"/>
                      </a:endParaRPr>
                    </a:p>
                    <a:p>
                      <a:r>
                        <a:rPr lang="en-US" sz="1400" b="1" dirty="0" smtClean="0">
                          <a:solidFill>
                            <a:schemeClr val="tx1"/>
                          </a:solidFill>
                        </a:rPr>
                        <a:t>Modify flags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(reg1)</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&gt; (reg1)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&lt; (reg1)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 (reg1)  then CF=0,</a:t>
                      </a:r>
                      <a:r>
                        <a:rPr lang="en-US" sz="1400" b="1" u="none" baseline="0" dirty="0" smtClean="0">
                          <a:solidFill>
                            <a:schemeClr val="tx1"/>
                          </a:solidFill>
                        </a:rPr>
                        <a:t> ZF=1, SF=0</a:t>
                      </a:r>
                      <a:endParaRPr lang="en-US" sz="1400" b="1" baseline="0" dirty="0" smtClean="0">
                        <a:solidFill>
                          <a:schemeClr val="tx1"/>
                        </a:solidFill>
                        <a:sym typeface="Symbol"/>
                      </a:endParaRP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07553230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436068"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3703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73895159"/>
              </p:ext>
            </p:extLst>
          </p:nvPr>
        </p:nvGraphicFramePr>
        <p:xfrm>
          <a:off x="533400" y="1905000"/>
          <a:ext cx="8153400" cy="329184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CMP </a:t>
                      </a:r>
                      <a:r>
                        <a:rPr lang="en-US" sz="1400" b="1" dirty="0" err="1" smtClean="0">
                          <a:solidFill>
                            <a:srgbClr val="FF0000"/>
                          </a:solidFill>
                        </a:rPr>
                        <a:t>reg</a:t>
                      </a:r>
                      <a:r>
                        <a:rPr lang="en-US" sz="1400" b="1" dirty="0" smtClean="0">
                          <a:solidFill>
                            <a:srgbClr val="FF0000"/>
                          </a:solidFill>
                        </a:rPr>
                        <a:t>/</a:t>
                      </a:r>
                      <a:r>
                        <a:rPr lang="en-US" sz="1400" b="1" dirty="0" err="1" smtClean="0">
                          <a:solidFill>
                            <a:srgbClr val="FF0000"/>
                          </a:solidFill>
                        </a:rPr>
                        <a:t>mem</a:t>
                      </a:r>
                      <a:r>
                        <a:rPr lang="en-US" sz="1400" b="1" dirty="0" smtClean="0">
                          <a:solidFill>
                            <a:srgbClr val="FF0000"/>
                          </a:solidFill>
                        </a:rPr>
                        <a:t>, data </a:t>
                      </a:r>
                    </a:p>
                    <a:p>
                      <a:endParaRPr lang="en-US" sz="1400" b="1" dirty="0" smtClean="0">
                        <a:solidFill>
                          <a:srgbClr val="FF0000"/>
                        </a:solidFill>
                      </a:endParaRPr>
                    </a:p>
                    <a:p>
                      <a:r>
                        <a:rPr lang="en-US" sz="1400" b="1" dirty="0" smtClean="0">
                          <a:solidFill>
                            <a:schemeClr val="tx1"/>
                          </a:solidFill>
                        </a:rPr>
                        <a:t>CMP </a:t>
                      </a:r>
                      <a:r>
                        <a:rPr lang="en-US" sz="1400" b="1" dirty="0" err="1" smtClean="0">
                          <a:solidFill>
                            <a:schemeClr val="tx1"/>
                          </a:solidFill>
                        </a:rPr>
                        <a:t>reg</a:t>
                      </a:r>
                      <a:r>
                        <a:rPr lang="en-US" sz="1400" b="1" dirty="0" smtClean="0">
                          <a:solidFill>
                            <a:schemeClr val="tx1"/>
                          </a:solidFill>
                        </a:rPr>
                        <a:t>, data</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CMP </a:t>
                      </a:r>
                      <a:r>
                        <a:rPr lang="en-US" sz="1400" b="1" dirty="0" err="1" smtClean="0">
                          <a:solidFill>
                            <a:schemeClr val="tx1"/>
                          </a:solidFill>
                        </a:rPr>
                        <a:t>mem</a:t>
                      </a:r>
                      <a:r>
                        <a:rPr lang="en-US" sz="1400" b="1" dirty="0" smtClean="0">
                          <a:solidFill>
                            <a:schemeClr val="tx1"/>
                          </a:solidFill>
                        </a:rPr>
                        <a:t>, data</a:t>
                      </a: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Modify flags </a:t>
                      </a:r>
                      <a:r>
                        <a:rPr lang="en-US" sz="1400" b="1" dirty="0" smtClean="0">
                          <a:solidFill>
                            <a:schemeClr val="tx1"/>
                          </a:solidFill>
                          <a:sym typeface="Symbol"/>
                        </a:rPr>
                        <a:t> (</a:t>
                      </a:r>
                      <a:r>
                        <a:rPr lang="en-US" sz="1400" b="1" dirty="0" err="1" smtClean="0">
                          <a:solidFill>
                            <a:schemeClr val="tx1"/>
                          </a:solidFill>
                          <a:sym typeface="Symbol"/>
                        </a:rPr>
                        <a:t>reg</a:t>
                      </a:r>
                      <a:r>
                        <a:rPr lang="en-US" sz="1400" b="1" dirty="0" smtClean="0">
                          <a:solidFill>
                            <a:schemeClr val="tx1"/>
                          </a:solidFill>
                          <a:sym typeface="Symbol"/>
                        </a:rPr>
                        <a:t>) – (data)</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a:t>
                      </a:r>
                      <a:r>
                        <a:rPr lang="en-US" sz="1400" b="1" u="none" dirty="0" err="1" smtClean="0">
                          <a:solidFill>
                            <a:schemeClr val="tx1"/>
                          </a:solidFill>
                        </a:rPr>
                        <a:t>reg</a:t>
                      </a:r>
                      <a:r>
                        <a:rPr lang="en-US" sz="1400" b="1" u="none" dirty="0" smtClean="0">
                          <a:solidFill>
                            <a:schemeClr val="tx1"/>
                          </a:solidFill>
                        </a:rPr>
                        <a:t>) &gt; data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reg</a:t>
                      </a:r>
                      <a:r>
                        <a:rPr lang="en-US" sz="1400" b="1" u="none" dirty="0" smtClean="0">
                          <a:solidFill>
                            <a:schemeClr val="tx1"/>
                          </a:solidFill>
                        </a:rPr>
                        <a:t>) &lt; data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reg</a:t>
                      </a:r>
                      <a:r>
                        <a:rPr lang="en-US" sz="1400" b="1" u="none" dirty="0" smtClean="0">
                          <a:solidFill>
                            <a:schemeClr val="tx1"/>
                          </a:solidFill>
                        </a:rPr>
                        <a:t>) = data  then CF=0,</a:t>
                      </a:r>
                      <a:r>
                        <a:rPr lang="en-US" sz="1400" b="1" u="none" baseline="0" dirty="0" smtClean="0">
                          <a:solidFill>
                            <a:schemeClr val="tx1"/>
                          </a:solidFill>
                        </a:rPr>
                        <a:t> ZF=1, SF=0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u="none" baseline="0" dirty="0" smtClean="0">
                        <a:solidFill>
                          <a:schemeClr val="tx1"/>
                        </a:solidFill>
                      </a:endParaRPr>
                    </a:p>
                    <a:p>
                      <a:endParaRPr lang="en-US" sz="1400" b="1" u="none" baseline="0" dirty="0" smtClean="0">
                        <a:solidFill>
                          <a:schemeClr val="tx1"/>
                        </a:solidFill>
                        <a:sym typeface="Symbol"/>
                      </a:endParaRPr>
                    </a:p>
                    <a:p>
                      <a:r>
                        <a:rPr lang="en-US" sz="1400" b="1" dirty="0" smtClean="0">
                          <a:solidFill>
                            <a:schemeClr val="tx1"/>
                          </a:solidFill>
                        </a:rPr>
                        <a:t>Modify flags </a:t>
                      </a:r>
                      <a:r>
                        <a:rPr lang="en-US" sz="1400" b="1" dirty="0" smtClean="0">
                          <a:solidFill>
                            <a:schemeClr val="tx1"/>
                          </a:solidFill>
                          <a:sym typeface="Symbol"/>
                        </a:rPr>
                        <a:t> (</a:t>
                      </a:r>
                      <a:r>
                        <a:rPr lang="en-US" sz="1400" b="1" dirty="0" err="1" smtClean="0">
                          <a:solidFill>
                            <a:schemeClr val="tx1"/>
                          </a:solidFill>
                          <a:sym typeface="Symbol"/>
                        </a:rPr>
                        <a:t>mem</a:t>
                      </a:r>
                      <a:r>
                        <a:rPr lang="en-US" sz="1400" b="1" dirty="0" smtClean="0">
                          <a:solidFill>
                            <a:schemeClr val="tx1"/>
                          </a:solidFill>
                          <a:sym typeface="Symbol"/>
                        </a:rPr>
                        <a:t>) – (</a:t>
                      </a:r>
                      <a:r>
                        <a:rPr lang="en-US" sz="1400" b="1" dirty="0" err="1" smtClean="0">
                          <a:solidFill>
                            <a:schemeClr val="tx1"/>
                          </a:solidFill>
                          <a:sym typeface="Symbol"/>
                        </a:rPr>
                        <a:t>mem</a:t>
                      </a:r>
                      <a:r>
                        <a:rPr lang="en-US" sz="1400" b="1" dirty="0" smtClean="0">
                          <a:solidFill>
                            <a:schemeClr val="tx1"/>
                          </a:solidFill>
                          <a:sym typeface="Symbol"/>
                        </a:rPr>
                        <a:t>)</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&gt; data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&lt; data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 data  then CF=0,</a:t>
                      </a:r>
                      <a:r>
                        <a:rPr lang="en-US" sz="1400" b="1" u="none" baseline="0" dirty="0" smtClean="0">
                          <a:solidFill>
                            <a:schemeClr val="tx1"/>
                          </a:solidFill>
                        </a:rPr>
                        <a:t> ZF=1, SF=0</a:t>
                      </a:r>
                      <a:endParaRPr lang="en-US" sz="1400" b="1" baseline="0" dirty="0" smtClean="0">
                        <a:solidFill>
                          <a:schemeClr val="tx1"/>
                        </a:solidFill>
                        <a:sym typeface="Symbol"/>
                      </a:endParaRP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20573035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436068"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2. Arithmetic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603544"/>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ADD</a:t>
            </a:r>
            <a:r>
              <a:rPr lang="en-US" b="1" dirty="0">
                <a:solidFill>
                  <a:srgbClr val="FF0000"/>
                </a:solidFill>
              </a:rPr>
              <a:t>, </a:t>
            </a:r>
            <a:r>
              <a:rPr lang="en-US" b="1" dirty="0" smtClean="0">
                <a:solidFill>
                  <a:srgbClr val="FF0000"/>
                </a:solidFill>
              </a:rPr>
              <a:t>ADC, SUB</a:t>
            </a:r>
            <a:r>
              <a:rPr lang="en-US" b="1" dirty="0">
                <a:solidFill>
                  <a:srgbClr val="FF0000"/>
                </a:solidFill>
              </a:rPr>
              <a:t>, </a:t>
            </a:r>
            <a:r>
              <a:rPr lang="en-US" b="1" dirty="0" smtClean="0">
                <a:solidFill>
                  <a:srgbClr val="FF0000"/>
                </a:solidFill>
              </a:rPr>
              <a:t>SBB, INC, DEC, MUL</a:t>
            </a:r>
            <a:r>
              <a:rPr lang="en-US" b="1" dirty="0">
                <a:solidFill>
                  <a:srgbClr val="FF0000"/>
                </a:solidFill>
              </a:rPr>
              <a:t>, DIV, </a:t>
            </a:r>
            <a:r>
              <a:rPr lang="en-US" b="1" dirty="0" smtClean="0">
                <a:solidFill>
                  <a:srgbClr val="FF0000"/>
                </a:solidFill>
              </a:rPr>
              <a:t>CMP…</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98962534"/>
              </p:ext>
            </p:extLst>
          </p:nvPr>
        </p:nvGraphicFramePr>
        <p:xfrm>
          <a:off x="533400" y="1905000"/>
          <a:ext cx="8153400" cy="329184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CMP A, data </a:t>
                      </a:r>
                    </a:p>
                    <a:p>
                      <a:endParaRPr lang="en-US" sz="1400" b="1" dirty="0" smtClean="0">
                        <a:solidFill>
                          <a:srgbClr val="FF0000"/>
                        </a:solidFill>
                      </a:endParaRPr>
                    </a:p>
                    <a:p>
                      <a:r>
                        <a:rPr lang="en-US" sz="1400" b="1" dirty="0" smtClean="0">
                          <a:solidFill>
                            <a:schemeClr val="tx1"/>
                          </a:solidFill>
                        </a:rPr>
                        <a:t>CMP AL, data8</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CMP AX, data16</a:t>
                      </a:r>
                    </a:p>
                  </a:txBody>
                  <a:tcPr>
                    <a:solidFill>
                      <a:srgbClr val="FFCCCC"/>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Modify flags </a:t>
                      </a:r>
                      <a:r>
                        <a:rPr lang="en-US" sz="1400" b="1" dirty="0" smtClean="0">
                          <a:solidFill>
                            <a:schemeClr val="tx1"/>
                          </a:solidFill>
                          <a:sym typeface="Symbol"/>
                        </a:rPr>
                        <a:t> (AL) – data8</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(AL) &gt; data8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(AL) &lt; data8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(AL) = data8  then CF=0,</a:t>
                      </a:r>
                      <a:r>
                        <a:rPr lang="en-US" sz="1400" b="1" u="none" baseline="0" dirty="0" smtClean="0">
                          <a:solidFill>
                            <a:schemeClr val="tx1"/>
                          </a:solidFill>
                        </a:rPr>
                        <a:t> ZF=1, SF=0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u="none" baseline="0" dirty="0" smtClean="0">
                        <a:solidFill>
                          <a:schemeClr val="tx1"/>
                        </a:solidFill>
                      </a:endParaRPr>
                    </a:p>
                    <a:p>
                      <a:endParaRPr lang="en-US" sz="1400" b="1" u="none" baseline="0" dirty="0" smtClean="0">
                        <a:solidFill>
                          <a:schemeClr val="tx1"/>
                        </a:solidFill>
                        <a:sym typeface="Symbol"/>
                      </a:endParaRPr>
                    </a:p>
                    <a:p>
                      <a:r>
                        <a:rPr lang="en-US" sz="1400" b="1" dirty="0" smtClean="0">
                          <a:solidFill>
                            <a:schemeClr val="tx1"/>
                          </a:solidFill>
                        </a:rPr>
                        <a:t>Modify flags </a:t>
                      </a:r>
                      <a:r>
                        <a:rPr lang="en-US" sz="1400" b="1" dirty="0" smtClean="0">
                          <a:solidFill>
                            <a:schemeClr val="tx1"/>
                          </a:solidFill>
                          <a:sym typeface="Symbol"/>
                        </a:rPr>
                        <a:t> (AX) – data16</a:t>
                      </a:r>
                      <a:endParaRPr lang="en-US" sz="1400" b="1" dirty="0" smtClean="0">
                        <a:solidFill>
                          <a:schemeClr val="tx1"/>
                        </a:solidFill>
                      </a:endParaRPr>
                    </a:p>
                    <a:p>
                      <a:endParaRPr lang="en-US" sz="1400" b="1" dirty="0" smtClean="0">
                        <a:solidFill>
                          <a:schemeClr val="tx1"/>
                        </a:solidFill>
                      </a:endParaRPr>
                    </a:p>
                    <a:p>
                      <a:r>
                        <a:rPr lang="en-US" sz="1400" b="1" u="none" dirty="0" smtClean="0">
                          <a:solidFill>
                            <a:schemeClr val="tx1"/>
                          </a:solidFill>
                        </a:rPr>
                        <a:t>If (AX) &gt; data16      then CF=0,</a:t>
                      </a:r>
                      <a:r>
                        <a:rPr lang="en-US" sz="1400" b="1" u="none" baseline="0" dirty="0" smtClean="0">
                          <a:solidFill>
                            <a:schemeClr val="tx1"/>
                          </a:solidFill>
                        </a:rPr>
                        <a:t> ZF=0, SF=0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&lt; data16  then CF=1,</a:t>
                      </a:r>
                      <a:r>
                        <a:rPr lang="en-US" sz="1400" b="1" u="none" baseline="0" dirty="0" smtClean="0">
                          <a:solidFill>
                            <a:schemeClr val="tx1"/>
                          </a:solidFill>
                        </a:rPr>
                        <a:t> ZF=0, SF=1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u="none" dirty="0" smtClean="0">
                          <a:solidFill>
                            <a:schemeClr val="tx1"/>
                          </a:solidFill>
                        </a:rPr>
                        <a:t>If (</a:t>
                      </a:r>
                      <a:r>
                        <a:rPr lang="en-US" sz="1400" b="1" u="none" dirty="0" err="1" smtClean="0">
                          <a:solidFill>
                            <a:schemeClr val="tx1"/>
                          </a:solidFill>
                        </a:rPr>
                        <a:t>mem</a:t>
                      </a:r>
                      <a:r>
                        <a:rPr lang="en-US" sz="1400" b="1" u="none" dirty="0" smtClean="0">
                          <a:solidFill>
                            <a:schemeClr val="tx1"/>
                          </a:solidFill>
                        </a:rPr>
                        <a:t>) = data16  then CF=0,</a:t>
                      </a:r>
                      <a:r>
                        <a:rPr lang="en-US" sz="1400" b="1" u="none" baseline="0" dirty="0" smtClean="0">
                          <a:solidFill>
                            <a:schemeClr val="tx1"/>
                          </a:solidFill>
                        </a:rPr>
                        <a:t> ZF=1, SF=0</a:t>
                      </a:r>
                      <a:endParaRPr lang="en-US" sz="1400" b="1" baseline="0" dirty="0" smtClean="0">
                        <a:solidFill>
                          <a:schemeClr val="tx1"/>
                        </a:solidFill>
                        <a:sym typeface="Symbol"/>
                      </a:endParaRPr>
                    </a:p>
                    <a:p>
                      <a:endParaRPr lang="en-US" sz="1400" b="1" dirty="0" smtClean="0">
                        <a:solidFill>
                          <a:schemeClr val="tx1"/>
                        </a:solidFill>
                      </a:endParaRPr>
                    </a:p>
                  </a:txBody>
                  <a:tcPr>
                    <a:solidFill>
                      <a:srgbClr val="FFCCCC"/>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52462583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622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229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1027" name="Picture 3" descr="C:\Users\AMMU\Desktop\Scans\1 copy.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828800"/>
            <a:ext cx="6846087" cy="242426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MMU\Desktop\Scans\2 copy.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361" y="4311868"/>
            <a:ext cx="6790858" cy="24647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MMU\Desktop\Scans\2 copy copy.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4881" y="1883645"/>
            <a:ext cx="6781522"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0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.PIN DIAGRAM</a:t>
            </a:r>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00600" y="1722437"/>
            <a:ext cx="3886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6815B-E59C-4D87-B1F6-ECBDD22AF1DC}" type="slidenum">
              <a:rPr kumimoji="0" lang="en-US" sz="1200" b="0" i="0" u="none" strike="noStrike" kern="1200" cap="none" spc="0" normalizeH="0" baseline="0" noProof="0" smtClean="0">
                <a:ln>
                  <a:noFill/>
                </a:ln>
                <a:solidFill>
                  <a:prstClr val="black">
                    <a:tint val="75000"/>
                  </a:prstClr>
                </a:solidFill>
                <a:effectLst/>
                <a:uLnTx/>
                <a:uFillTx/>
                <a:latin typeface="Verdana" pitchFamily="34" charset="0"/>
                <a:ea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Verdana" pitchFamily="34" charset="0"/>
              <a:ea typeface="Verdana" pitchFamily="34" charset="0"/>
            </a:endParaRPr>
          </a:p>
        </p:txBody>
      </p:sp>
      <p:sp>
        <p:nvSpPr>
          <p:cNvPr id="3" name="Rectangle 2"/>
          <p:cNvSpPr/>
          <p:nvPr/>
        </p:nvSpPr>
        <p:spPr>
          <a:xfrm>
            <a:off x="381000" y="1913714"/>
            <a:ext cx="4114800" cy="3752309"/>
          </a:xfrm>
          <a:prstGeom prst="rect">
            <a:avLst/>
          </a:prstGeom>
        </p:spPr>
        <p:txBody>
          <a:bodyPr wrap="square">
            <a:spAutoFit/>
          </a:bodyPr>
          <a:lstStyle/>
          <a:p>
            <a:pPr>
              <a:lnSpc>
                <a:spcPts val="3238"/>
              </a:lnSpc>
              <a:spcBef>
                <a:spcPts val="700"/>
              </a:spcBef>
              <a:buClr>
                <a:srgbClr val="3891A7"/>
              </a:buClr>
              <a:buSzPct val="80000"/>
              <a:buFont typeface="Arial" panose="020B0604020202020204" pitchFamily="34" charset="0"/>
              <a:buChar char="•"/>
            </a:pPr>
            <a:r>
              <a:rPr lang="en-US" altLang="en-US" dirty="0">
                <a:solidFill>
                  <a:srgbClr val="006FC0"/>
                </a:solidFill>
                <a:latin typeface="Arial" panose="020B0604020202020204" pitchFamily="34" charset="0"/>
              </a:rPr>
              <a:t>Pin 1 and Pin 2 (Input)</a:t>
            </a:r>
            <a:endParaRPr lang="en-US" altLang="en-US" dirty="0">
              <a:latin typeface="Arial" panose="020B0604020202020204" pitchFamily="34" charset="0"/>
            </a:endParaRPr>
          </a:p>
          <a:p>
            <a:pPr>
              <a:lnSpc>
                <a:spcPts val="3238"/>
              </a:lnSpc>
              <a:spcBef>
                <a:spcPts val="700"/>
              </a:spcBef>
              <a:buClr>
                <a:srgbClr val="3891A7"/>
              </a:buClr>
              <a:buSzPct val="80000"/>
              <a:buFont typeface="Arial" panose="020B0604020202020204" pitchFamily="34" charset="0"/>
              <a:buChar char="•"/>
            </a:pPr>
            <a:r>
              <a:rPr lang="en-US" altLang="en-US" dirty="0" smtClean="0">
                <a:latin typeface="Arial" panose="020B0604020202020204" pitchFamily="34" charset="0"/>
              </a:rPr>
              <a:t>These </a:t>
            </a:r>
            <a:r>
              <a:rPr lang="en-US" altLang="en-US" dirty="0">
                <a:latin typeface="Arial" panose="020B0604020202020204" pitchFamily="34" charset="0"/>
              </a:rPr>
              <a:t>are also called</a:t>
            </a:r>
          </a:p>
          <a:p>
            <a:pPr>
              <a:lnSpc>
                <a:spcPts val="3238"/>
              </a:lnSpc>
            </a:pPr>
            <a:r>
              <a:rPr lang="en-US" altLang="en-US" dirty="0">
                <a:latin typeface="Arial" panose="020B0604020202020204" pitchFamily="34" charset="0"/>
              </a:rPr>
              <a:t>Crystal Input Pins.</a:t>
            </a:r>
          </a:p>
          <a:p>
            <a:pPr>
              <a:lnSpc>
                <a:spcPts val="3238"/>
              </a:lnSpc>
            </a:pPr>
            <a:endParaRPr lang="en-US" altLang="en-US" dirty="0">
              <a:latin typeface="Arial" panose="020B0604020202020204" pitchFamily="34" charset="0"/>
            </a:endParaRPr>
          </a:p>
          <a:p>
            <a:pPr>
              <a:lnSpc>
                <a:spcPts val="3238"/>
              </a:lnSpc>
            </a:pPr>
            <a:r>
              <a:rPr lang="en-US" altLang="en-US" dirty="0">
                <a:latin typeface="Arial" panose="020B0604020202020204" pitchFamily="34" charset="0"/>
              </a:rPr>
              <a:t>8085 can generate  clock signals  internally.</a:t>
            </a:r>
          </a:p>
          <a:p>
            <a:pPr>
              <a:lnSpc>
                <a:spcPct val="80000"/>
              </a:lnSpc>
              <a:buClr>
                <a:srgbClr val="3891A7"/>
              </a:buClr>
              <a:buSzPct val="80000"/>
              <a:buFont typeface="Arial" panose="020B0604020202020204" pitchFamily="34" charset="0"/>
              <a:buChar char="•"/>
            </a:pPr>
            <a:r>
              <a:rPr lang="en-US" altLang="en-US" dirty="0">
                <a:latin typeface="Arial" panose="020B0604020202020204" pitchFamily="34" charset="0"/>
              </a:rPr>
              <a:t>To generate clock  signals internally,  8085 requires external  inputs from X1 and X2.</a:t>
            </a:r>
          </a:p>
          <a:p>
            <a:pPr>
              <a:lnSpc>
                <a:spcPct val="80000"/>
              </a:lnSpc>
              <a:buClr>
                <a:srgbClr val="3891A7"/>
              </a:buClr>
              <a:buSzPct val="80000"/>
              <a:buFont typeface="Arial" panose="020B0604020202020204" pitchFamily="34" charset="0"/>
              <a:buChar char="•"/>
            </a:pPr>
            <a:r>
              <a:rPr lang="en-US" altLang="en-US" dirty="0" err="1">
                <a:latin typeface="Arial" panose="020B0604020202020204" pitchFamily="34" charset="0"/>
              </a:rPr>
              <a:t>Clk</a:t>
            </a:r>
            <a:r>
              <a:rPr lang="en-US" altLang="en-US" dirty="0">
                <a:latin typeface="Arial" panose="020B0604020202020204" pitchFamily="34" charset="0"/>
              </a:rPr>
              <a:t> generator provides an output on CLK OUT (</a:t>
            </a:r>
            <a:r>
              <a:rPr lang="en-US" altLang="en-US" dirty="0">
                <a:solidFill>
                  <a:srgbClr val="FF0000"/>
                </a:solidFill>
                <a:latin typeface="Arial" panose="020B0604020202020204" pitchFamily="34" charset="0"/>
              </a:rPr>
              <a:t>pin 37</a:t>
            </a:r>
            <a:r>
              <a:rPr lang="en-US" altLang="en-US" dirty="0">
                <a:latin typeface="Arial" panose="020B0604020202020204" pitchFamily="34" charset="0"/>
              </a:rPr>
              <a:t>)</a:t>
            </a:r>
            <a:endParaRPr lang="en-US" dirty="0"/>
          </a:p>
        </p:txBody>
      </p:sp>
    </p:spTree>
    <p:extLst>
      <p:ext uri="{BB962C8B-B14F-4D97-AF65-F5344CB8AC3E}">
        <p14:creationId xmlns:p14="http://schemas.microsoft.com/office/powerpoint/2010/main" val="274794788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971800"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24346"/>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2050" name="Picture 2" descr="C:\Users\AMMU\Desktop\Scans\2 copycopycopy.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0731" y="1664732"/>
            <a:ext cx="6248400" cy="24674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MMU\Desktop\Scans\3 copy.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1752" y="4074399"/>
            <a:ext cx="6248400" cy="168034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MMU\Desktop\Scans\3 copycopy.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1752" y="5519491"/>
            <a:ext cx="6472340" cy="134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fade">
                                      <p:cBhvr>
                                        <p:cTn id="1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612932"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3074" name="Picture 2" descr="C:\Users\AMMU\Desktop\Scans\3 ccc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751" y="1986890"/>
            <a:ext cx="6185849" cy="15606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MMU\Desktop\Scans\4c.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1752" y="3661490"/>
            <a:ext cx="6185848" cy="12595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MMU\Desktop\Scans\4cc.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007" y="5010335"/>
            <a:ext cx="6180593" cy="131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9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312920" y="1282714"/>
            <a:ext cx="67056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12564"/>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232</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4098" name="Picture 2" descr="C:\Users\AMMU\Desktop\Scans\4 cc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498" y="1834814"/>
            <a:ext cx="6272502" cy="16696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MMU\Desktop\Scans\5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7574" y="3482920"/>
            <a:ext cx="6255686" cy="1696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AMMU\Desktop\Scans\5c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9106" y="5178970"/>
            <a:ext cx="6219647" cy="1479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78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060206" y="1282714"/>
            <a:ext cx="67056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5123" name="Picture 3" descr="C:\Users\AMMU\Desktop\Scans\6c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165" y="2007476"/>
            <a:ext cx="8074925" cy="416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2182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30240" y="1282714"/>
            <a:ext cx="67056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24346"/>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5122" name="Picture 2" descr="C:\Users\AMMU\Desktop\Scans\6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214" y="2086302"/>
            <a:ext cx="8505986" cy="385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7674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16040" y="1282714"/>
            <a:ext cx="67056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6728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6146" name="Picture 2" descr="C:\Users\AMMU\Desktop\Scans\8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029" y="2019872"/>
            <a:ext cx="8265771" cy="422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45417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01840" y="1282714"/>
            <a:ext cx="67056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3. Logical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AND, OR, XOR, TEST, SHR, SHL, RCR, RCL …</a:t>
            </a:r>
            <a:endParaRPr lang="en-US" b="1" dirty="0">
              <a:solidFill>
                <a:srgbClr val="FF0000"/>
              </a:solidFill>
            </a:endParaRPr>
          </a:p>
        </p:txBody>
      </p:sp>
      <p:pic>
        <p:nvPicPr>
          <p:cNvPr id="7170" name="Picture 2" descr="C:\Users\AMMU\Desktop\Scans\7c.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09" y="2057399"/>
            <a:ext cx="8151291" cy="401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3925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14400" y="5356485"/>
            <a:ext cx="6629400"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23093" y="4953000"/>
            <a:ext cx="6629400"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50095" y="4316104"/>
            <a:ext cx="1235493"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43752" y="3932698"/>
            <a:ext cx="4691784"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05001" y="3652789"/>
            <a:ext cx="6248400" cy="2799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6342" y="3021581"/>
            <a:ext cx="4265258"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4400" y="2613285"/>
            <a:ext cx="2188751"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4400" y="2209800"/>
            <a:ext cx="2188751"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47648" y="1983481"/>
            <a:ext cx="3204551"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76400" y="1533978"/>
            <a:ext cx="2913228"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16614"/>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7" name="TextBox 6"/>
          <p:cNvSpPr txBox="1"/>
          <p:nvPr/>
        </p:nvSpPr>
        <p:spPr>
          <a:xfrm>
            <a:off x="547468" y="1529239"/>
            <a:ext cx="8153400" cy="4185761"/>
          </a:xfrm>
          <a:prstGeom prst="rect">
            <a:avLst/>
          </a:prstGeom>
          <a:noFill/>
        </p:spPr>
        <p:txBody>
          <a:bodyPr wrap="square" rtlCol="0">
            <a:spAutoFit/>
          </a:bodyPr>
          <a:lstStyle/>
          <a:p>
            <a:pPr marL="285750" indent="-285750">
              <a:buFont typeface="Wingdings" pitchFamily="2" charset="2"/>
              <a:buChar char="q"/>
            </a:pPr>
            <a:r>
              <a:rPr lang="en-US" sz="1400" b="1" dirty="0" smtClean="0"/>
              <a:t>String : Sequence of bytes or words</a:t>
            </a:r>
          </a:p>
          <a:p>
            <a:pPr marL="285750" indent="-285750">
              <a:buFont typeface="Wingdings" pitchFamily="2" charset="2"/>
              <a:buChar char="q"/>
            </a:pPr>
            <a:endParaRPr lang="en-US" sz="1400" b="1" dirty="0"/>
          </a:p>
          <a:p>
            <a:pPr marL="285750" indent="-285750">
              <a:buFont typeface="Wingdings" pitchFamily="2" charset="2"/>
              <a:buChar char="q"/>
            </a:pPr>
            <a:r>
              <a:rPr lang="en-US" sz="1400" b="1" dirty="0" smtClean="0"/>
              <a:t>8086 instruction set includes instruction for string movement, comparison, scan, load and store.</a:t>
            </a:r>
          </a:p>
          <a:p>
            <a:pPr marL="285750" indent="-285750">
              <a:buFont typeface="Wingdings" pitchFamily="2" charset="2"/>
              <a:buChar char="q"/>
            </a:pPr>
            <a:endParaRPr lang="en-US" sz="1400" b="1" dirty="0" smtClean="0"/>
          </a:p>
          <a:p>
            <a:pPr marL="285750" indent="-285750">
              <a:buFont typeface="Wingdings" pitchFamily="2" charset="2"/>
              <a:buChar char="q"/>
            </a:pPr>
            <a:r>
              <a:rPr lang="en-US" sz="1400" b="1" dirty="0" smtClean="0"/>
              <a:t>REP instruction prefix : used to repeat execution of string instructions</a:t>
            </a:r>
          </a:p>
          <a:p>
            <a:pPr marL="285750" indent="-285750">
              <a:buFont typeface="Wingdings" pitchFamily="2" charset="2"/>
              <a:buChar char="q"/>
            </a:pPr>
            <a:endParaRPr lang="en-US" sz="1400" b="1" dirty="0" smtClean="0"/>
          </a:p>
          <a:p>
            <a:pPr marL="285750" indent="-285750">
              <a:buFont typeface="Wingdings" pitchFamily="2" charset="2"/>
              <a:buChar char="q"/>
            </a:pPr>
            <a:r>
              <a:rPr lang="en-US" sz="1400" b="1" dirty="0" smtClean="0"/>
              <a:t>String instructions end with </a:t>
            </a:r>
            <a:r>
              <a:rPr lang="en-US" sz="1400" b="1" dirty="0" smtClean="0">
                <a:solidFill>
                  <a:srgbClr val="CC0099"/>
                </a:solidFill>
              </a:rPr>
              <a:t>S</a:t>
            </a:r>
            <a:r>
              <a:rPr lang="en-US" sz="1400" b="1" dirty="0" smtClean="0"/>
              <a:t> or </a:t>
            </a:r>
            <a:r>
              <a:rPr lang="en-US" sz="1400" b="1" dirty="0" smtClean="0">
                <a:solidFill>
                  <a:srgbClr val="CC0099"/>
                </a:solidFill>
              </a:rPr>
              <a:t>SB</a:t>
            </a:r>
            <a:r>
              <a:rPr lang="en-US" sz="1400" b="1" dirty="0" smtClean="0"/>
              <a:t> or </a:t>
            </a:r>
            <a:r>
              <a:rPr lang="en-US" sz="1400" b="1" dirty="0" smtClean="0">
                <a:solidFill>
                  <a:srgbClr val="CC0099"/>
                </a:solidFill>
              </a:rPr>
              <a:t>SW</a:t>
            </a:r>
            <a:r>
              <a:rPr lang="en-US" sz="1400" b="1" dirty="0" smtClean="0"/>
              <a:t>.                                                       </a:t>
            </a:r>
            <a:r>
              <a:rPr lang="en-US" sz="1400" b="1" dirty="0" smtClean="0">
                <a:solidFill>
                  <a:srgbClr val="CC0099"/>
                </a:solidFill>
              </a:rPr>
              <a:t>S</a:t>
            </a:r>
            <a:r>
              <a:rPr lang="en-US" sz="1400" b="1" dirty="0" smtClean="0"/>
              <a:t> represents string, </a:t>
            </a:r>
            <a:r>
              <a:rPr lang="en-US" sz="1400" b="1" dirty="0" smtClean="0">
                <a:solidFill>
                  <a:srgbClr val="CC0099"/>
                </a:solidFill>
              </a:rPr>
              <a:t>SB</a:t>
            </a:r>
            <a:r>
              <a:rPr lang="en-US" sz="1400" b="1" dirty="0" smtClean="0"/>
              <a:t> string byte and </a:t>
            </a:r>
            <a:r>
              <a:rPr lang="en-US" sz="1400" b="1" dirty="0" smtClean="0">
                <a:solidFill>
                  <a:srgbClr val="CC0099"/>
                </a:solidFill>
              </a:rPr>
              <a:t>SW</a:t>
            </a:r>
            <a:r>
              <a:rPr lang="en-US" sz="1400" b="1" dirty="0" smtClean="0"/>
              <a:t> string word.</a:t>
            </a:r>
          </a:p>
          <a:p>
            <a:pPr marL="285750" indent="-285750">
              <a:buFont typeface="Wingdings" pitchFamily="2" charset="2"/>
              <a:buChar char="q"/>
            </a:pPr>
            <a:endParaRPr lang="en-US" sz="1400" b="1" dirty="0"/>
          </a:p>
          <a:p>
            <a:pPr marL="285750" indent="-285750">
              <a:buFont typeface="Wingdings" pitchFamily="2" charset="2"/>
              <a:buChar char="q"/>
            </a:pPr>
            <a:r>
              <a:rPr lang="en-US" sz="1400" b="1" dirty="0" smtClean="0"/>
              <a:t>Offset or effective address of the source operand is stored in </a:t>
            </a:r>
            <a:r>
              <a:rPr lang="en-US" sz="1400" b="1" dirty="0" smtClean="0">
                <a:solidFill>
                  <a:srgbClr val="CC0099"/>
                </a:solidFill>
              </a:rPr>
              <a:t>SI</a:t>
            </a:r>
            <a:r>
              <a:rPr lang="en-US" sz="1400" b="1" dirty="0" smtClean="0"/>
              <a:t> register and that of the destination operand is stored in </a:t>
            </a:r>
            <a:r>
              <a:rPr lang="en-US" sz="1400" b="1" dirty="0" smtClean="0">
                <a:solidFill>
                  <a:srgbClr val="CC0099"/>
                </a:solidFill>
              </a:rPr>
              <a:t>DI</a:t>
            </a:r>
            <a:r>
              <a:rPr lang="en-US" sz="1400" b="1" dirty="0" smtClean="0"/>
              <a:t> register.</a:t>
            </a:r>
          </a:p>
          <a:p>
            <a:pPr marL="285750" indent="-285750">
              <a:buFont typeface="Wingdings" pitchFamily="2" charset="2"/>
              <a:buChar char="q"/>
            </a:pPr>
            <a:endParaRPr lang="en-US" sz="1400" b="1" dirty="0"/>
          </a:p>
          <a:p>
            <a:pPr marL="285750" indent="-285750">
              <a:buFont typeface="Wingdings" pitchFamily="2" charset="2"/>
              <a:buChar char="q"/>
            </a:pPr>
            <a:r>
              <a:rPr lang="en-US" sz="1400" b="1" dirty="0" smtClean="0"/>
              <a:t>Depending on the status of </a:t>
            </a:r>
            <a:r>
              <a:rPr lang="en-US" sz="1400" b="1" dirty="0" smtClean="0">
                <a:solidFill>
                  <a:srgbClr val="CC0099"/>
                </a:solidFill>
              </a:rPr>
              <a:t>DF</a:t>
            </a:r>
            <a:r>
              <a:rPr lang="en-US" sz="1400" b="1" dirty="0" smtClean="0"/>
              <a:t>, </a:t>
            </a:r>
            <a:r>
              <a:rPr lang="en-US" sz="1400" b="1" dirty="0" smtClean="0">
                <a:solidFill>
                  <a:srgbClr val="CC0099"/>
                </a:solidFill>
              </a:rPr>
              <a:t>SI</a:t>
            </a:r>
            <a:r>
              <a:rPr lang="en-US" sz="1400" b="1" dirty="0" smtClean="0"/>
              <a:t> and </a:t>
            </a:r>
            <a:r>
              <a:rPr lang="en-US" sz="1400" b="1" dirty="0" smtClean="0">
                <a:solidFill>
                  <a:srgbClr val="CC0099"/>
                </a:solidFill>
              </a:rPr>
              <a:t>DI</a:t>
            </a:r>
            <a:r>
              <a:rPr lang="en-US" sz="1400" b="1" dirty="0" smtClean="0"/>
              <a:t> registers are automatically updated.</a:t>
            </a:r>
          </a:p>
          <a:p>
            <a:pPr marL="285750" indent="-285750">
              <a:buFont typeface="Wingdings" pitchFamily="2" charset="2"/>
              <a:buChar char="q"/>
            </a:pPr>
            <a:endParaRPr lang="en-US" sz="1400" b="1" dirty="0"/>
          </a:p>
          <a:p>
            <a:pPr marL="285750" indent="-285750">
              <a:buFont typeface="Wingdings" pitchFamily="2" charset="2"/>
              <a:buChar char="q"/>
            </a:pPr>
            <a:r>
              <a:rPr lang="en-US" sz="1400" b="1" dirty="0" smtClean="0"/>
              <a:t>DF = 0 </a:t>
            </a:r>
            <a:r>
              <a:rPr lang="en-US" sz="1400" b="1" dirty="0" smtClean="0">
                <a:sym typeface="Symbol"/>
              </a:rPr>
              <a:t> SI and DI are incremented by 1 for byte and 2 for word.</a:t>
            </a:r>
          </a:p>
          <a:p>
            <a:pPr marL="285750" indent="-285750">
              <a:buFont typeface="Wingdings" pitchFamily="2" charset="2"/>
              <a:buChar char="q"/>
            </a:pPr>
            <a:endParaRPr lang="en-US" sz="1400" b="1" dirty="0" smtClean="0">
              <a:sym typeface="Symbol"/>
            </a:endParaRPr>
          </a:p>
          <a:p>
            <a:pPr marL="285750" indent="-285750">
              <a:buFont typeface="Wingdings" pitchFamily="2" charset="2"/>
              <a:buChar char="q"/>
            </a:pPr>
            <a:r>
              <a:rPr lang="en-US" sz="1400" b="1" dirty="0" smtClean="0"/>
              <a:t>DF = 1 </a:t>
            </a:r>
            <a:r>
              <a:rPr lang="en-US" sz="1400" b="1" dirty="0" smtClean="0">
                <a:sym typeface="Symbol"/>
              </a:rPr>
              <a:t> </a:t>
            </a:r>
            <a:r>
              <a:rPr lang="en-US" sz="1400" b="1" dirty="0">
                <a:sym typeface="Symbol"/>
              </a:rPr>
              <a:t>SI and DI are </a:t>
            </a:r>
            <a:r>
              <a:rPr lang="en-US" sz="1400" b="1" dirty="0" smtClean="0">
                <a:sym typeface="Symbol"/>
              </a:rPr>
              <a:t>decremented </a:t>
            </a:r>
            <a:r>
              <a:rPr lang="en-US" sz="1400" b="1" dirty="0">
                <a:sym typeface="Symbol"/>
              </a:rPr>
              <a:t>by 1 for byte and 2 for word</a:t>
            </a:r>
            <a:r>
              <a:rPr lang="en-US" sz="1400" b="1" dirty="0" smtClean="0">
                <a:sym typeface="Symbol"/>
              </a:rPr>
              <a:t>.</a:t>
            </a:r>
            <a:endParaRPr lang="en-US" sz="1400" b="1" dirty="0"/>
          </a:p>
        </p:txBody>
      </p:sp>
    </p:spTree>
    <p:extLst>
      <p:ext uri="{BB962C8B-B14F-4D97-AF65-F5344CB8AC3E}">
        <p14:creationId xmlns:p14="http://schemas.microsoft.com/office/powerpoint/2010/main" val="36100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9" grpId="1" animBg="1"/>
      <p:bldP spid="18" grpId="0" animBg="1"/>
      <p:bldP spid="18" grpId="1" animBg="1"/>
      <p:bldP spid="17" grpId="0" animBg="1"/>
      <p:bldP spid="17" grpId="1" animBg="1"/>
      <p:bldP spid="16" grpId="0" animBg="1"/>
      <p:bldP spid="16" grpId="1" animBg="1"/>
      <p:bldP spid="15" grpId="0" animBg="1"/>
      <p:bldP spid="15" grpId="1" animBg="1"/>
      <p:bldP spid="14" grpId="0" animBg="1"/>
      <p:bldP spid="14" grpId="1" animBg="1"/>
      <p:bldP spid="13" grpId="0" animBg="1"/>
      <p:bldP spid="13" grpId="1" animBg="1"/>
      <p:bldP spid="12" grpId="0" animBg="1"/>
      <p:bldP spid="12" grpId="1" animBg="1"/>
      <p:bldP spid="11" grpId="0" animBg="1"/>
      <p:bldP spid="11" grpId="1"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29552" y="1282714"/>
            <a:ext cx="609600"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01332"/>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394179367"/>
              </p:ext>
            </p:extLst>
          </p:nvPr>
        </p:nvGraphicFramePr>
        <p:xfrm>
          <a:off x="533400" y="2133600"/>
          <a:ext cx="8153400" cy="286512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REP</a:t>
                      </a:r>
                    </a:p>
                    <a:p>
                      <a:endParaRPr lang="en-US" sz="1400" b="1" dirty="0" smtClean="0">
                        <a:solidFill>
                          <a:srgbClr val="FF0000"/>
                        </a:solidFill>
                      </a:endParaRPr>
                    </a:p>
                    <a:p>
                      <a:r>
                        <a:rPr lang="en-US" sz="1400" b="1" dirty="0" smtClean="0">
                          <a:solidFill>
                            <a:schemeClr val="tx1"/>
                          </a:solidFill>
                        </a:rPr>
                        <a:t>REPZ/ REPE</a:t>
                      </a:r>
                    </a:p>
                    <a:p>
                      <a:endParaRPr lang="en-US" sz="1400" b="1" dirty="0" smtClean="0">
                        <a:solidFill>
                          <a:schemeClr val="tx1"/>
                        </a:solidFill>
                      </a:endParaRPr>
                    </a:p>
                    <a:p>
                      <a:r>
                        <a:rPr lang="en-US" sz="1400" b="1" dirty="0" smtClean="0">
                          <a:solidFill>
                            <a:srgbClr val="C00000"/>
                          </a:solidFill>
                        </a:rPr>
                        <a:t>(Repeat CMPS or SCAS until</a:t>
                      </a:r>
                      <a:r>
                        <a:rPr lang="en-US" sz="1400" b="1" baseline="0" dirty="0" smtClean="0">
                          <a:solidFill>
                            <a:srgbClr val="C00000"/>
                          </a:solidFill>
                        </a:rPr>
                        <a:t> ZF = 0)</a:t>
                      </a:r>
                      <a:endParaRPr lang="en-US" sz="1400" b="1" dirty="0" smtClean="0">
                        <a:solidFill>
                          <a:srgbClr val="C00000"/>
                        </a:solidFill>
                      </a:endParaRP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REPNZ/ REPNE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C00000"/>
                          </a:solidFill>
                        </a:rPr>
                        <a:t>(Repeat CMPS or SCAS until</a:t>
                      </a:r>
                      <a:r>
                        <a:rPr lang="en-US" sz="1400" b="1" baseline="0" dirty="0" smtClean="0">
                          <a:solidFill>
                            <a:srgbClr val="C00000"/>
                          </a:solidFill>
                        </a:rPr>
                        <a:t> ZF = 1)</a:t>
                      </a:r>
                      <a:endParaRPr lang="en-US" sz="1400" b="1" dirty="0" smtClean="0">
                        <a:solidFill>
                          <a:srgbClr val="C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While CX </a:t>
                      </a:r>
                      <a:r>
                        <a:rPr lang="en-US" sz="1400" b="1" dirty="0" smtClean="0">
                          <a:solidFill>
                            <a:schemeClr val="tx1"/>
                          </a:solidFill>
                          <a:sym typeface="Symbol"/>
                        </a:rPr>
                        <a:t> 0 and ZF = 1, repeat</a:t>
                      </a:r>
                      <a:r>
                        <a:rPr lang="en-US" sz="1400" b="1" baseline="0" dirty="0" smtClean="0">
                          <a:solidFill>
                            <a:schemeClr val="tx1"/>
                          </a:solidFill>
                          <a:sym typeface="Symbol"/>
                        </a:rPr>
                        <a:t> execution of string instruction and</a:t>
                      </a:r>
                    </a:p>
                    <a:p>
                      <a:r>
                        <a:rPr lang="en-US" sz="1400" b="1" u="none" baseline="0" dirty="0" smtClean="0">
                          <a:solidFill>
                            <a:schemeClr val="tx1"/>
                          </a:solidFill>
                          <a:sym typeface="Symbol"/>
                        </a:rPr>
                        <a:t>(CX) </a:t>
                      </a:r>
                      <a:r>
                        <a:rPr lang="en-US" sz="1400" b="1" dirty="0" smtClean="0">
                          <a:solidFill>
                            <a:schemeClr val="tx1"/>
                          </a:solidFill>
                          <a:sym typeface="Symbol"/>
                        </a:rPr>
                        <a:t> (CX) – 1</a:t>
                      </a:r>
                    </a:p>
                    <a:p>
                      <a:endParaRPr lang="en-US" sz="1400" b="1" u="none" baseline="0" dirty="0" smtClean="0">
                        <a:solidFill>
                          <a:schemeClr val="tx1"/>
                        </a:solidFill>
                      </a:endParaRPr>
                    </a:p>
                    <a:p>
                      <a:endParaRPr lang="en-US" sz="1400" b="1" u="none" baseline="0" dirty="0" smtClean="0">
                        <a:solidFill>
                          <a:schemeClr val="tx1"/>
                        </a:solidFill>
                      </a:endParaRPr>
                    </a:p>
                    <a:p>
                      <a:endParaRPr lang="en-US" sz="1400" b="1" u="none" baseline="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u="none" baseline="0" dirty="0" smtClean="0">
                        <a:solidFill>
                          <a:schemeClr val="tx1"/>
                        </a:solidFill>
                      </a:endParaRPr>
                    </a:p>
                    <a:p>
                      <a:r>
                        <a:rPr lang="en-US" sz="1400" b="1" dirty="0" smtClean="0">
                          <a:solidFill>
                            <a:schemeClr val="tx1"/>
                          </a:solidFill>
                        </a:rPr>
                        <a:t>While CX </a:t>
                      </a:r>
                      <a:r>
                        <a:rPr lang="en-US" sz="1400" b="1" dirty="0" smtClean="0">
                          <a:solidFill>
                            <a:schemeClr val="tx1"/>
                          </a:solidFill>
                          <a:sym typeface="Symbol"/>
                        </a:rPr>
                        <a:t> 0 and ZF = 0, repeat</a:t>
                      </a:r>
                      <a:r>
                        <a:rPr lang="en-US" sz="1400" b="1" baseline="0" dirty="0" smtClean="0">
                          <a:solidFill>
                            <a:schemeClr val="tx1"/>
                          </a:solidFill>
                          <a:sym typeface="Symbol"/>
                        </a:rPr>
                        <a:t> execution of string instruction and</a:t>
                      </a:r>
                    </a:p>
                    <a:p>
                      <a:r>
                        <a:rPr lang="en-US" sz="1400" b="1" u="none" baseline="0" dirty="0" smtClean="0">
                          <a:solidFill>
                            <a:schemeClr val="tx1"/>
                          </a:solidFill>
                          <a:sym typeface="Symbol"/>
                        </a:rPr>
                        <a:t>(CX) </a:t>
                      </a:r>
                      <a:r>
                        <a:rPr lang="en-US" sz="1400" b="1" dirty="0" smtClean="0">
                          <a:solidFill>
                            <a:schemeClr val="tx1"/>
                          </a:solidFill>
                          <a:sym typeface="Symbol"/>
                        </a:rPr>
                        <a:t> (CX) - 1</a:t>
                      </a:r>
                      <a:endParaRPr lang="en-US" sz="1400" b="1" u="none" baseline="0" dirty="0" smtClean="0">
                        <a:solidFill>
                          <a:schemeClr val="tx1"/>
                        </a:solidFill>
                        <a:sym typeface="Symbol"/>
                      </a:endParaRPr>
                    </a:p>
                    <a:p>
                      <a:endParaRPr lang="en-US" sz="1400" b="1" dirty="0" smtClean="0">
                        <a:solidFill>
                          <a:schemeClr val="tx1"/>
                        </a:solidFill>
                      </a:endParaRPr>
                    </a:p>
                  </a:txBody>
                  <a:tcPr>
                    <a:solidFill>
                      <a:srgbClr val="99FF66"/>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08872393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52800" y="1282714"/>
            <a:ext cx="892516"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02048"/>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239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40793181"/>
              </p:ext>
            </p:extLst>
          </p:nvPr>
        </p:nvGraphicFramePr>
        <p:xfrm>
          <a:off x="533400" y="2270760"/>
          <a:ext cx="8153400" cy="414528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MOVS</a:t>
                      </a:r>
                    </a:p>
                    <a:p>
                      <a:endParaRPr lang="en-US" sz="1400" b="1" dirty="0" smtClean="0">
                        <a:solidFill>
                          <a:srgbClr val="FF0000"/>
                        </a:solidFill>
                      </a:endParaRPr>
                    </a:p>
                    <a:p>
                      <a:r>
                        <a:rPr lang="en-US" sz="1400" b="1" dirty="0" smtClean="0">
                          <a:solidFill>
                            <a:schemeClr val="tx1"/>
                          </a:solidFill>
                        </a:rPr>
                        <a:t>MOVSB</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MOVSW</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MA = (DS) x 16</a:t>
                      </a:r>
                      <a:r>
                        <a:rPr lang="en-US" sz="1400" b="1" baseline="-25000" dirty="0" smtClean="0">
                          <a:solidFill>
                            <a:schemeClr val="tx1"/>
                          </a:solidFill>
                        </a:rPr>
                        <a:t>10</a:t>
                      </a:r>
                      <a:r>
                        <a:rPr lang="en-US" sz="1400" b="1" baseline="0" dirty="0" smtClean="0">
                          <a:solidFill>
                            <a:schemeClr val="tx1"/>
                          </a:solidFill>
                        </a:rPr>
                        <a:t> + (SI)</a:t>
                      </a: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endParaRPr lang="en-US" sz="1400" b="1" baseline="0" dirty="0" smtClean="0">
                        <a:solidFill>
                          <a:schemeClr val="tx1"/>
                        </a:solidFil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a:t>
                      </a:r>
                      <a:r>
                        <a:rPr lang="en-US" sz="1400" b="1" dirty="0" smtClean="0">
                          <a:solidFill>
                            <a:schemeClr val="tx1"/>
                          </a:solidFill>
                          <a:sym typeface="Symbol"/>
                        </a:rPr>
                        <a:t> (MA)</a:t>
                      </a:r>
                    </a:p>
                    <a:p>
                      <a:endParaRPr lang="en-US" sz="1400" b="1"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+ 1;  (SI)</a:t>
                      </a:r>
                      <a:r>
                        <a:rPr lang="en-US" sz="1400" b="1" dirty="0" smtClean="0">
                          <a:solidFill>
                            <a:schemeClr val="tx1"/>
                          </a:solidFill>
                          <a:sym typeface="Symbol"/>
                        </a:rPr>
                        <a:t>  (SI) </a:t>
                      </a:r>
                      <a:r>
                        <a:rPr lang="en-US" sz="1400" b="1" baseline="0" dirty="0" smtClean="0">
                          <a:solidFill>
                            <a:schemeClr val="tx1"/>
                          </a:solidFill>
                          <a:sym typeface="Symbol"/>
                        </a:rPr>
                        <a:t>+ 1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- 1;  (SI)</a:t>
                      </a:r>
                      <a:r>
                        <a:rPr lang="en-US" sz="1400" b="1" dirty="0" smtClean="0">
                          <a:solidFill>
                            <a:schemeClr val="tx1"/>
                          </a:solidFill>
                          <a:sym typeface="Symbol"/>
                        </a:rPr>
                        <a:t>  (SI) </a:t>
                      </a:r>
                      <a:r>
                        <a:rPr lang="en-US" sz="1400" b="1" baseline="0" dirty="0" smtClean="0">
                          <a:solidFill>
                            <a:schemeClr val="tx1"/>
                          </a:solidFill>
                          <a:sym typeface="Symbol"/>
                        </a:rPr>
                        <a:t>- 1</a:t>
                      </a:r>
                    </a:p>
                    <a:p>
                      <a:endParaRPr lang="en-US" sz="1400" b="1" baseline="0" dirty="0" smtClean="0">
                        <a:solidFill>
                          <a:schemeClr val="tx1"/>
                        </a:solidFill>
                        <a:sym typeface="Symbol"/>
                      </a:endParaRPr>
                    </a:p>
                    <a:p>
                      <a:endParaRPr lang="en-US" sz="1400" b="1" baseline="0" dirty="0" smtClean="0">
                        <a:solidFill>
                          <a:schemeClr val="tx1"/>
                        </a:solidFill>
                        <a:sym typeface="Symbol"/>
                      </a:endParaRPr>
                    </a:p>
                    <a:p>
                      <a:r>
                        <a:rPr lang="en-US" sz="1400" b="1" dirty="0" smtClean="0">
                          <a:solidFill>
                            <a:schemeClr val="tx1"/>
                          </a:solidFill>
                        </a:rPr>
                        <a:t>MA = (DS) x 16</a:t>
                      </a:r>
                      <a:r>
                        <a:rPr lang="en-US" sz="1400" b="1" baseline="-25000" dirty="0" smtClean="0">
                          <a:solidFill>
                            <a:schemeClr val="tx1"/>
                          </a:solidFill>
                        </a:rPr>
                        <a:t>10</a:t>
                      </a:r>
                      <a:r>
                        <a:rPr lang="en-US" sz="1400" b="1" baseline="0" dirty="0" smtClean="0">
                          <a:solidFill>
                            <a:schemeClr val="tx1"/>
                          </a:solidFill>
                        </a:rPr>
                        <a:t> + (SI)</a:t>
                      </a: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endParaRPr lang="en-US" sz="1400" b="1" baseline="0" dirty="0" smtClean="0">
                        <a:solidFill>
                          <a:schemeClr val="tx1"/>
                        </a:solidFil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MA</a:t>
                      </a:r>
                      <a:r>
                        <a:rPr lang="en-US" sz="1400" b="1" baseline="-25000" dirty="0" smtClean="0">
                          <a:solidFill>
                            <a:schemeClr val="tx1"/>
                          </a:solidFill>
                        </a:rPr>
                        <a:t>E</a:t>
                      </a:r>
                      <a:r>
                        <a:rPr lang="en-US" sz="1400" b="1" baseline="0" dirty="0" smtClean="0">
                          <a:solidFill>
                            <a:schemeClr val="tx1"/>
                          </a:solidFill>
                        </a:rPr>
                        <a:t> + 1) </a:t>
                      </a:r>
                      <a:r>
                        <a:rPr lang="en-US" sz="1400" b="1" dirty="0" smtClean="0">
                          <a:solidFill>
                            <a:schemeClr val="tx1"/>
                          </a:solidFill>
                          <a:sym typeface="Symbol"/>
                        </a:rPr>
                        <a:t> (MA; MA + 1)</a:t>
                      </a:r>
                    </a:p>
                    <a:p>
                      <a:endParaRPr lang="en-US" sz="1400" b="1"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+ 2;  (SI)</a:t>
                      </a:r>
                      <a:r>
                        <a:rPr lang="en-US" sz="1400" b="1" dirty="0" smtClean="0">
                          <a:solidFill>
                            <a:schemeClr val="tx1"/>
                          </a:solidFill>
                          <a:sym typeface="Symbol"/>
                        </a:rPr>
                        <a:t>  (SI) </a:t>
                      </a:r>
                      <a:r>
                        <a:rPr lang="en-US" sz="1400" b="1" baseline="0" dirty="0" smtClean="0">
                          <a:solidFill>
                            <a:schemeClr val="tx1"/>
                          </a:solidFill>
                          <a:sym typeface="Symbol"/>
                        </a:rPr>
                        <a:t>+ 2</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- 2;  (SI)</a:t>
                      </a:r>
                      <a:r>
                        <a:rPr lang="en-US" sz="1400" b="1" dirty="0" smtClean="0">
                          <a:solidFill>
                            <a:schemeClr val="tx1"/>
                          </a:solidFill>
                          <a:sym typeface="Symbol"/>
                        </a:rPr>
                        <a:t>  (SI) </a:t>
                      </a:r>
                      <a:r>
                        <a:rPr lang="en-US" sz="1400" b="1" baseline="0" dirty="0" smtClean="0">
                          <a:solidFill>
                            <a:schemeClr val="tx1"/>
                          </a:solidFill>
                          <a:sym typeface="Symbol"/>
                        </a:rPr>
                        <a:t>- 2</a:t>
                      </a:r>
                    </a:p>
                    <a:p>
                      <a:endParaRPr lang="en-US" sz="1400" b="1" dirty="0" smtClean="0">
                        <a:solidFill>
                          <a:schemeClr val="tx1"/>
                        </a:solidFill>
                      </a:endParaRPr>
                    </a:p>
                  </a:txBody>
                  <a:tcPr>
                    <a:solidFill>
                      <a:srgbClr val="99FF66"/>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825671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RESET IN AND RESET OUT</a:t>
            </a:r>
            <a:endParaRPr lang="en-US" dirty="0">
              <a:solidFill>
                <a:srgbClr val="FF0000"/>
              </a:solidFill>
            </a:endParaRPr>
          </a:p>
        </p:txBody>
      </p:sp>
      <p:sp>
        <p:nvSpPr>
          <p:cNvPr id="3" name="Content Placeholder 2"/>
          <p:cNvSpPr>
            <a:spLocks noGrp="1"/>
          </p:cNvSpPr>
          <p:nvPr>
            <p:ph idx="1"/>
          </p:nvPr>
        </p:nvSpPr>
        <p:spPr>
          <a:xfrm>
            <a:off x="457200" y="1600200"/>
            <a:ext cx="4419600" cy="4525963"/>
          </a:xfrm>
        </p:spPr>
        <p:txBody>
          <a:bodyPr>
            <a:normAutofit fontScale="85000" lnSpcReduction="20000"/>
          </a:bodyPr>
          <a:lstStyle/>
          <a:p>
            <a:pPr marL="1111250" lvl="0" indent="0" fontAlgn="base">
              <a:spcBef>
                <a:spcPct val="0"/>
              </a:spcBef>
              <a:spcAft>
                <a:spcPct val="0"/>
              </a:spcAft>
              <a:buNone/>
              <a:defRPr/>
            </a:pPr>
            <a:r>
              <a:rPr lang="en-US" altLang="en-US" sz="2700" dirty="0">
                <a:solidFill>
                  <a:srgbClr val="006FC0"/>
                </a:solidFill>
                <a:latin typeface="Arial" panose="020B0604020202020204" pitchFamily="34" charset="0"/>
                <a:cs typeface="Arial" panose="020B0604020202020204" pitchFamily="34" charset="0"/>
              </a:rPr>
              <a:t>Pin 36 (Input) and Pin 3 (Output)</a:t>
            </a:r>
            <a:endParaRPr lang="en-US" altLang="en-US" sz="2700" dirty="0">
              <a:solidFill>
                <a:prstClr val="black"/>
              </a:solidFill>
              <a:latin typeface="Arial" panose="020B0604020202020204" pitchFamily="34" charset="0"/>
              <a:cs typeface="Arial" panose="020B0604020202020204" pitchFamily="34" charset="0"/>
            </a:endParaRPr>
          </a:p>
          <a:p>
            <a:pPr marL="1111250" lvl="0" indent="0" fontAlgn="base">
              <a:spcBef>
                <a:spcPts val="588"/>
              </a:spcBef>
              <a:spcAft>
                <a:spcPct val="0"/>
              </a:spcAft>
              <a:buClr>
                <a:srgbClr val="3891A7"/>
              </a:buClr>
              <a:buSzPct val="80000"/>
              <a:buFont typeface="Wingdings" panose="05000000000000000000" pitchFamily="2" charset="2"/>
              <a:buChar char=""/>
              <a:defRPr/>
            </a:pPr>
            <a:endParaRPr lang="en-US" altLang="en-US" sz="3000" b="1" dirty="0" smtClean="0">
              <a:solidFill>
                <a:prstClr val="black"/>
              </a:solidFill>
              <a:latin typeface="Arial" panose="020B0604020202020204" pitchFamily="34" charset="0"/>
              <a:cs typeface="Arial" panose="020B0604020202020204" pitchFamily="34" charset="0"/>
            </a:endParaRPr>
          </a:p>
          <a:p>
            <a:pPr marL="1111250" lvl="0" indent="0" fontAlgn="base">
              <a:spcBef>
                <a:spcPts val="588"/>
              </a:spcBef>
              <a:spcAft>
                <a:spcPct val="0"/>
              </a:spcAft>
              <a:buClr>
                <a:srgbClr val="3891A7"/>
              </a:buClr>
              <a:buSzPct val="80000"/>
              <a:buNone/>
              <a:defRPr/>
            </a:pPr>
            <a:r>
              <a:rPr lang="en-US" altLang="en-US" sz="3000" b="1" dirty="0" smtClean="0">
                <a:solidFill>
                  <a:prstClr val="black"/>
                </a:solidFill>
                <a:latin typeface="Arial" panose="020B0604020202020204" pitchFamily="34" charset="0"/>
                <a:cs typeface="Arial" panose="020B0604020202020204" pitchFamily="34" charset="0"/>
              </a:rPr>
              <a:t>RESET </a:t>
            </a:r>
            <a:r>
              <a:rPr lang="en-US" altLang="en-US" sz="3000" b="1" dirty="0">
                <a:solidFill>
                  <a:prstClr val="black"/>
                </a:solidFill>
                <a:latin typeface="Arial" panose="020B0604020202020204" pitchFamily="34" charset="0"/>
                <a:cs typeface="Arial" panose="020B0604020202020204" pitchFamily="34" charset="0"/>
              </a:rPr>
              <a:t>IN</a:t>
            </a:r>
            <a:r>
              <a:rPr lang="en-US" altLang="en-US" sz="3000" dirty="0">
                <a:solidFill>
                  <a:prstClr val="black"/>
                </a:solidFill>
                <a:latin typeface="Arial" panose="020B0604020202020204" pitchFamily="34" charset="0"/>
                <a:cs typeface="Arial" panose="020B0604020202020204" pitchFamily="34" charset="0"/>
              </a:rPr>
              <a:t>:</a:t>
            </a:r>
          </a:p>
          <a:p>
            <a:pPr marL="1111250" lvl="0" indent="0" fontAlgn="base">
              <a:spcBef>
                <a:spcPts val="13"/>
              </a:spcBef>
              <a:spcAft>
                <a:spcPct val="0"/>
              </a:spcAft>
              <a:buClr>
                <a:srgbClr val="3891A7"/>
              </a:buClr>
              <a:buFont typeface="Wingdings" panose="05000000000000000000" pitchFamily="2" charset="2"/>
              <a:buChar char=""/>
              <a:defRPr/>
            </a:pPr>
            <a:endParaRPr lang="en-US" altLang="en-US" dirty="0">
              <a:solidFill>
                <a:prstClr val="black"/>
              </a:solidFill>
              <a:latin typeface="Times New Roman" panose="02020603050405020304" pitchFamily="18" charset="0"/>
              <a:cs typeface="Times New Roman" panose="02020603050405020304" pitchFamily="18" charset="0"/>
            </a:endParaRPr>
          </a:p>
          <a:p>
            <a:pPr marL="569913" lvl="1" indent="-236538" fontAlgn="base">
              <a:lnSpc>
                <a:spcPts val="2500"/>
              </a:lnSpc>
              <a:spcBef>
                <a:spcPct val="0"/>
              </a:spcBef>
              <a:spcAft>
                <a:spcPct val="0"/>
              </a:spcAft>
              <a:buClr>
                <a:srgbClr val="3891A7"/>
              </a:buClr>
              <a:buFont typeface="Verdana" panose="020B0604030504040204" pitchFamily="34" charset="0"/>
              <a:buChar char="◦"/>
              <a:defRPr/>
            </a:pPr>
            <a:r>
              <a:rPr lang="en-US" altLang="en-US" sz="2600" dirty="0">
                <a:solidFill>
                  <a:prstClr val="black"/>
                </a:solidFill>
                <a:latin typeface="Arial" panose="020B0604020202020204" pitchFamily="34" charset="0"/>
                <a:cs typeface="Arial" panose="020B0604020202020204" pitchFamily="34" charset="0"/>
              </a:rPr>
              <a:t>It is used to reset the  Microprocessor.</a:t>
            </a:r>
          </a:p>
          <a:p>
            <a:pPr marL="569913" lvl="1" indent="-236538" fontAlgn="base">
              <a:spcBef>
                <a:spcPts val="50"/>
              </a:spcBef>
              <a:spcAft>
                <a:spcPct val="0"/>
              </a:spcAft>
              <a:buClr>
                <a:srgbClr val="3891A7"/>
              </a:buClr>
              <a:buFont typeface="Verdana" panose="020B0604030504040204" pitchFamily="34" charset="0"/>
              <a:buChar char="◦"/>
              <a:defRPr/>
            </a:pPr>
            <a:endParaRPr lang="en-US" altLang="en-US" sz="2600" dirty="0">
              <a:solidFill>
                <a:prstClr val="black"/>
              </a:solidFill>
              <a:latin typeface="Times New Roman" panose="02020603050405020304" pitchFamily="18" charset="0"/>
              <a:cs typeface="Times New Roman" panose="02020603050405020304" pitchFamily="18" charset="0"/>
            </a:endParaRPr>
          </a:p>
          <a:p>
            <a:pPr marL="569913" lvl="1" indent="-236538" fontAlgn="base">
              <a:spcBef>
                <a:spcPct val="0"/>
              </a:spcBef>
              <a:spcAft>
                <a:spcPct val="0"/>
              </a:spcAft>
              <a:buClr>
                <a:srgbClr val="3891A7"/>
              </a:buClr>
              <a:buFont typeface="Verdana" panose="020B0604030504040204" pitchFamily="34" charset="0"/>
              <a:buChar char="◦"/>
              <a:defRPr/>
            </a:pPr>
            <a:r>
              <a:rPr lang="en-US" altLang="en-US" sz="2600" dirty="0">
                <a:solidFill>
                  <a:prstClr val="black"/>
                </a:solidFill>
                <a:latin typeface="Arial" panose="020B0604020202020204" pitchFamily="34" charset="0"/>
                <a:cs typeface="Arial" panose="020B0604020202020204" pitchFamily="34" charset="0"/>
              </a:rPr>
              <a:t>It is active low signal.</a:t>
            </a:r>
          </a:p>
          <a:p>
            <a:pPr marL="569913" lvl="1" indent="-236538" fontAlgn="base">
              <a:spcBef>
                <a:spcPts val="13"/>
              </a:spcBef>
              <a:spcAft>
                <a:spcPct val="0"/>
              </a:spcAft>
              <a:buClr>
                <a:srgbClr val="3891A7"/>
              </a:buClr>
              <a:buFont typeface="Verdana" panose="020B0604030504040204" pitchFamily="34" charset="0"/>
              <a:buChar char="◦"/>
              <a:defRPr/>
            </a:pPr>
            <a:endParaRPr lang="en-US" altLang="en-US" sz="3200" dirty="0">
              <a:solidFill>
                <a:prstClr val="black"/>
              </a:solidFill>
              <a:latin typeface="Times New Roman" panose="02020603050405020304" pitchFamily="18" charset="0"/>
              <a:cs typeface="Times New Roman" panose="02020603050405020304" pitchFamily="18" charset="0"/>
            </a:endParaRPr>
          </a:p>
          <a:p>
            <a:pPr marL="569913" lvl="1" indent="-236538" fontAlgn="base">
              <a:lnSpc>
                <a:spcPct val="80000"/>
              </a:lnSpc>
              <a:spcBef>
                <a:spcPct val="0"/>
              </a:spcBef>
              <a:spcAft>
                <a:spcPct val="0"/>
              </a:spcAft>
              <a:buClr>
                <a:srgbClr val="3891A7"/>
              </a:buClr>
              <a:buFont typeface="Verdana" panose="020B0604030504040204" pitchFamily="34" charset="0"/>
              <a:buChar char="◦"/>
              <a:defRPr/>
            </a:pPr>
            <a:r>
              <a:rPr lang="en-US" altLang="en-US" sz="2600" dirty="0">
                <a:solidFill>
                  <a:prstClr val="black"/>
                </a:solidFill>
                <a:latin typeface="Arial" panose="020B0604020202020204" pitchFamily="34" charset="0"/>
                <a:cs typeface="Arial" panose="020B0604020202020204" pitchFamily="34" charset="0"/>
              </a:rPr>
              <a:t>When the signal on this  pin is low for at least 3  clocking cycles, it  forces the  microprocessor to reset  itself.</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object 14"/>
          <p:cNvSpPr>
            <a:spLocks noChangeArrowheads="1"/>
          </p:cNvSpPr>
          <p:nvPr/>
        </p:nvSpPr>
        <p:spPr bwMode="auto">
          <a:xfrm>
            <a:off x="1828800" y="2514598"/>
            <a:ext cx="1447800" cy="45719"/>
          </a:xfrm>
          <a:custGeom>
            <a:avLst/>
            <a:gdLst>
              <a:gd name="T0" fmla="*/ 0 w 1708150"/>
              <a:gd name="T1" fmla="*/ 0 h 1905"/>
              <a:gd name="T2" fmla="*/ 1708150 w 1708150"/>
              <a:gd name="T3" fmla="*/ 1905 h 1905"/>
            </a:gdLst>
            <a:ahLst/>
            <a:cxnLst/>
            <a:rect l="T0" t="T1" r="T2" b="T3"/>
            <a:pathLst>
              <a:path w="1708150" h="1905">
                <a:moveTo>
                  <a:pt x="0" y="0"/>
                </a:moveTo>
                <a:lnTo>
                  <a:pt x="1708150" y="1650"/>
                </a:ln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9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bject 12"/>
          <p:cNvSpPr>
            <a:spLocks noChangeArrowheads="1"/>
          </p:cNvSpPr>
          <p:nvPr/>
        </p:nvSpPr>
        <p:spPr bwMode="auto">
          <a:xfrm>
            <a:off x="5486400" y="2133600"/>
            <a:ext cx="10668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object 12"/>
          <p:cNvSpPr>
            <a:spLocks noChangeArrowheads="1"/>
          </p:cNvSpPr>
          <p:nvPr/>
        </p:nvSpPr>
        <p:spPr bwMode="auto">
          <a:xfrm>
            <a:off x="8077200" y="2560317"/>
            <a:ext cx="1066800" cy="259083"/>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2486205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67200" y="1282714"/>
            <a:ext cx="892516"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10089"/>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94226804"/>
              </p:ext>
            </p:extLst>
          </p:nvPr>
        </p:nvGraphicFramePr>
        <p:xfrm>
          <a:off x="533400" y="2270760"/>
          <a:ext cx="8153400" cy="414528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CMPS</a:t>
                      </a:r>
                    </a:p>
                    <a:p>
                      <a:endParaRPr lang="en-US" sz="1400" b="1" dirty="0" smtClean="0">
                        <a:solidFill>
                          <a:srgbClr val="FF0000"/>
                        </a:solidFill>
                      </a:endParaRPr>
                    </a:p>
                    <a:p>
                      <a:r>
                        <a:rPr lang="en-US" sz="1400" b="1" dirty="0" smtClean="0">
                          <a:solidFill>
                            <a:schemeClr val="tx1"/>
                          </a:solidFill>
                        </a:rPr>
                        <a:t>CMPSB</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CMPSW</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MA = (DS) x 16</a:t>
                      </a:r>
                      <a:r>
                        <a:rPr lang="en-US" sz="1400" b="1" baseline="-25000" dirty="0" smtClean="0">
                          <a:solidFill>
                            <a:schemeClr val="tx1"/>
                          </a:solidFill>
                        </a:rPr>
                        <a:t>10</a:t>
                      </a:r>
                      <a:r>
                        <a:rPr lang="en-US" sz="1400" b="1" baseline="0" dirty="0" smtClean="0">
                          <a:solidFill>
                            <a:schemeClr val="tx1"/>
                          </a:solidFill>
                        </a:rPr>
                        <a:t> + (SI)</a:t>
                      </a: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endParaRPr lang="en-US" sz="1400" b="1" baseline="0" dirty="0" smtClean="0">
                        <a:solidFill>
                          <a:schemeClr val="tx1"/>
                        </a:solidFill>
                      </a:endParaRPr>
                    </a:p>
                    <a:p>
                      <a:r>
                        <a:rPr lang="en-US" sz="1400" b="1" dirty="0" smtClean="0">
                          <a:solidFill>
                            <a:schemeClr val="tx1"/>
                          </a:solidFill>
                          <a:sym typeface="Symbol"/>
                        </a:rPr>
                        <a:t>Modify</a:t>
                      </a:r>
                      <a:r>
                        <a:rPr lang="en-US" sz="1400" b="1" baseline="0" dirty="0" smtClean="0">
                          <a:solidFill>
                            <a:schemeClr val="tx1"/>
                          </a:solidFill>
                          <a:sym typeface="Symbol"/>
                        </a:rPr>
                        <a:t> flags </a:t>
                      </a:r>
                      <a:r>
                        <a:rPr lang="en-US" sz="1400" b="1" dirty="0" smtClean="0">
                          <a:solidFill>
                            <a:schemeClr val="tx1"/>
                          </a:solidFill>
                          <a:sym typeface="Symbol"/>
                        </a:rPr>
                        <a:t> (MA) - </a:t>
                      </a:r>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a:t>
                      </a:r>
                    </a:p>
                    <a:p>
                      <a:endParaRPr lang="en-US" sz="1400" b="1" baseline="0" dirty="0" smtClean="0">
                        <a:solidFill>
                          <a:schemeClr val="tx1"/>
                        </a:solidFill>
                        <a:sym typeface="Symbol"/>
                      </a:endParaRPr>
                    </a:p>
                    <a:p>
                      <a:r>
                        <a:rPr lang="en-US" sz="1400" b="1" baseline="0" dirty="0" smtClean="0">
                          <a:solidFill>
                            <a:schemeClr val="tx1"/>
                          </a:solidFill>
                          <a:sym typeface="Symbol"/>
                        </a:rPr>
                        <a:t>If (MA) &gt; (MA</a:t>
                      </a:r>
                      <a:r>
                        <a:rPr lang="en-US" sz="1400" b="1" baseline="-25000" dirty="0" smtClean="0">
                          <a:solidFill>
                            <a:schemeClr val="tx1"/>
                          </a:solidFill>
                          <a:sym typeface="Symbol"/>
                        </a:rPr>
                        <a:t>E</a:t>
                      </a:r>
                      <a:r>
                        <a:rPr lang="en-US" sz="1400" b="1" baseline="0" dirty="0" smtClean="0">
                          <a:solidFill>
                            <a:schemeClr val="tx1"/>
                          </a:solidFill>
                          <a:sym typeface="Symbol"/>
                        </a:rPr>
                        <a:t>), then CF = 0; ZF = 0; SF =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(MA) &lt; (MA</a:t>
                      </a:r>
                      <a:r>
                        <a:rPr lang="en-US" sz="1400" b="1" baseline="-25000" dirty="0" smtClean="0">
                          <a:solidFill>
                            <a:schemeClr val="tx1"/>
                          </a:solidFill>
                          <a:sym typeface="Symbol"/>
                        </a:rPr>
                        <a:t>E</a:t>
                      </a:r>
                      <a:r>
                        <a:rPr lang="en-US" sz="1400" b="1" baseline="0" dirty="0" smtClean="0">
                          <a:solidFill>
                            <a:schemeClr val="tx1"/>
                          </a:solidFill>
                          <a:sym typeface="Symbol"/>
                        </a:rPr>
                        <a:t>), then CF = 1; ZF = 0; SF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(MA) = (MA</a:t>
                      </a:r>
                      <a:r>
                        <a:rPr lang="en-US" sz="1400" b="1" baseline="-25000" dirty="0" smtClean="0">
                          <a:solidFill>
                            <a:schemeClr val="tx1"/>
                          </a:solidFill>
                          <a:sym typeface="Symbol"/>
                        </a:rPr>
                        <a:t>E</a:t>
                      </a:r>
                      <a:r>
                        <a:rPr lang="en-US" sz="1400" b="1" baseline="0" dirty="0" smtClean="0">
                          <a:solidFill>
                            <a:schemeClr val="tx1"/>
                          </a:solidFill>
                          <a:sym typeface="Symbol"/>
                        </a:rPr>
                        <a:t>), then CF = 0; ZF = 1; SF = 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baseline="0" dirty="0" smtClean="0">
                        <a:solidFill>
                          <a:schemeClr val="tx1"/>
                        </a:solidFill>
                        <a:sym typeface="Symbol"/>
                      </a:endParaRPr>
                    </a:p>
                    <a:p>
                      <a:r>
                        <a:rPr lang="en-US" sz="1400" b="1" u="sng" baseline="0" dirty="0" smtClean="0">
                          <a:solidFill>
                            <a:schemeClr val="tx1"/>
                          </a:solidFill>
                          <a:sym typeface="Symbol"/>
                        </a:rPr>
                        <a:t>For byte operation</a:t>
                      </a:r>
                    </a:p>
                    <a:p>
                      <a:r>
                        <a:rPr lang="en-US" sz="1400" b="1" dirty="0" smtClean="0">
                          <a:solidFill>
                            <a:schemeClr val="tx1"/>
                          </a:solidFill>
                          <a:sym typeface="Symbol"/>
                        </a:rPr>
                        <a:t>If DF = 0, then (DI)  (DI)</a:t>
                      </a:r>
                      <a:r>
                        <a:rPr lang="en-US" sz="1400" b="1" baseline="0" dirty="0" smtClean="0">
                          <a:solidFill>
                            <a:schemeClr val="tx1"/>
                          </a:solidFill>
                          <a:sym typeface="Symbol"/>
                        </a:rPr>
                        <a:t> + 1;  (SI)</a:t>
                      </a:r>
                      <a:r>
                        <a:rPr lang="en-US" sz="1400" b="1" dirty="0" smtClean="0">
                          <a:solidFill>
                            <a:schemeClr val="tx1"/>
                          </a:solidFill>
                          <a:sym typeface="Symbol"/>
                        </a:rPr>
                        <a:t>  (SI) </a:t>
                      </a:r>
                      <a:r>
                        <a:rPr lang="en-US" sz="1400" b="1" baseline="0" dirty="0" smtClean="0">
                          <a:solidFill>
                            <a:schemeClr val="tx1"/>
                          </a:solidFill>
                          <a:sym typeface="Symbol"/>
                        </a:rPr>
                        <a:t>+ 1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- 1;  (SI)</a:t>
                      </a:r>
                      <a:r>
                        <a:rPr lang="en-US" sz="1400" b="1" dirty="0" smtClean="0">
                          <a:solidFill>
                            <a:schemeClr val="tx1"/>
                          </a:solidFill>
                          <a:sym typeface="Symbol"/>
                        </a:rPr>
                        <a:t>  (SI) </a:t>
                      </a:r>
                      <a:r>
                        <a:rPr lang="en-US" sz="1400" b="1" baseline="0" dirty="0" smtClean="0">
                          <a:solidFill>
                            <a:schemeClr val="tx1"/>
                          </a:solidFill>
                          <a:sym typeface="Symbol"/>
                        </a:rPr>
                        <a:t>- 1</a:t>
                      </a:r>
                    </a:p>
                    <a:p>
                      <a:endParaRPr lang="en-US" sz="1400" b="1" baseline="0" dirty="0" smtClean="0">
                        <a:solidFill>
                          <a:schemeClr val="tx1"/>
                        </a:solidFill>
                        <a:sym typeface="Symbol"/>
                      </a:endParaRPr>
                    </a:p>
                    <a:p>
                      <a:r>
                        <a:rPr lang="en-US" sz="1400" b="1" u="sng" baseline="0" dirty="0" smtClean="0">
                          <a:solidFill>
                            <a:schemeClr val="tx1"/>
                          </a:solidFill>
                          <a:sym typeface="Symbol"/>
                        </a:rPr>
                        <a:t>For word operation</a:t>
                      </a:r>
                    </a:p>
                    <a:p>
                      <a:r>
                        <a:rPr lang="en-US" sz="1400" b="1" dirty="0" smtClean="0">
                          <a:solidFill>
                            <a:schemeClr val="tx1"/>
                          </a:solidFill>
                          <a:sym typeface="Symbol"/>
                        </a:rPr>
                        <a:t>If DF = 0, then (DI)  (DI)</a:t>
                      </a:r>
                      <a:r>
                        <a:rPr lang="en-US" sz="1400" b="1" baseline="0" dirty="0" smtClean="0">
                          <a:solidFill>
                            <a:schemeClr val="tx1"/>
                          </a:solidFill>
                          <a:sym typeface="Symbol"/>
                        </a:rPr>
                        <a:t> + 2;  (SI)</a:t>
                      </a:r>
                      <a:r>
                        <a:rPr lang="en-US" sz="1400" b="1" dirty="0" smtClean="0">
                          <a:solidFill>
                            <a:schemeClr val="tx1"/>
                          </a:solidFill>
                          <a:sym typeface="Symbol"/>
                        </a:rPr>
                        <a:t>  (SI) </a:t>
                      </a:r>
                      <a:r>
                        <a:rPr lang="en-US" sz="1400" b="1" baseline="0" dirty="0" smtClean="0">
                          <a:solidFill>
                            <a:schemeClr val="tx1"/>
                          </a:solidFill>
                          <a:sym typeface="Symbol"/>
                        </a:rPr>
                        <a:t>+ 2</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- 2;  (SI)</a:t>
                      </a:r>
                      <a:r>
                        <a:rPr lang="en-US" sz="1400" b="1" dirty="0" smtClean="0">
                          <a:solidFill>
                            <a:schemeClr val="tx1"/>
                          </a:solidFill>
                          <a:sym typeface="Symbol"/>
                        </a:rPr>
                        <a:t>  (SI) </a:t>
                      </a:r>
                      <a:r>
                        <a:rPr lang="en-US" sz="1400" b="1" baseline="0" dirty="0" smtClean="0">
                          <a:solidFill>
                            <a:schemeClr val="tx1"/>
                          </a:solidFill>
                          <a:sym typeface="Symbol"/>
                        </a:rPr>
                        <a:t>- 2</a:t>
                      </a:r>
                    </a:p>
                    <a:p>
                      <a:endParaRPr lang="en-US" sz="1400" b="1" dirty="0" smtClean="0">
                        <a:solidFill>
                          <a:schemeClr val="tx1"/>
                        </a:solidFill>
                      </a:endParaRPr>
                    </a:p>
                  </a:txBody>
                  <a:tcPr>
                    <a:solidFill>
                      <a:srgbClr val="99FF66"/>
                    </a:solidFill>
                  </a:tcPr>
                </a:tc>
                <a:extLst>
                  <a:ext uri="{0D108BD9-81ED-4DB2-BD59-A6C34878D82A}">
                    <a16:rowId xmlns:a16="http://schemas.microsoft.com/office/drawing/2014/main" xmlns="" val="10000"/>
                  </a:ext>
                </a:extLst>
              </a:tr>
            </a:tbl>
          </a:graphicData>
        </a:graphic>
      </p:graphicFrame>
      <p:sp>
        <p:nvSpPr>
          <p:cNvPr id="5" name="TextBox 4"/>
          <p:cNvSpPr txBox="1"/>
          <p:nvPr/>
        </p:nvSpPr>
        <p:spPr>
          <a:xfrm>
            <a:off x="2462131" y="1828800"/>
            <a:ext cx="4243469" cy="307777"/>
          </a:xfrm>
          <a:prstGeom prst="rect">
            <a:avLst/>
          </a:prstGeom>
          <a:noFill/>
        </p:spPr>
        <p:txBody>
          <a:bodyPr wrap="none" rtlCol="0">
            <a:spAutoFit/>
          </a:bodyPr>
          <a:lstStyle/>
          <a:p>
            <a:r>
              <a:rPr lang="en-US" sz="1400" b="1" dirty="0" smtClean="0"/>
              <a:t>Compare two string byte or string word</a:t>
            </a:r>
            <a:endParaRPr lang="en-US" sz="1400" b="1" dirty="0"/>
          </a:p>
        </p:txBody>
      </p:sp>
    </p:spTree>
    <p:extLst>
      <p:ext uri="{BB962C8B-B14F-4D97-AF65-F5344CB8AC3E}">
        <p14:creationId xmlns:p14="http://schemas.microsoft.com/office/powerpoint/2010/main" val="144007638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127284" y="1282714"/>
            <a:ext cx="892516"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42679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239521106"/>
              </p:ext>
            </p:extLst>
          </p:nvPr>
        </p:nvGraphicFramePr>
        <p:xfrm>
          <a:off x="533400" y="2010088"/>
          <a:ext cx="8153400" cy="47853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20000"/>
                    </a:ext>
                  </a:extLst>
                </a:gridCol>
                <a:gridCol w="56388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SCAS</a:t>
                      </a:r>
                    </a:p>
                    <a:p>
                      <a:endParaRPr lang="en-US" sz="1400" b="1" dirty="0" smtClean="0">
                        <a:solidFill>
                          <a:srgbClr val="FF0000"/>
                        </a:solidFill>
                      </a:endParaRPr>
                    </a:p>
                    <a:p>
                      <a:r>
                        <a:rPr lang="en-US" sz="1400" b="1" dirty="0" smtClean="0">
                          <a:solidFill>
                            <a:schemeClr val="tx1"/>
                          </a:solidFill>
                        </a:rPr>
                        <a:t>SCASB</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SCASW</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r>
                        <a:rPr lang="en-US" sz="1400" b="1" dirty="0" smtClean="0">
                          <a:solidFill>
                            <a:schemeClr val="tx1"/>
                          </a:solidFill>
                          <a:sym typeface="Symbol"/>
                        </a:rPr>
                        <a:t>Modify</a:t>
                      </a:r>
                      <a:r>
                        <a:rPr lang="en-US" sz="1400" b="1" baseline="0" dirty="0" smtClean="0">
                          <a:solidFill>
                            <a:schemeClr val="tx1"/>
                          </a:solidFill>
                          <a:sym typeface="Symbol"/>
                        </a:rPr>
                        <a:t> flags </a:t>
                      </a:r>
                      <a:r>
                        <a:rPr lang="en-US" sz="1400" b="1" dirty="0" smtClean="0">
                          <a:solidFill>
                            <a:schemeClr val="tx1"/>
                          </a:solidFill>
                          <a:sym typeface="Symbol"/>
                        </a:rPr>
                        <a:t> (AL) - </a:t>
                      </a:r>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a:t>
                      </a:r>
                    </a:p>
                    <a:p>
                      <a:endParaRPr lang="en-US" sz="1400" b="1" baseline="0" dirty="0" smtClean="0">
                        <a:solidFill>
                          <a:schemeClr val="tx1"/>
                        </a:solidFill>
                        <a:sym typeface="Symbol"/>
                      </a:endParaRPr>
                    </a:p>
                    <a:p>
                      <a:r>
                        <a:rPr lang="en-US" sz="1400" b="1" baseline="0" dirty="0" smtClean="0">
                          <a:solidFill>
                            <a:schemeClr val="tx1"/>
                          </a:solidFill>
                          <a:sym typeface="Symbol"/>
                        </a:rPr>
                        <a:t>If (AL) &gt; (MA</a:t>
                      </a:r>
                      <a:r>
                        <a:rPr lang="en-US" sz="1400" b="1" baseline="-25000" dirty="0" smtClean="0">
                          <a:solidFill>
                            <a:schemeClr val="tx1"/>
                          </a:solidFill>
                          <a:sym typeface="Symbol"/>
                        </a:rPr>
                        <a:t>E</a:t>
                      </a:r>
                      <a:r>
                        <a:rPr lang="en-US" sz="1400" b="1" baseline="0" dirty="0" smtClean="0">
                          <a:solidFill>
                            <a:schemeClr val="tx1"/>
                          </a:solidFill>
                          <a:sym typeface="Symbol"/>
                        </a:rPr>
                        <a:t>), then CF = 0; ZF = 0; SF =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(AL) &lt; (MA</a:t>
                      </a:r>
                      <a:r>
                        <a:rPr lang="en-US" sz="1400" b="1" baseline="-25000" dirty="0" smtClean="0">
                          <a:solidFill>
                            <a:schemeClr val="tx1"/>
                          </a:solidFill>
                          <a:sym typeface="Symbol"/>
                        </a:rPr>
                        <a:t>E</a:t>
                      </a:r>
                      <a:r>
                        <a:rPr lang="en-US" sz="1400" b="1" baseline="0" dirty="0" smtClean="0">
                          <a:solidFill>
                            <a:schemeClr val="tx1"/>
                          </a:solidFill>
                          <a:sym typeface="Symbol"/>
                        </a:rPr>
                        <a:t>), then CF = 1; ZF = 0; SF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(AL) = (MA</a:t>
                      </a:r>
                      <a:r>
                        <a:rPr lang="en-US" sz="1400" b="1" baseline="-25000" dirty="0" smtClean="0">
                          <a:solidFill>
                            <a:schemeClr val="tx1"/>
                          </a:solidFill>
                          <a:sym typeface="Symbol"/>
                        </a:rPr>
                        <a:t>E</a:t>
                      </a:r>
                      <a:r>
                        <a:rPr lang="en-US" sz="1400" b="1" baseline="0" dirty="0" smtClean="0">
                          <a:solidFill>
                            <a:schemeClr val="tx1"/>
                          </a:solidFill>
                          <a:sym typeface="Symbol"/>
                        </a:rPr>
                        <a:t>), then CF = 0; ZF = 1; SF = 0</a:t>
                      </a:r>
                    </a:p>
                    <a:p>
                      <a:endParaRPr lang="en-US" sz="1400" b="1"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+ 1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1 </a:t>
                      </a:r>
                    </a:p>
                    <a:p>
                      <a:endParaRPr lang="en-US" sz="1400" b="1" baseline="0" dirty="0" smtClean="0">
                        <a:solidFill>
                          <a:schemeClr val="tx1"/>
                        </a:solidFill>
                        <a:sym typeface="Symbol"/>
                      </a:endParaRPr>
                    </a:p>
                    <a:p>
                      <a:endParaRPr lang="en-US" sz="1400" b="1" baseline="0" dirty="0" smtClean="0">
                        <a:solidFill>
                          <a:schemeClr val="tx1"/>
                        </a:solidFill>
                        <a:sym typeface="Symbo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r>
                        <a:rPr lang="en-US" sz="1400" b="1" dirty="0" smtClean="0">
                          <a:solidFill>
                            <a:schemeClr val="tx1"/>
                          </a:solidFill>
                          <a:sym typeface="Symbol"/>
                        </a:rPr>
                        <a:t>Modify</a:t>
                      </a:r>
                      <a:r>
                        <a:rPr lang="en-US" sz="1400" b="1" baseline="0" dirty="0" smtClean="0">
                          <a:solidFill>
                            <a:schemeClr val="tx1"/>
                          </a:solidFill>
                          <a:sym typeface="Symbol"/>
                        </a:rPr>
                        <a:t> flags </a:t>
                      </a:r>
                      <a:r>
                        <a:rPr lang="en-US" sz="1400" b="1" dirty="0" smtClean="0">
                          <a:solidFill>
                            <a:schemeClr val="tx1"/>
                          </a:solidFill>
                          <a:sym typeface="Symbol"/>
                        </a:rPr>
                        <a:t> (AL) - </a:t>
                      </a:r>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a:t>
                      </a:r>
                    </a:p>
                    <a:p>
                      <a:endParaRPr lang="en-US" sz="1400" b="1" baseline="0" dirty="0" smtClean="0">
                        <a:solidFill>
                          <a:schemeClr val="tx1"/>
                        </a:solidFill>
                        <a:sym typeface="Symbol"/>
                      </a:endParaRPr>
                    </a:p>
                    <a:p>
                      <a:r>
                        <a:rPr lang="en-US" sz="1400" b="1" baseline="0" dirty="0" smtClean="0">
                          <a:solidFill>
                            <a:schemeClr val="tx1"/>
                          </a:solidFill>
                          <a:sym typeface="Symbol"/>
                        </a:rPr>
                        <a:t>If (AX) &gt; (MA</a:t>
                      </a:r>
                      <a:r>
                        <a:rPr lang="en-US" sz="1400" b="1" baseline="-25000" dirty="0" smtClean="0">
                          <a:solidFill>
                            <a:schemeClr val="tx1"/>
                          </a:solidFill>
                          <a:sym typeface="Symbol"/>
                        </a:rPr>
                        <a:t>E</a:t>
                      </a:r>
                      <a:r>
                        <a:rPr lang="en-US" sz="1400" b="1" baseline="0" dirty="0" smtClean="0">
                          <a:solidFill>
                            <a:schemeClr val="tx1"/>
                          </a:solidFill>
                          <a:sym typeface="Symbol"/>
                        </a:rPr>
                        <a:t> ; MA</a:t>
                      </a:r>
                      <a:r>
                        <a:rPr lang="en-US" sz="1400" b="1" baseline="-25000" dirty="0" smtClean="0">
                          <a:solidFill>
                            <a:schemeClr val="tx1"/>
                          </a:solidFill>
                          <a:sym typeface="Symbol"/>
                        </a:rPr>
                        <a:t>E</a:t>
                      </a:r>
                      <a:r>
                        <a:rPr lang="en-US" sz="1400" b="1" baseline="0" dirty="0" smtClean="0">
                          <a:solidFill>
                            <a:schemeClr val="tx1"/>
                          </a:solidFill>
                          <a:sym typeface="Symbol"/>
                        </a:rPr>
                        <a:t> + 1), then CF = 0; ZF = 0; SF =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(AX) &lt; (MA</a:t>
                      </a:r>
                      <a:r>
                        <a:rPr lang="en-US" sz="1400" b="1" baseline="-25000" dirty="0" smtClean="0">
                          <a:solidFill>
                            <a:schemeClr val="tx1"/>
                          </a:solidFill>
                          <a:sym typeface="Symbol"/>
                        </a:rPr>
                        <a:t>E</a:t>
                      </a:r>
                      <a:r>
                        <a:rPr lang="en-US" sz="1400" b="1" baseline="0" dirty="0" smtClean="0">
                          <a:solidFill>
                            <a:schemeClr val="tx1"/>
                          </a:solidFill>
                          <a:sym typeface="Symbol"/>
                        </a:rPr>
                        <a:t> ; MA</a:t>
                      </a:r>
                      <a:r>
                        <a:rPr lang="en-US" sz="1400" b="1" baseline="-25000" dirty="0" smtClean="0">
                          <a:solidFill>
                            <a:schemeClr val="tx1"/>
                          </a:solidFill>
                          <a:sym typeface="Symbol"/>
                        </a:rPr>
                        <a:t>E</a:t>
                      </a:r>
                      <a:r>
                        <a:rPr lang="en-US" sz="1400" b="1" baseline="0" dirty="0" smtClean="0">
                          <a:solidFill>
                            <a:schemeClr val="tx1"/>
                          </a:solidFill>
                          <a:sym typeface="Symbol"/>
                        </a:rPr>
                        <a:t> + 1), then CF = 1; ZF = 0; SF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solidFill>
                            <a:schemeClr val="tx1"/>
                          </a:solidFill>
                          <a:sym typeface="Symbol"/>
                        </a:rPr>
                        <a:t>If (AX) = (MA</a:t>
                      </a:r>
                      <a:r>
                        <a:rPr lang="en-US" sz="1400" b="1" baseline="-25000" dirty="0" smtClean="0">
                          <a:solidFill>
                            <a:schemeClr val="tx1"/>
                          </a:solidFill>
                          <a:sym typeface="Symbol"/>
                        </a:rPr>
                        <a:t>E</a:t>
                      </a:r>
                      <a:r>
                        <a:rPr lang="en-US" sz="1400" b="1" baseline="0" dirty="0" smtClean="0">
                          <a:solidFill>
                            <a:schemeClr val="tx1"/>
                          </a:solidFill>
                          <a:sym typeface="Symbol"/>
                        </a:rPr>
                        <a:t> ; MA</a:t>
                      </a:r>
                      <a:r>
                        <a:rPr lang="en-US" sz="1400" b="1" baseline="-25000" dirty="0" smtClean="0">
                          <a:solidFill>
                            <a:schemeClr val="tx1"/>
                          </a:solidFill>
                          <a:sym typeface="Symbol"/>
                        </a:rPr>
                        <a:t>E</a:t>
                      </a:r>
                      <a:r>
                        <a:rPr lang="en-US" sz="1400" b="1" baseline="0" dirty="0" smtClean="0">
                          <a:solidFill>
                            <a:schemeClr val="tx1"/>
                          </a:solidFill>
                          <a:sym typeface="Symbol"/>
                        </a:rPr>
                        <a:t> + 1), then CF = 0; ZF = 1; SF = 0</a:t>
                      </a:r>
                    </a:p>
                    <a:p>
                      <a:endParaRPr lang="en-US" sz="1400" b="1"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+ 2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2 </a:t>
                      </a:r>
                      <a:endParaRPr lang="en-US" sz="1400" b="1" dirty="0" smtClean="0">
                        <a:solidFill>
                          <a:schemeClr val="tx1"/>
                        </a:solidFill>
                      </a:endParaRPr>
                    </a:p>
                  </a:txBody>
                  <a:tcPr>
                    <a:solidFill>
                      <a:srgbClr val="99FF66"/>
                    </a:solidFill>
                  </a:tcPr>
                </a:tc>
                <a:extLst>
                  <a:ext uri="{0D108BD9-81ED-4DB2-BD59-A6C34878D82A}">
                    <a16:rowId xmlns:a16="http://schemas.microsoft.com/office/drawing/2014/main" xmlns="" val="10000"/>
                  </a:ext>
                </a:extLst>
              </a:tr>
            </a:tbl>
          </a:graphicData>
        </a:graphic>
      </p:graphicFrame>
      <p:sp>
        <p:nvSpPr>
          <p:cNvPr id="11" name="TextBox 10"/>
          <p:cNvSpPr txBox="1"/>
          <p:nvPr/>
        </p:nvSpPr>
        <p:spPr>
          <a:xfrm>
            <a:off x="1752600" y="1676400"/>
            <a:ext cx="5808000" cy="307777"/>
          </a:xfrm>
          <a:prstGeom prst="rect">
            <a:avLst/>
          </a:prstGeom>
          <a:noFill/>
        </p:spPr>
        <p:txBody>
          <a:bodyPr wrap="none" rtlCol="0">
            <a:spAutoFit/>
          </a:bodyPr>
          <a:lstStyle/>
          <a:p>
            <a:r>
              <a:rPr lang="en-US" sz="1400" b="1" dirty="0" smtClean="0"/>
              <a:t>Scan (compare) a string byte or word with accumulator</a:t>
            </a:r>
            <a:endParaRPr lang="en-US" sz="1400" b="1" dirty="0"/>
          </a:p>
        </p:txBody>
      </p:sp>
    </p:spTree>
    <p:extLst>
      <p:ext uri="{BB962C8B-B14F-4D97-AF65-F5344CB8AC3E}">
        <p14:creationId xmlns:p14="http://schemas.microsoft.com/office/powerpoint/2010/main" val="265984771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965484" y="1282714"/>
            <a:ext cx="892516"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242</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275150"/>
              </p:ext>
            </p:extLst>
          </p:nvPr>
        </p:nvGraphicFramePr>
        <p:xfrm>
          <a:off x="533400" y="2499360"/>
          <a:ext cx="8153400" cy="329184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20000"/>
                    </a:ext>
                  </a:extLst>
                </a:gridCol>
                <a:gridCol w="56388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LODS</a:t>
                      </a:r>
                    </a:p>
                    <a:p>
                      <a:endParaRPr lang="en-US" sz="1400" b="1" dirty="0" smtClean="0">
                        <a:solidFill>
                          <a:srgbClr val="FF0000"/>
                        </a:solidFill>
                      </a:endParaRPr>
                    </a:p>
                    <a:p>
                      <a:r>
                        <a:rPr lang="en-US" sz="1400" b="1" dirty="0" smtClean="0">
                          <a:solidFill>
                            <a:schemeClr val="tx1"/>
                          </a:solidFill>
                        </a:rPr>
                        <a:t>LODSB</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LODSW</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dirty="0" smtClean="0">
                          <a:solidFill>
                            <a:schemeClr val="tx1"/>
                          </a:solidFill>
                        </a:rPr>
                        <a:t>MA = (DS) x 16</a:t>
                      </a:r>
                      <a:r>
                        <a:rPr lang="en-US" sz="1400" b="1" baseline="-25000" dirty="0" smtClean="0">
                          <a:solidFill>
                            <a:schemeClr val="tx1"/>
                          </a:solidFill>
                        </a:rPr>
                        <a:t>10</a:t>
                      </a:r>
                      <a:r>
                        <a:rPr lang="en-US" sz="1400" b="1" baseline="0" dirty="0" smtClean="0">
                          <a:solidFill>
                            <a:schemeClr val="tx1"/>
                          </a:solidFill>
                        </a:rPr>
                        <a:t> + (SI)</a:t>
                      </a:r>
                    </a:p>
                    <a:p>
                      <a:r>
                        <a:rPr lang="en-US" sz="1400" b="1" dirty="0" smtClean="0">
                          <a:solidFill>
                            <a:schemeClr val="tx1"/>
                          </a:solidFill>
                          <a:sym typeface="Symbol"/>
                        </a:rPr>
                        <a:t>(AL)</a:t>
                      </a:r>
                      <a:r>
                        <a:rPr lang="en-US" sz="1400" b="1" baseline="0" dirty="0" smtClean="0">
                          <a:solidFill>
                            <a:schemeClr val="tx1"/>
                          </a:solidFill>
                          <a:sym typeface="Symbol"/>
                        </a:rPr>
                        <a:t> </a:t>
                      </a:r>
                      <a:r>
                        <a:rPr lang="en-US" sz="1400" b="1" dirty="0" smtClean="0">
                          <a:solidFill>
                            <a:schemeClr val="tx1"/>
                          </a:solidFill>
                          <a:sym typeface="Symbol"/>
                        </a:rPr>
                        <a:t> </a:t>
                      </a:r>
                      <a:r>
                        <a:rPr lang="en-US" sz="1400" b="1" baseline="0" dirty="0" smtClean="0">
                          <a:solidFill>
                            <a:schemeClr val="tx1"/>
                          </a:solidFill>
                        </a:rPr>
                        <a:t>(MA) </a:t>
                      </a:r>
                    </a:p>
                    <a:p>
                      <a:endParaRPr lang="en-US" sz="1400" b="1" baseline="0" dirty="0" smtClean="0">
                        <a:solidFill>
                          <a:schemeClr val="tx1"/>
                        </a:solidFill>
                        <a:sym typeface="Symbol"/>
                      </a:endParaRPr>
                    </a:p>
                    <a:p>
                      <a:r>
                        <a:rPr lang="en-US" sz="1400" b="1" dirty="0" smtClean="0">
                          <a:solidFill>
                            <a:schemeClr val="tx1"/>
                          </a:solidFill>
                          <a:sym typeface="Symbol"/>
                        </a:rPr>
                        <a:t>If DF = 0, then (SI)  (SI)</a:t>
                      </a:r>
                      <a:r>
                        <a:rPr lang="en-US" sz="1400" b="1" baseline="0" dirty="0" smtClean="0">
                          <a:solidFill>
                            <a:schemeClr val="tx1"/>
                          </a:solidFill>
                          <a:sym typeface="Symbol"/>
                        </a:rPr>
                        <a:t> + 1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(SI)  (SI)</a:t>
                      </a:r>
                      <a:r>
                        <a:rPr lang="en-US" sz="1400" b="1" baseline="0" dirty="0" smtClean="0">
                          <a:solidFill>
                            <a:schemeClr val="tx1"/>
                          </a:solidFill>
                          <a:sym typeface="Symbol"/>
                        </a:rPr>
                        <a:t> – 1 </a:t>
                      </a:r>
                    </a:p>
                    <a:p>
                      <a:endParaRPr lang="en-US" sz="1400" b="1" baseline="0" dirty="0" smtClean="0">
                        <a:solidFill>
                          <a:schemeClr val="tx1"/>
                        </a:solidFill>
                        <a:sym typeface="Symbol"/>
                      </a:endParaRPr>
                    </a:p>
                    <a:p>
                      <a:endParaRPr lang="en-US" sz="1400" b="1" baseline="0" dirty="0" smtClean="0">
                        <a:solidFill>
                          <a:schemeClr val="tx1"/>
                        </a:solidFill>
                        <a:sym typeface="Symbol"/>
                      </a:endParaRPr>
                    </a:p>
                    <a:p>
                      <a:r>
                        <a:rPr lang="en-US" sz="1400" b="1" dirty="0" smtClean="0">
                          <a:solidFill>
                            <a:schemeClr val="tx1"/>
                          </a:solidFill>
                        </a:rPr>
                        <a:t>MA = (DS) x 16</a:t>
                      </a:r>
                      <a:r>
                        <a:rPr lang="en-US" sz="1400" b="1" baseline="-25000" dirty="0" smtClean="0">
                          <a:solidFill>
                            <a:schemeClr val="tx1"/>
                          </a:solidFill>
                        </a:rPr>
                        <a:t>10</a:t>
                      </a:r>
                      <a:r>
                        <a:rPr lang="en-US" sz="1400" b="1" baseline="0" dirty="0" smtClean="0">
                          <a:solidFill>
                            <a:schemeClr val="tx1"/>
                          </a:solidFill>
                        </a:rPr>
                        <a:t> + (SI)</a:t>
                      </a:r>
                    </a:p>
                    <a:p>
                      <a:r>
                        <a:rPr lang="en-US" sz="1400" b="1" dirty="0" smtClean="0">
                          <a:solidFill>
                            <a:schemeClr val="tx1"/>
                          </a:solidFill>
                          <a:sym typeface="Symbol"/>
                        </a:rPr>
                        <a:t>(AX)</a:t>
                      </a:r>
                      <a:r>
                        <a:rPr lang="en-US" sz="1400" b="1" baseline="0" dirty="0" smtClean="0">
                          <a:solidFill>
                            <a:schemeClr val="tx1"/>
                          </a:solidFill>
                          <a:sym typeface="Symbol"/>
                        </a:rPr>
                        <a:t> </a:t>
                      </a:r>
                      <a:r>
                        <a:rPr lang="en-US" sz="1400" b="1" dirty="0" smtClean="0">
                          <a:solidFill>
                            <a:schemeClr val="tx1"/>
                          </a:solidFill>
                          <a:sym typeface="Symbol"/>
                        </a:rPr>
                        <a:t> </a:t>
                      </a:r>
                      <a:r>
                        <a:rPr lang="en-US" sz="1400" b="1" baseline="0" dirty="0" smtClean="0">
                          <a:solidFill>
                            <a:schemeClr val="tx1"/>
                          </a:solidFill>
                        </a:rPr>
                        <a:t>(MA ; MA + 1) </a:t>
                      </a:r>
                    </a:p>
                    <a:p>
                      <a:endParaRPr lang="en-US" sz="1400" b="1" baseline="0" dirty="0" smtClean="0">
                        <a:solidFill>
                          <a:schemeClr val="tx1"/>
                        </a:solidFill>
                        <a:sym typeface="Symbol"/>
                      </a:endParaRPr>
                    </a:p>
                    <a:p>
                      <a:r>
                        <a:rPr lang="en-US" sz="1400" b="1" dirty="0" smtClean="0">
                          <a:solidFill>
                            <a:schemeClr val="tx1"/>
                          </a:solidFill>
                          <a:sym typeface="Symbol"/>
                        </a:rPr>
                        <a:t>If DF = 0, then (SI)  (SI)</a:t>
                      </a:r>
                      <a:r>
                        <a:rPr lang="en-US" sz="1400" b="1" baseline="0" dirty="0" smtClean="0">
                          <a:solidFill>
                            <a:schemeClr val="tx1"/>
                          </a:solidFill>
                          <a:sym typeface="Symbol"/>
                        </a:rPr>
                        <a:t> + 2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(SI)  (SI)</a:t>
                      </a:r>
                      <a:r>
                        <a:rPr lang="en-US" sz="1400" b="1" baseline="0" dirty="0" smtClean="0">
                          <a:solidFill>
                            <a:schemeClr val="tx1"/>
                          </a:solidFill>
                          <a:sym typeface="Symbol"/>
                        </a:rPr>
                        <a:t> – 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baseline="0" dirty="0" smtClean="0">
                        <a:solidFill>
                          <a:schemeClr val="tx1"/>
                        </a:solidFill>
                        <a:sym typeface="Symbol"/>
                      </a:endParaRPr>
                    </a:p>
                  </a:txBody>
                  <a:tcPr>
                    <a:solidFill>
                      <a:srgbClr val="99FF66"/>
                    </a:solidFill>
                  </a:tcPr>
                </a:tc>
                <a:extLst>
                  <a:ext uri="{0D108BD9-81ED-4DB2-BD59-A6C34878D82A}">
                    <a16:rowId xmlns:a16="http://schemas.microsoft.com/office/drawing/2014/main" xmlns="" val="10000"/>
                  </a:ext>
                </a:extLst>
              </a:tr>
            </a:tbl>
          </a:graphicData>
        </a:graphic>
      </p:graphicFrame>
      <p:sp>
        <p:nvSpPr>
          <p:cNvPr id="11" name="TextBox 10"/>
          <p:cNvSpPr txBox="1"/>
          <p:nvPr/>
        </p:nvSpPr>
        <p:spPr>
          <a:xfrm>
            <a:off x="2000695" y="1905000"/>
            <a:ext cx="5009705" cy="307777"/>
          </a:xfrm>
          <a:prstGeom prst="rect">
            <a:avLst/>
          </a:prstGeom>
          <a:noFill/>
        </p:spPr>
        <p:txBody>
          <a:bodyPr wrap="none" rtlCol="0">
            <a:spAutoFit/>
          </a:bodyPr>
          <a:lstStyle/>
          <a:p>
            <a:r>
              <a:rPr lang="en-US" sz="1400" b="1" dirty="0" smtClean="0"/>
              <a:t>Load string byte in to AL or string word in to AX</a:t>
            </a:r>
            <a:endParaRPr lang="en-US" sz="1400" b="1" dirty="0"/>
          </a:p>
        </p:txBody>
      </p:sp>
    </p:spTree>
    <p:extLst>
      <p:ext uri="{BB962C8B-B14F-4D97-AF65-F5344CB8AC3E}">
        <p14:creationId xmlns:p14="http://schemas.microsoft.com/office/powerpoint/2010/main" val="47464283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808622" y="1282714"/>
            <a:ext cx="811378" cy="3946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4. String Manipulation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0" name="Rectangle 9"/>
          <p:cNvSpPr/>
          <p:nvPr/>
        </p:nvSpPr>
        <p:spPr>
          <a:xfrm>
            <a:off x="263856" y="1295400"/>
            <a:ext cx="8651544" cy="369332"/>
          </a:xfrm>
          <a:prstGeom prst="rect">
            <a:avLst/>
          </a:prstGeom>
        </p:spPr>
        <p:txBody>
          <a:bodyPr wrap="square">
            <a:spAutoFit/>
          </a:bodyPr>
          <a:lstStyle/>
          <a:p>
            <a:pPr algn="ctr"/>
            <a:r>
              <a:rPr lang="en-US" sz="1200" b="1" dirty="0" smtClean="0"/>
              <a:t>Mnemonics:  </a:t>
            </a:r>
            <a:r>
              <a:rPr lang="en-US" b="1" dirty="0" smtClean="0">
                <a:solidFill>
                  <a:srgbClr val="FF0000"/>
                </a:solidFill>
              </a:rPr>
              <a:t>REP, MOVS, CMPS, SCAS, LODS, STOS</a:t>
            </a:r>
            <a:endParaRPr lang="en-US" b="1"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26705897"/>
              </p:ext>
            </p:extLst>
          </p:nvPr>
        </p:nvGraphicFramePr>
        <p:xfrm>
          <a:off x="533400" y="2499360"/>
          <a:ext cx="8153400" cy="329184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20000"/>
                    </a:ext>
                  </a:extLst>
                </a:gridCol>
                <a:gridCol w="5638800">
                  <a:extLst>
                    <a:ext uri="{9D8B030D-6E8A-4147-A177-3AD203B41FA5}">
                      <a16:colId xmlns:a16="http://schemas.microsoft.com/office/drawing/2014/main" xmlns="" val="20001"/>
                    </a:ext>
                  </a:extLst>
                </a:gridCol>
              </a:tblGrid>
              <a:tr h="1369586">
                <a:tc>
                  <a:txBody>
                    <a:bodyPr/>
                    <a:lstStyle/>
                    <a:p>
                      <a:r>
                        <a:rPr lang="en-US" sz="1400" b="1" dirty="0" smtClean="0">
                          <a:solidFill>
                            <a:srgbClr val="FF0000"/>
                          </a:solidFill>
                        </a:rPr>
                        <a:t>STOS</a:t>
                      </a:r>
                    </a:p>
                    <a:p>
                      <a:endParaRPr lang="en-US" sz="1400" b="1" dirty="0" smtClean="0">
                        <a:solidFill>
                          <a:srgbClr val="FF0000"/>
                        </a:solidFill>
                      </a:endParaRPr>
                    </a:p>
                    <a:p>
                      <a:r>
                        <a:rPr lang="en-US" sz="1400" b="1" dirty="0" smtClean="0">
                          <a:solidFill>
                            <a:schemeClr val="tx1"/>
                          </a:solidFill>
                        </a:rPr>
                        <a:t>STOSB</a:t>
                      </a:r>
                    </a:p>
                    <a:p>
                      <a:endParaRPr lang="en-US" sz="1400" b="1" dirty="0" smtClean="0">
                        <a:solidFill>
                          <a:schemeClr val="tx1"/>
                        </a:solidFill>
                      </a:endParaRPr>
                    </a:p>
                    <a:p>
                      <a:endParaRPr lang="en-US" sz="1400" b="1" dirty="0" smtClean="0">
                        <a:solidFill>
                          <a:schemeClr val="tx1"/>
                        </a:solidFill>
                      </a:endParaRPr>
                    </a:p>
                    <a:p>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STOSW</a:t>
                      </a:r>
                    </a:p>
                  </a:txBody>
                  <a:tcPr>
                    <a:solidFill>
                      <a:srgbClr val="99FF66"/>
                    </a:solidFill>
                  </a:tcPr>
                </a:tc>
                <a:tc>
                  <a:txBody>
                    <a:bodyPr/>
                    <a:lstStyle/>
                    <a:p>
                      <a:endParaRPr lang="en-US" sz="1400" b="1" dirty="0" smtClean="0">
                        <a:solidFill>
                          <a:schemeClr val="tx1"/>
                        </a:solidFill>
                      </a:endParaRPr>
                    </a:p>
                    <a:p>
                      <a:endParaRPr lang="en-US" sz="1400" b="1" dirty="0" smtClean="0">
                        <a:solidFill>
                          <a:schemeClr val="tx1"/>
                        </a:solidFil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r>
                        <a:rPr lang="en-US" sz="1400" b="1" dirty="0" smtClean="0">
                          <a:solidFill>
                            <a:schemeClr val="tx1"/>
                          </a:solidFill>
                          <a:sym typeface="Symbol"/>
                        </a:rPr>
                        <a:t>(MA</a:t>
                      </a:r>
                      <a:r>
                        <a:rPr lang="en-US" sz="1400" b="1" baseline="-25000" dirty="0" smtClean="0">
                          <a:solidFill>
                            <a:schemeClr val="tx1"/>
                          </a:solidFill>
                          <a:sym typeface="Symbol"/>
                        </a:rPr>
                        <a:t>E</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baseline="0" dirty="0" smtClean="0">
                          <a:solidFill>
                            <a:schemeClr val="tx1"/>
                          </a:solidFill>
                        </a:rPr>
                        <a:t>(AL) </a:t>
                      </a:r>
                    </a:p>
                    <a:p>
                      <a:endParaRPr lang="en-US" sz="1400" b="1" baseline="0"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+ 1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1 </a:t>
                      </a:r>
                    </a:p>
                    <a:p>
                      <a:endParaRPr lang="en-US" sz="1400" b="1" baseline="0" dirty="0" smtClean="0">
                        <a:solidFill>
                          <a:schemeClr val="tx1"/>
                        </a:solidFill>
                        <a:sym typeface="Symbol"/>
                      </a:endParaRPr>
                    </a:p>
                    <a:p>
                      <a:endParaRPr lang="en-US" sz="1400" b="1" baseline="0" dirty="0" smtClean="0">
                        <a:solidFill>
                          <a:schemeClr val="tx1"/>
                        </a:solidFill>
                        <a:sym typeface="Symbol"/>
                      </a:endParaRPr>
                    </a:p>
                    <a:p>
                      <a:r>
                        <a:rPr lang="en-US" sz="1400" b="1" baseline="0" dirty="0" smtClean="0">
                          <a:solidFill>
                            <a:schemeClr val="tx1"/>
                          </a:solidFill>
                        </a:rPr>
                        <a:t>MA</a:t>
                      </a:r>
                      <a:r>
                        <a:rPr lang="en-US" sz="1400" b="1" baseline="-25000" dirty="0" smtClean="0">
                          <a:solidFill>
                            <a:schemeClr val="tx1"/>
                          </a:solidFill>
                        </a:rPr>
                        <a:t>E</a:t>
                      </a:r>
                      <a:r>
                        <a:rPr lang="en-US" sz="1400" b="1" baseline="0" dirty="0" smtClean="0">
                          <a:solidFill>
                            <a:schemeClr val="tx1"/>
                          </a:solidFill>
                        </a:rPr>
                        <a:t> = (ES) x 16</a:t>
                      </a:r>
                      <a:r>
                        <a:rPr lang="en-US" sz="1400" b="1" baseline="-25000" dirty="0" smtClean="0">
                          <a:solidFill>
                            <a:schemeClr val="tx1"/>
                          </a:solidFill>
                        </a:rPr>
                        <a:t>10</a:t>
                      </a:r>
                      <a:r>
                        <a:rPr lang="en-US" sz="1400" b="1" baseline="0" dirty="0" smtClean="0">
                          <a:solidFill>
                            <a:schemeClr val="tx1"/>
                          </a:solidFill>
                        </a:rPr>
                        <a:t> + (DI)</a:t>
                      </a:r>
                    </a:p>
                    <a:p>
                      <a:r>
                        <a:rPr lang="en-US" sz="1400" b="1" dirty="0" smtClean="0">
                          <a:solidFill>
                            <a:schemeClr val="tx1"/>
                          </a:solidFill>
                          <a:sym typeface="Symbol"/>
                        </a:rPr>
                        <a:t>(MA</a:t>
                      </a:r>
                      <a:r>
                        <a:rPr lang="en-US" sz="1400" b="1" baseline="-25000" dirty="0" smtClean="0">
                          <a:solidFill>
                            <a:schemeClr val="tx1"/>
                          </a:solidFill>
                          <a:sym typeface="Symbol"/>
                        </a:rPr>
                        <a:t>E</a:t>
                      </a:r>
                      <a:r>
                        <a:rPr lang="en-US" sz="1400" b="1" baseline="0" dirty="0" smtClean="0">
                          <a:solidFill>
                            <a:schemeClr val="tx1"/>
                          </a:solidFill>
                          <a:sym typeface="Symbol"/>
                        </a:rPr>
                        <a:t> ; </a:t>
                      </a:r>
                      <a:r>
                        <a:rPr lang="en-US" sz="1400" b="1" dirty="0" smtClean="0">
                          <a:solidFill>
                            <a:schemeClr val="tx1"/>
                          </a:solidFill>
                          <a:sym typeface="Symbol"/>
                        </a:rPr>
                        <a:t>MA</a:t>
                      </a:r>
                      <a:r>
                        <a:rPr lang="en-US" sz="1400" b="1" baseline="-25000" dirty="0" smtClean="0">
                          <a:solidFill>
                            <a:schemeClr val="tx1"/>
                          </a:solidFill>
                          <a:sym typeface="Symbol"/>
                        </a:rPr>
                        <a:t>E</a:t>
                      </a:r>
                      <a:r>
                        <a:rPr lang="en-US" sz="1400" b="1" baseline="0" dirty="0" smtClean="0">
                          <a:solidFill>
                            <a:schemeClr val="tx1"/>
                          </a:solidFill>
                          <a:sym typeface="Symbol"/>
                        </a:rPr>
                        <a:t> + 1 </a:t>
                      </a:r>
                      <a:r>
                        <a:rPr lang="en-US" sz="1400" b="1" dirty="0" smtClean="0">
                          <a:solidFill>
                            <a:schemeClr val="tx1"/>
                          </a:solidFill>
                          <a:sym typeface="Symbol"/>
                        </a:rPr>
                        <a:t>)</a:t>
                      </a:r>
                      <a:r>
                        <a:rPr lang="en-US" sz="1400" b="1" baseline="0" dirty="0" smtClean="0">
                          <a:solidFill>
                            <a:schemeClr val="tx1"/>
                          </a:solidFill>
                          <a:sym typeface="Symbol"/>
                        </a:rPr>
                        <a:t> </a:t>
                      </a:r>
                      <a:r>
                        <a:rPr lang="en-US" sz="1400" b="1" dirty="0" smtClean="0">
                          <a:solidFill>
                            <a:schemeClr val="tx1"/>
                          </a:solidFill>
                          <a:sym typeface="Symbol"/>
                        </a:rPr>
                        <a:t> </a:t>
                      </a:r>
                      <a:r>
                        <a:rPr lang="en-US" sz="1400" b="1" baseline="0" dirty="0" smtClean="0">
                          <a:solidFill>
                            <a:schemeClr val="tx1"/>
                          </a:solidFill>
                        </a:rPr>
                        <a:t>(AX) </a:t>
                      </a:r>
                    </a:p>
                    <a:p>
                      <a:endParaRPr lang="en-US" sz="1400" b="1" baseline="0" dirty="0" smtClean="0">
                        <a:solidFill>
                          <a:schemeClr val="tx1"/>
                        </a:solidFill>
                        <a:sym typeface="Symbol"/>
                      </a:endParaRPr>
                    </a:p>
                    <a:p>
                      <a:r>
                        <a:rPr lang="en-US" sz="1400" b="1" dirty="0" smtClean="0">
                          <a:solidFill>
                            <a:schemeClr val="tx1"/>
                          </a:solidFill>
                          <a:sym typeface="Symbol"/>
                        </a:rPr>
                        <a:t>If DF = 0, then (DI)  (DI)</a:t>
                      </a:r>
                      <a:r>
                        <a:rPr lang="en-US" sz="1400" b="1" baseline="0" dirty="0" smtClean="0">
                          <a:solidFill>
                            <a:schemeClr val="tx1"/>
                          </a:solidFill>
                          <a:sym typeface="Symbol"/>
                        </a:rPr>
                        <a:t> + 2 </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sym typeface="Symbol"/>
                        </a:rPr>
                        <a:t>If DF = 1, then (DI)  (DI)</a:t>
                      </a:r>
                      <a:r>
                        <a:rPr lang="en-US" sz="1400" b="1" baseline="0" dirty="0" smtClean="0">
                          <a:solidFill>
                            <a:schemeClr val="tx1"/>
                          </a:solidFill>
                          <a:sym typeface="Symbol"/>
                        </a:rPr>
                        <a:t> – 2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1" baseline="0" dirty="0" smtClean="0">
                        <a:solidFill>
                          <a:schemeClr val="tx1"/>
                        </a:solidFill>
                        <a:sym typeface="Symbol"/>
                      </a:endParaRPr>
                    </a:p>
                  </a:txBody>
                  <a:tcPr>
                    <a:solidFill>
                      <a:srgbClr val="99FF66"/>
                    </a:solidFill>
                  </a:tcPr>
                </a:tc>
                <a:extLst>
                  <a:ext uri="{0D108BD9-81ED-4DB2-BD59-A6C34878D82A}">
                    <a16:rowId xmlns:a16="http://schemas.microsoft.com/office/drawing/2014/main" xmlns="" val="10000"/>
                  </a:ext>
                </a:extLst>
              </a:tr>
            </a:tbl>
          </a:graphicData>
        </a:graphic>
      </p:graphicFrame>
      <p:sp>
        <p:nvSpPr>
          <p:cNvPr id="11" name="TextBox 10"/>
          <p:cNvSpPr txBox="1"/>
          <p:nvPr/>
        </p:nvSpPr>
        <p:spPr>
          <a:xfrm>
            <a:off x="2057400" y="1902023"/>
            <a:ext cx="5041765" cy="307777"/>
          </a:xfrm>
          <a:prstGeom prst="rect">
            <a:avLst/>
          </a:prstGeom>
          <a:noFill/>
        </p:spPr>
        <p:txBody>
          <a:bodyPr wrap="none" rtlCol="0">
            <a:spAutoFit/>
          </a:bodyPr>
          <a:lstStyle/>
          <a:p>
            <a:r>
              <a:rPr lang="en-US" sz="1400" b="1" dirty="0" smtClean="0"/>
              <a:t>Store byte from AL or word from AX in to string</a:t>
            </a:r>
            <a:endParaRPr lang="en-US" sz="1400" b="1" dirty="0"/>
          </a:p>
        </p:txBody>
      </p:sp>
    </p:spTree>
    <p:extLst>
      <p:ext uri="{BB962C8B-B14F-4D97-AF65-F5344CB8AC3E}">
        <p14:creationId xmlns:p14="http://schemas.microsoft.com/office/powerpoint/2010/main" val="37629734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983665271"/>
              </p:ext>
            </p:extLst>
          </p:nvPr>
        </p:nvGraphicFramePr>
        <p:xfrm>
          <a:off x="734704" y="1295400"/>
          <a:ext cx="7696200" cy="5393632"/>
        </p:xfrm>
        <a:graphic>
          <a:graphicData uri="http://schemas.openxmlformats.org/drawingml/2006/table">
            <a:tbl>
              <a:tblPr firstRow="1" bandRow="1">
                <a:tableStyleId>{5C22544A-7EE6-4342-B048-85BDC9FD1C3A}</a:tableStyleId>
              </a:tblPr>
              <a:tblGrid>
                <a:gridCol w="3117254">
                  <a:extLst>
                    <a:ext uri="{9D8B030D-6E8A-4147-A177-3AD203B41FA5}">
                      <a16:colId xmlns:a16="http://schemas.microsoft.com/office/drawing/2014/main" xmlns="" val="20000"/>
                    </a:ext>
                  </a:extLst>
                </a:gridCol>
                <a:gridCol w="4578946">
                  <a:extLst>
                    <a:ext uri="{9D8B030D-6E8A-4147-A177-3AD203B41FA5}">
                      <a16:colId xmlns:a16="http://schemas.microsoft.com/office/drawing/2014/main" xmlns="" val="20001"/>
                    </a:ext>
                  </a:extLst>
                </a:gridCol>
              </a:tblGrid>
              <a:tr h="304800">
                <a:tc>
                  <a:txBody>
                    <a:bodyPr/>
                    <a:lstStyle/>
                    <a:p>
                      <a:r>
                        <a:rPr lang="en-US" sz="1400" b="1" dirty="0" smtClean="0">
                          <a:solidFill>
                            <a:srgbClr val="C00000"/>
                          </a:solidFill>
                        </a:rPr>
                        <a:t>Mnemonics</a:t>
                      </a:r>
                    </a:p>
                  </a:txBody>
                  <a:tcPr>
                    <a:solidFill>
                      <a:srgbClr val="CCECFF"/>
                    </a:solidFill>
                  </a:tcPr>
                </a:tc>
                <a:tc>
                  <a:txBody>
                    <a:bodyPr/>
                    <a:lstStyle/>
                    <a:p>
                      <a:r>
                        <a:rPr lang="en-US" sz="1400" b="1" dirty="0" smtClean="0">
                          <a:solidFill>
                            <a:srgbClr val="C00000"/>
                          </a:solidFill>
                        </a:rPr>
                        <a:t>Explanation</a:t>
                      </a:r>
                    </a:p>
                  </a:txBody>
                  <a:tcPr>
                    <a:solidFill>
                      <a:srgbClr val="CCECFF"/>
                    </a:solidFill>
                  </a:tcPr>
                </a:tc>
                <a:extLst>
                  <a:ext uri="{0D108BD9-81ED-4DB2-BD59-A6C34878D82A}">
                    <a16:rowId xmlns:a16="http://schemas.microsoft.com/office/drawing/2014/main" xmlns="" val="10000"/>
                  </a:ext>
                </a:extLst>
              </a:tr>
              <a:tr h="397565">
                <a:tc>
                  <a:txBody>
                    <a:bodyPr/>
                    <a:lstStyle/>
                    <a:p>
                      <a:r>
                        <a:rPr lang="en-US" sz="1400" b="1" dirty="0" smtClean="0">
                          <a:solidFill>
                            <a:schemeClr val="tx1"/>
                          </a:solidFill>
                        </a:rPr>
                        <a:t>STC</a:t>
                      </a:r>
                    </a:p>
                  </a:txBody>
                  <a:tcPr>
                    <a:solidFill>
                      <a:srgbClr val="CCECFF"/>
                    </a:solidFill>
                  </a:tcPr>
                </a:tc>
                <a:tc>
                  <a:txBody>
                    <a:bodyPr/>
                    <a:lstStyle/>
                    <a:p>
                      <a:r>
                        <a:rPr lang="en-US" sz="1400" b="1" dirty="0" smtClean="0">
                          <a:solidFill>
                            <a:schemeClr val="tx1"/>
                          </a:solidFill>
                        </a:rPr>
                        <a:t>Set CF </a:t>
                      </a:r>
                      <a:r>
                        <a:rPr lang="en-US" sz="1400" b="1" dirty="0" smtClean="0">
                          <a:solidFill>
                            <a:schemeClr val="tx1"/>
                          </a:solidFill>
                          <a:sym typeface="Symbol"/>
                        </a:rPr>
                        <a:t>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1"/>
                  </a:ext>
                </a:extLst>
              </a:tr>
              <a:tr h="397565">
                <a:tc>
                  <a:txBody>
                    <a:bodyPr/>
                    <a:lstStyle/>
                    <a:p>
                      <a:r>
                        <a:rPr lang="en-US" sz="1400" b="1" dirty="0" smtClean="0">
                          <a:solidFill>
                            <a:schemeClr val="tx1"/>
                          </a:solidFill>
                        </a:rPr>
                        <a:t>CLC</a:t>
                      </a:r>
                    </a:p>
                  </a:txBody>
                  <a:tcPr>
                    <a:solidFill>
                      <a:srgbClr val="CCECFF"/>
                    </a:solidFill>
                  </a:tcPr>
                </a:tc>
                <a:tc>
                  <a:txBody>
                    <a:bodyPr/>
                    <a:lstStyle/>
                    <a:p>
                      <a:r>
                        <a:rPr lang="en-US" sz="1400" b="1" dirty="0" smtClean="0">
                          <a:solidFill>
                            <a:schemeClr val="tx1"/>
                          </a:solidFill>
                        </a:rPr>
                        <a:t>Clear CF </a:t>
                      </a:r>
                      <a:r>
                        <a:rPr lang="en-US" sz="1400" b="1" dirty="0" smtClean="0">
                          <a:solidFill>
                            <a:schemeClr val="tx1"/>
                          </a:solidFill>
                          <a:sym typeface="Symbol"/>
                        </a:rPr>
                        <a:t> 0</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2"/>
                  </a:ext>
                </a:extLst>
              </a:tr>
              <a:tr h="397565">
                <a:tc>
                  <a:txBody>
                    <a:bodyPr/>
                    <a:lstStyle/>
                    <a:p>
                      <a:r>
                        <a:rPr lang="en-US" sz="1400" b="1" dirty="0" smtClean="0">
                          <a:solidFill>
                            <a:schemeClr val="tx1"/>
                          </a:solidFill>
                        </a:rPr>
                        <a:t>CMC</a:t>
                      </a:r>
                    </a:p>
                  </a:txBody>
                  <a:tcPr>
                    <a:solidFill>
                      <a:srgbClr val="CCECFF"/>
                    </a:solidFill>
                  </a:tcPr>
                </a:tc>
                <a:tc>
                  <a:txBody>
                    <a:bodyPr/>
                    <a:lstStyle/>
                    <a:p>
                      <a:r>
                        <a:rPr lang="en-US" sz="1400" b="1" dirty="0" smtClean="0">
                          <a:solidFill>
                            <a:schemeClr val="tx1"/>
                          </a:solidFill>
                        </a:rPr>
                        <a:t>Complement carry CF </a:t>
                      </a:r>
                      <a:r>
                        <a:rPr lang="en-US" sz="1400" b="1" dirty="0" smtClean="0">
                          <a:solidFill>
                            <a:schemeClr val="tx1"/>
                          </a:solidFill>
                          <a:sym typeface="Symbol"/>
                        </a:rPr>
                        <a:t> CF</a:t>
                      </a:r>
                      <a:r>
                        <a:rPr lang="en-US" sz="1400" b="1" baseline="30000" dirty="0" smtClean="0">
                          <a:solidFill>
                            <a:schemeClr val="tx1"/>
                          </a:solidFill>
                          <a:sym typeface="Symbol"/>
                        </a:rPr>
                        <a:t>/</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3"/>
                  </a:ext>
                </a:extLst>
              </a:tr>
              <a:tr h="397565">
                <a:tc>
                  <a:txBody>
                    <a:bodyPr/>
                    <a:lstStyle/>
                    <a:p>
                      <a:r>
                        <a:rPr lang="en-US" sz="1400" b="1" dirty="0" smtClean="0">
                          <a:solidFill>
                            <a:schemeClr val="tx1"/>
                          </a:solidFill>
                        </a:rPr>
                        <a:t>STD</a:t>
                      </a:r>
                    </a:p>
                  </a:txBody>
                  <a:tcPr>
                    <a:solidFill>
                      <a:srgbClr val="CCECFF"/>
                    </a:solidFill>
                  </a:tcPr>
                </a:tc>
                <a:tc>
                  <a:txBody>
                    <a:bodyPr/>
                    <a:lstStyle/>
                    <a:p>
                      <a:r>
                        <a:rPr lang="en-US" sz="1400" b="1" dirty="0" smtClean="0">
                          <a:solidFill>
                            <a:schemeClr val="tx1"/>
                          </a:solidFill>
                        </a:rPr>
                        <a:t>Set direction flag  DF </a:t>
                      </a:r>
                      <a:r>
                        <a:rPr lang="en-US" sz="1400" b="1" dirty="0" smtClean="0">
                          <a:solidFill>
                            <a:schemeClr val="tx1"/>
                          </a:solidFill>
                          <a:sym typeface="Symbol"/>
                        </a:rPr>
                        <a:t>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4"/>
                  </a:ext>
                </a:extLst>
              </a:tr>
              <a:tr h="397565">
                <a:tc>
                  <a:txBody>
                    <a:bodyPr/>
                    <a:lstStyle/>
                    <a:p>
                      <a:r>
                        <a:rPr lang="en-US" sz="1400" b="1" dirty="0" smtClean="0">
                          <a:solidFill>
                            <a:schemeClr val="tx1"/>
                          </a:solidFill>
                        </a:rPr>
                        <a:t>CLD</a:t>
                      </a:r>
                    </a:p>
                  </a:txBody>
                  <a:tcPr>
                    <a:solidFill>
                      <a:srgbClr val="CCECFF"/>
                    </a:solidFill>
                  </a:tcPr>
                </a:tc>
                <a:tc>
                  <a:txBody>
                    <a:bodyPr/>
                    <a:lstStyle/>
                    <a:p>
                      <a:r>
                        <a:rPr lang="en-US" sz="1400" b="1" dirty="0" smtClean="0">
                          <a:solidFill>
                            <a:schemeClr val="tx1"/>
                          </a:solidFill>
                        </a:rPr>
                        <a:t>Clear direction flag  DF </a:t>
                      </a:r>
                      <a:r>
                        <a:rPr lang="en-US" sz="1400" b="1" dirty="0" smtClean="0">
                          <a:solidFill>
                            <a:schemeClr val="tx1"/>
                          </a:solidFill>
                          <a:sym typeface="Symbol"/>
                        </a:rPr>
                        <a:t>  0 </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5"/>
                  </a:ext>
                </a:extLst>
              </a:tr>
              <a:tr h="397565">
                <a:tc>
                  <a:txBody>
                    <a:bodyPr/>
                    <a:lstStyle/>
                    <a:p>
                      <a:r>
                        <a:rPr lang="en-US" sz="1400" b="1" dirty="0" smtClean="0">
                          <a:solidFill>
                            <a:schemeClr val="tx1"/>
                          </a:solidFill>
                        </a:rPr>
                        <a:t>STI</a:t>
                      </a:r>
                    </a:p>
                  </a:txBody>
                  <a:tcPr>
                    <a:solidFill>
                      <a:srgbClr val="CCECFF"/>
                    </a:solidFill>
                  </a:tcPr>
                </a:tc>
                <a:tc>
                  <a:txBody>
                    <a:bodyPr/>
                    <a:lstStyle/>
                    <a:p>
                      <a:r>
                        <a:rPr lang="en-US" sz="1400" b="1" dirty="0" smtClean="0">
                          <a:solidFill>
                            <a:schemeClr val="tx1"/>
                          </a:solidFill>
                        </a:rPr>
                        <a:t>Set interrupt enable flag  IF </a:t>
                      </a:r>
                      <a:r>
                        <a:rPr lang="en-US" sz="1400" b="1" dirty="0" smtClean="0">
                          <a:solidFill>
                            <a:schemeClr val="tx1"/>
                          </a:solidFill>
                          <a:sym typeface="Symbol"/>
                        </a:rPr>
                        <a:t>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6"/>
                  </a:ext>
                </a:extLst>
              </a:tr>
              <a:tr h="397565">
                <a:tc>
                  <a:txBody>
                    <a:bodyPr/>
                    <a:lstStyle/>
                    <a:p>
                      <a:r>
                        <a:rPr lang="en-US" sz="1400" b="1" dirty="0" smtClean="0">
                          <a:solidFill>
                            <a:schemeClr val="tx1"/>
                          </a:solidFill>
                        </a:rPr>
                        <a:t>CLI</a:t>
                      </a:r>
                    </a:p>
                  </a:txBody>
                  <a:tcPr>
                    <a:solidFill>
                      <a:srgbClr val="CCECFF"/>
                    </a:solidFill>
                  </a:tcPr>
                </a:tc>
                <a:tc>
                  <a:txBody>
                    <a:bodyPr/>
                    <a:lstStyle/>
                    <a:p>
                      <a:r>
                        <a:rPr lang="en-US" sz="1400" b="1" dirty="0" smtClean="0">
                          <a:solidFill>
                            <a:schemeClr val="tx1"/>
                          </a:solidFill>
                        </a:rPr>
                        <a:t>Clear interrupt enable flag  IF </a:t>
                      </a:r>
                      <a:r>
                        <a:rPr lang="en-US" sz="1400" b="1" dirty="0" smtClean="0">
                          <a:solidFill>
                            <a:schemeClr val="tx1"/>
                          </a:solidFill>
                          <a:sym typeface="Symbol"/>
                        </a:rPr>
                        <a:t>  0</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7"/>
                  </a:ext>
                </a:extLst>
              </a:tr>
              <a:tr h="397565">
                <a:tc>
                  <a:txBody>
                    <a:bodyPr/>
                    <a:lstStyle/>
                    <a:p>
                      <a:r>
                        <a:rPr lang="en-US" sz="1400" b="1" dirty="0" smtClean="0">
                          <a:solidFill>
                            <a:schemeClr val="tx1"/>
                          </a:solidFill>
                        </a:rPr>
                        <a:t>NOP</a:t>
                      </a:r>
                    </a:p>
                  </a:txBody>
                  <a:tcPr>
                    <a:solidFill>
                      <a:srgbClr val="CCECFF"/>
                    </a:solidFill>
                  </a:tcPr>
                </a:tc>
                <a:tc>
                  <a:txBody>
                    <a:bodyPr/>
                    <a:lstStyle/>
                    <a:p>
                      <a:r>
                        <a:rPr lang="en-US" sz="1400" b="1" dirty="0" smtClean="0">
                          <a:solidFill>
                            <a:schemeClr val="tx1"/>
                          </a:solidFill>
                        </a:rPr>
                        <a:t>No operation</a:t>
                      </a:r>
                    </a:p>
                  </a:txBody>
                  <a:tcPr>
                    <a:solidFill>
                      <a:srgbClr val="CCECFF"/>
                    </a:solidFill>
                  </a:tcPr>
                </a:tc>
                <a:extLst>
                  <a:ext uri="{0D108BD9-81ED-4DB2-BD59-A6C34878D82A}">
                    <a16:rowId xmlns:a16="http://schemas.microsoft.com/office/drawing/2014/main" xmlns="" val="10008"/>
                  </a:ext>
                </a:extLst>
              </a:tr>
              <a:tr h="397565">
                <a:tc>
                  <a:txBody>
                    <a:bodyPr/>
                    <a:lstStyle/>
                    <a:p>
                      <a:r>
                        <a:rPr lang="en-US" sz="1400" b="1" dirty="0" smtClean="0">
                          <a:solidFill>
                            <a:schemeClr val="tx1"/>
                          </a:solidFill>
                        </a:rPr>
                        <a:t>HLT</a:t>
                      </a:r>
                    </a:p>
                  </a:txBody>
                  <a:tcPr>
                    <a:solidFill>
                      <a:srgbClr val="CCECFF"/>
                    </a:solidFill>
                  </a:tcPr>
                </a:tc>
                <a:tc>
                  <a:txBody>
                    <a:bodyPr/>
                    <a:lstStyle/>
                    <a:p>
                      <a:r>
                        <a:rPr lang="en-US" sz="1400" b="1" dirty="0" smtClean="0">
                          <a:solidFill>
                            <a:schemeClr val="tx1"/>
                          </a:solidFill>
                        </a:rPr>
                        <a:t>Halt</a:t>
                      </a:r>
                      <a:r>
                        <a:rPr lang="en-US" sz="1400" b="1" baseline="0" dirty="0" smtClean="0">
                          <a:solidFill>
                            <a:schemeClr val="tx1"/>
                          </a:solidFill>
                        </a:rPr>
                        <a:t> after interrupt is set</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9"/>
                  </a:ext>
                </a:extLst>
              </a:tr>
              <a:tr h="397565">
                <a:tc>
                  <a:txBody>
                    <a:bodyPr/>
                    <a:lstStyle/>
                    <a:p>
                      <a:r>
                        <a:rPr lang="en-US" sz="1400" b="1" dirty="0" smtClean="0">
                          <a:solidFill>
                            <a:schemeClr val="tx1"/>
                          </a:solidFill>
                        </a:rPr>
                        <a:t>WAIT</a:t>
                      </a:r>
                    </a:p>
                  </a:txBody>
                  <a:tcPr>
                    <a:solidFill>
                      <a:srgbClr val="CCECFF"/>
                    </a:solidFill>
                  </a:tcPr>
                </a:tc>
                <a:tc>
                  <a:txBody>
                    <a:bodyPr/>
                    <a:lstStyle/>
                    <a:p>
                      <a:r>
                        <a:rPr lang="en-US" sz="1400" b="1" dirty="0" smtClean="0">
                          <a:solidFill>
                            <a:schemeClr val="tx1"/>
                          </a:solidFill>
                        </a:rPr>
                        <a:t>Wait for TEST pin active</a:t>
                      </a:r>
                    </a:p>
                  </a:txBody>
                  <a:tcPr>
                    <a:solidFill>
                      <a:srgbClr val="CCECFF"/>
                    </a:solidFill>
                  </a:tcPr>
                </a:tc>
                <a:extLst>
                  <a:ext uri="{0D108BD9-81ED-4DB2-BD59-A6C34878D82A}">
                    <a16:rowId xmlns:a16="http://schemas.microsoft.com/office/drawing/2014/main" xmlns="" val="10010"/>
                  </a:ext>
                </a:extLst>
              </a:tr>
              <a:tr h="795130">
                <a:tc>
                  <a:txBody>
                    <a:bodyPr/>
                    <a:lstStyle/>
                    <a:p>
                      <a:r>
                        <a:rPr lang="en-US" sz="1400" b="1" dirty="0" smtClean="0">
                          <a:solidFill>
                            <a:schemeClr val="tx1"/>
                          </a:solidFill>
                        </a:rPr>
                        <a:t>ESC </a:t>
                      </a:r>
                      <a:r>
                        <a:rPr lang="en-US" sz="1400" b="1" dirty="0" err="1" smtClean="0">
                          <a:solidFill>
                            <a:schemeClr val="tx1"/>
                          </a:solidFill>
                        </a:rPr>
                        <a:t>opcode</a:t>
                      </a:r>
                      <a:r>
                        <a:rPr lang="en-US" sz="1400" b="1" dirty="0" smtClean="0">
                          <a:solidFill>
                            <a:schemeClr val="tx1"/>
                          </a:solidFill>
                        </a:rPr>
                        <a:t> </a:t>
                      </a:r>
                      <a:r>
                        <a:rPr lang="en-US" sz="1400" b="1" dirty="0" err="1" smtClean="0">
                          <a:solidFill>
                            <a:schemeClr val="tx1"/>
                          </a:solidFill>
                        </a:rPr>
                        <a:t>mem</a:t>
                      </a:r>
                      <a:r>
                        <a:rPr lang="en-US" sz="1400" b="1" dirty="0" smtClean="0">
                          <a:solidFill>
                            <a:schemeClr val="tx1"/>
                          </a:solidFill>
                        </a:rPr>
                        <a:t>/ </a:t>
                      </a:r>
                      <a:r>
                        <a:rPr lang="en-US" sz="1400" b="1" dirty="0" err="1" smtClean="0">
                          <a:solidFill>
                            <a:schemeClr val="tx1"/>
                          </a:solidFill>
                        </a:rPr>
                        <a:t>reg</a:t>
                      </a:r>
                      <a:endParaRPr lang="en-US" sz="1400" b="1" dirty="0" smtClean="0">
                        <a:solidFill>
                          <a:schemeClr val="tx1"/>
                        </a:solidFill>
                      </a:endParaRPr>
                    </a:p>
                  </a:txBody>
                  <a:tcPr>
                    <a:solidFill>
                      <a:srgbClr val="CCECFF"/>
                    </a:solidFill>
                  </a:tcPr>
                </a:tc>
                <a:tc>
                  <a:txBody>
                    <a:bodyPr/>
                    <a:lstStyle/>
                    <a:p>
                      <a:r>
                        <a:rPr lang="en-US" sz="1400" b="1" dirty="0" smtClean="0">
                          <a:solidFill>
                            <a:schemeClr val="tx1"/>
                          </a:solidFill>
                        </a:rPr>
                        <a:t>Used to pass instruction to a coprocessor which shares the address and data bus with the 8086</a:t>
                      </a:r>
                    </a:p>
                  </a:txBody>
                  <a:tcPr>
                    <a:solidFill>
                      <a:srgbClr val="CCECFF"/>
                    </a:solidFill>
                  </a:tcPr>
                </a:tc>
                <a:extLst>
                  <a:ext uri="{0D108BD9-81ED-4DB2-BD59-A6C34878D82A}">
                    <a16:rowId xmlns:a16="http://schemas.microsoft.com/office/drawing/2014/main" xmlns="" val="10011"/>
                  </a:ext>
                </a:extLst>
              </a:tr>
              <a:tr h="318052">
                <a:tc>
                  <a:txBody>
                    <a:bodyPr/>
                    <a:lstStyle/>
                    <a:p>
                      <a:r>
                        <a:rPr lang="en-US" sz="1400" b="1" dirty="0" smtClean="0">
                          <a:solidFill>
                            <a:schemeClr val="tx1"/>
                          </a:solidFill>
                        </a:rPr>
                        <a:t>LOCK</a:t>
                      </a:r>
                    </a:p>
                  </a:txBody>
                  <a:tcPr>
                    <a:solidFill>
                      <a:srgbClr val="CCECFF"/>
                    </a:solidFill>
                  </a:tcPr>
                </a:tc>
                <a:tc>
                  <a:txBody>
                    <a:bodyPr/>
                    <a:lstStyle/>
                    <a:p>
                      <a:r>
                        <a:rPr lang="en-US" sz="1400" b="1" dirty="0" smtClean="0">
                          <a:solidFill>
                            <a:schemeClr val="tx1"/>
                          </a:solidFill>
                        </a:rPr>
                        <a:t>Lock bus during next instruction</a:t>
                      </a:r>
                    </a:p>
                  </a:txBody>
                  <a:tcPr>
                    <a:solidFill>
                      <a:srgbClr val="CCECFF"/>
                    </a:solidFill>
                  </a:tcPr>
                </a:tc>
                <a:extLst>
                  <a:ext uri="{0D108BD9-81ED-4DB2-BD59-A6C34878D82A}">
                    <a16:rowId xmlns:a16="http://schemas.microsoft.com/office/drawing/2014/main" xmlns="" val="10012"/>
                  </a:ext>
                </a:extLst>
              </a:tr>
            </a:tbl>
          </a:graphicData>
        </a:graphic>
      </p:graphicFrame>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5. Processor Control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Tree>
    <p:extLst>
      <p:ext uri="{BB962C8B-B14F-4D97-AF65-F5344CB8AC3E}">
        <p14:creationId xmlns:p14="http://schemas.microsoft.com/office/powerpoint/2010/main" val="305972708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6. Control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51834"/>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TextBox 4"/>
          <p:cNvSpPr txBox="1"/>
          <p:nvPr/>
        </p:nvSpPr>
        <p:spPr>
          <a:xfrm>
            <a:off x="1066800" y="1381780"/>
            <a:ext cx="7162800" cy="523220"/>
          </a:xfrm>
          <a:prstGeom prst="rect">
            <a:avLst/>
          </a:prstGeom>
          <a:noFill/>
        </p:spPr>
        <p:txBody>
          <a:bodyPr wrap="square" rtlCol="0">
            <a:spAutoFit/>
          </a:bodyPr>
          <a:lstStyle/>
          <a:p>
            <a:pPr marL="285750" indent="-285750">
              <a:buBlip>
                <a:blip r:embed="rId3"/>
              </a:buBlip>
            </a:pPr>
            <a:r>
              <a:rPr lang="en-US" sz="1400" b="1" dirty="0" smtClean="0"/>
              <a:t>Transfer the control to a specific destination or target instruction</a:t>
            </a:r>
          </a:p>
          <a:p>
            <a:pPr marL="285750" indent="-285750">
              <a:buBlip>
                <a:blip r:embed="rId3"/>
              </a:buBlip>
            </a:pPr>
            <a:r>
              <a:rPr lang="en-US" sz="1400" b="1" dirty="0" smtClean="0"/>
              <a:t>Do not affect flags</a:t>
            </a:r>
            <a:endParaRPr lang="en-US" sz="1400" b="1" dirty="0"/>
          </a:p>
        </p:txBody>
      </p:sp>
      <p:graphicFrame>
        <p:nvGraphicFramePr>
          <p:cNvPr id="11" name="Table 10"/>
          <p:cNvGraphicFramePr>
            <a:graphicFrameLocks noGrp="1"/>
          </p:cNvGraphicFramePr>
          <p:nvPr>
            <p:extLst>
              <p:ext uri="{D42A27DB-BD31-4B8C-83A1-F6EECF244321}">
                <p14:modId xmlns:p14="http://schemas.microsoft.com/office/powerpoint/2010/main" val="783229438"/>
              </p:ext>
            </p:extLst>
          </p:nvPr>
        </p:nvGraphicFramePr>
        <p:xfrm>
          <a:off x="1295400" y="2922105"/>
          <a:ext cx="6858000" cy="1497495"/>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xmlns="" val="20000"/>
                    </a:ext>
                  </a:extLst>
                </a:gridCol>
                <a:gridCol w="3581400">
                  <a:extLst>
                    <a:ext uri="{9D8B030D-6E8A-4147-A177-3AD203B41FA5}">
                      <a16:colId xmlns:a16="http://schemas.microsoft.com/office/drawing/2014/main" xmlns="" val="20001"/>
                    </a:ext>
                  </a:extLst>
                </a:gridCol>
              </a:tblGrid>
              <a:tr h="304800">
                <a:tc>
                  <a:txBody>
                    <a:bodyPr/>
                    <a:lstStyle/>
                    <a:p>
                      <a:r>
                        <a:rPr lang="en-US" sz="1400" b="1" dirty="0" smtClean="0">
                          <a:solidFill>
                            <a:srgbClr val="C00000"/>
                          </a:solidFill>
                        </a:rPr>
                        <a:t>Mnemonics</a:t>
                      </a:r>
                    </a:p>
                  </a:txBody>
                  <a:tcPr>
                    <a:solidFill>
                      <a:srgbClr val="CCECFF"/>
                    </a:solidFill>
                  </a:tcPr>
                </a:tc>
                <a:tc>
                  <a:txBody>
                    <a:bodyPr/>
                    <a:lstStyle/>
                    <a:p>
                      <a:r>
                        <a:rPr lang="en-US" sz="1400" b="1" dirty="0" smtClean="0">
                          <a:solidFill>
                            <a:srgbClr val="C00000"/>
                          </a:solidFill>
                        </a:rPr>
                        <a:t>Explanation</a:t>
                      </a:r>
                    </a:p>
                  </a:txBody>
                  <a:tcPr>
                    <a:solidFill>
                      <a:srgbClr val="CCECFF"/>
                    </a:solidFill>
                  </a:tcPr>
                </a:tc>
                <a:extLst>
                  <a:ext uri="{0D108BD9-81ED-4DB2-BD59-A6C34878D82A}">
                    <a16:rowId xmlns:a16="http://schemas.microsoft.com/office/drawing/2014/main" xmlns="" val="10000"/>
                  </a:ext>
                </a:extLst>
              </a:tr>
              <a:tr h="397565">
                <a:tc>
                  <a:txBody>
                    <a:bodyPr/>
                    <a:lstStyle/>
                    <a:p>
                      <a:r>
                        <a:rPr lang="en-US" sz="1400" b="1" dirty="0" smtClean="0">
                          <a:solidFill>
                            <a:schemeClr val="tx1"/>
                          </a:solidFill>
                        </a:rPr>
                        <a:t>CALL </a:t>
                      </a:r>
                      <a:r>
                        <a:rPr lang="en-US" sz="1400" b="1" dirty="0" err="1" smtClean="0">
                          <a:solidFill>
                            <a:schemeClr val="tx1"/>
                          </a:solidFill>
                        </a:rPr>
                        <a:t>reg</a:t>
                      </a:r>
                      <a:r>
                        <a:rPr lang="en-US" sz="1400" b="1" dirty="0" smtClean="0">
                          <a:solidFill>
                            <a:schemeClr val="tx1"/>
                          </a:solidFill>
                        </a:rPr>
                        <a:t>/ </a:t>
                      </a:r>
                      <a:r>
                        <a:rPr lang="en-US" sz="1400" b="1" dirty="0" err="1" smtClean="0">
                          <a:solidFill>
                            <a:schemeClr val="tx1"/>
                          </a:solidFill>
                        </a:rPr>
                        <a:t>mem</a:t>
                      </a:r>
                      <a:r>
                        <a:rPr lang="en-US" sz="1400" b="1" dirty="0" smtClean="0">
                          <a:solidFill>
                            <a:schemeClr val="tx1"/>
                          </a:solidFill>
                        </a:rPr>
                        <a:t>/ disp16</a:t>
                      </a:r>
                    </a:p>
                  </a:txBody>
                  <a:tcPr>
                    <a:solidFill>
                      <a:srgbClr val="CCECFF"/>
                    </a:solidFill>
                  </a:tcPr>
                </a:tc>
                <a:tc>
                  <a:txBody>
                    <a:bodyPr/>
                    <a:lstStyle/>
                    <a:p>
                      <a:r>
                        <a:rPr lang="en-US" sz="1400" b="1" dirty="0" smtClean="0">
                          <a:solidFill>
                            <a:schemeClr val="tx1"/>
                          </a:solidFill>
                        </a:rPr>
                        <a:t>Call subroutine</a:t>
                      </a:r>
                    </a:p>
                  </a:txBody>
                  <a:tcPr>
                    <a:solidFill>
                      <a:srgbClr val="CCECFF"/>
                    </a:solidFill>
                  </a:tcPr>
                </a:tc>
                <a:extLst>
                  <a:ext uri="{0D108BD9-81ED-4DB2-BD59-A6C34878D82A}">
                    <a16:rowId xmlns:a16="http://schemas.microsoft.com/office/drawing/2014/main" xmlns="" val="10001"/>
                  </a:ext>
                </a:extLst>
              </a:tr>
              <a:tr h="397565">
                <a:tc>
                  <a:txBody>
                    <a:bodyPr/>
                    <a:lstStyle/>
                    <a:p>
                      <a:r>
                        <a:rPr lang="en-US" sz="1400" b="1" dirty="0" smtClean="0">
                          <a:solidFill>
                            <a:schemeClr val="tx1"/>
                          </a:solidFill>
                        </a:rPr>
                        <a:t>RET</a:t>
                      </a:r>
                    </a:p>
                  </a:txBody>
                  <a:tcPr>
                    <a:solidFill>
                      <a:srgbClr val="CCECFF"/>
                    </a:solidFill>
                  </a:tcPr>
                </a:tc>
                <a:tc>
                  <a:txBody>
                    <a:bodyPr/>
                    <a:lstStyle/>
                    <a:p>
                      <a:r>
                        <a:rPr lang="en-US" sz="1400" b="1" dirty="0" smtClean="0">
                          <a:solidFill>
                            <a:schemeClr val="tx1"/>
                          </a:solidFill>
                        </a:rPr>
                        <a:t>Return from</a:t>
                      </a:r>
                      <a:r>
                        <a:rPr lang="en-US" sz="1400" b="1" baseline="0" dirty="0" smtClean="0">
                          <a:solidFill>
                            <a:schemeClr val="tx1"/>
                          </a:solidFill>
                        </a:rPr>
                        <a:t> subroutine</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2"/>
                  </a:ext>
                </a:extLst>
              </a:tr>
              <a:tr h="397565">
                <a:tc>
                  <a:txBody>
                    <a:bodyPr/>
                    <a:lstStyle/>
                    <a:p>
                      <a:r>
                        <a:rPr lang="en-US" sz="1400" b="1" dirty="0" smtClean="0">
                          <a:solidFill>
                            <a:schemeClr val="tx1"/>
                          </a:solidFill>
                        </a:rPr>
                        <a:t>JMP</a:t>
                      </a:r>
                      <a:r>
                        <a:rPr lang="en-US" sz="1400" b="1" baseline="0" dirty="0" smtClean="0">
                          <a:solidFill>
                            <a:schemeClr val="tx1"/>
                          </a:solidFill>
                        </a:rPr>
                        <a:t> </a:t>
                      </a:r>
                      <a:r>
                        <a:rPr lang="en-US" sz="1400" b="1" baseline="0" dirty="0" err="1" smtClean="0">
                          <a:solidFill>
                            <a:schemeClr val="tx1"/>
                          </a:solidFill>
                        </a:rPr>
                        <a:t>reg</a:t>
                      </a:r>
                      <a:r>
                        <a:rPr lang="en-US" sz="1400" b="1" baseline="0" dirty="0" smtClean="0">
                          <a:solidFill>
                            <a:schemeClr val="tx1"/>
                          </a:solidFill>
                        </a:rPr>
                        <a:t>/ </a:t>
                      </a:r>
                      <a:r>
                        <a:rPr lang="en-US" sz="1400" b="1" baseline="0" dirty="0" err="1" smtClean="0">
                          <a:solidFill>
                            <a:schemeClr val="tx1"/>
                          </a:solidFill>
                        </a:rPr>
                        <a:t>mem</a:t>
                      </a:r>
                      <a:r>
                        <a:rPr lang="en-US" sz="1400" b="1" baseline="0" dirty="0" smtClean="0">
                          <a:solidFill>
                            <a:schemeClr val="tx1"/>
                          </a:solidFill>
                        </a:rPr>
                        <a:t>/ disp8/ disp16</a:t>
                      </a:r>
                      <a:endParaRPr lang="en-US" sz="1400" b="1" dirty="0" smtClean="0">
                        <a:solidFill>
                          <a:schemeClr val="tx1"/>
                        </a:solidFill>
                      </a:endParaRPr>
                    </a:p>
                  </a:txBody>
                  <a:tcPr>
                    <a:solidFill>
                      <a:srgbClr val="CCECFF"/>
                    </a:solidFill>
                  </a:tcPr>
                </a:tc>
                <a:tc>
                  <a:txBody>
                    <a:bodyPr/>
                    <a:lstStyle/>
                    <a:p>
                      <a:r>
                        <a:rPr lang="en-US" sz="1400" b="1" dirty="0" smtClean="0">
                          <a:solidFill>
                            <a:schemeClr val="tx1"/>
                          </a:solidFill>
                        </a:rPr>
                        <a:t>Unconditional</a:t>
                      </a:r>
                      <a:r>
                        <a:rPr lang="en-US" sz="1400" b="1" baseline="0" dirty="0" smtClean="0">
                          <a:solidFill>
                            <a:schemeClr val="tx1"/>
                          </a:solidFill>
                        </a:rPr>
                        <a:t> jump</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3"/>
                  </a:ext>
                </a:extLst>
              </a:tr>
            </a:tbl>
          </a:graphicData>
        </a:graphic>
      </p:graphicFrame>
      <p:sp>
        <p:nvSpPr>
          <p:cNvPr id="7" name="TextBox 6"/>
          <p:cNvSpPr txBox="1"/>
          <p:nvPr/>
        </p:nvSpPr>
        <p:spPr>
          <a:xfrm>
            <a:off x="838200" y="2438400"/>
            <a:ext cx="3416320" cy="307777"/>
          </a:xfrm>
          <a:prstGeom prst="rect">
            <a:avLst/>
          </a:prstGeom>
          <a:noFill/>
        </p:spPr>
        <p:txBody>
          <a:bodyPr wrap="none" rtlCol="0">
            <a:spAutoFit/>
          </a:bodyPr>
          <a:lstStyle/>
          <a:p>
            <a:pPr marL="285750" indent="-285750">
              <a:buFont typeface="Wingdings" pitchFamily="2" charset="2"/>
              <a:buChar char="q"/>
            </a:pPr>
            <a:r>
              <a:rPr lang="en-US" sz="1400" b="1" dirty="0" smtClean="0"/>
              <a:t>8086 Unconditional transfers</a:t>
            </a:r>
            <a:endParaRPr lang="en-US" sz="1400" b="1" dirty="0"/>
          </a:p>
        </p:txBody>
      </p:sp>
    </p:spTree>
    <p:extLst>
      <p:ext uri="{BB962C8B-B14F-4D97-AF65-F5344CB8AC3E}">
        <p14:creationId xmlns:p14="http://schemas.microsoft.com/office/powerpoint/2010/main" val="222939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6. Control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7523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7" name="TextBox 6"/>
          <p:cNvSpPr txBox="1"/>
          <p:nvPr/>
        </p:nvSpPr>
        <p:spPr>
          <a:xfrm>
            <a:off x="152400" y="1381780"/>
            <a:ext cx="3047999" cy="523220"/>
          </a:xfrm>
          <a:prstGeom prst="rect">
            <a:avLst/>
          </a:prstGeom>
          <a:noFill/>
        </p:spPr>
        <p:txBody>
          <a:bodyPr wrap="square" rtlCol="0">
            <a:spAutoFit/>
          </a:bodyPr>
          <a:lstStyle/>
          <a:p>
            <a:pPr marL="285750" indent="-285750">
              <a:buFont typeface="Wingdings" pitchFamily="2" charset="2"/>
              <a:buChar char="q"/>
            </a:pPr>
            <a:r>
              <a:rPr lang="en-US" sz="1400" b="1" dirty="0" smtClean="0"/>
              <a:t>8086 signed conditional branch instructions</a:t>
            </a:r>
            <a:endParaRPr lang="en-US" sz="1400" b="1" dirty="0"/>
          </a:p>
        </p:txBody>
      </p:sp>
      <p:sp>
        <p:nvSpPr>
          <p:cNvPr id="9" name="TextBox 8"/>
          <p:cNvSpPr txBox="1"/>
          <p:nvPr/>
        </p:nvSpPr>
        <p:spPr>
          <a:xfrm>
            <a:off x="4724400" y="1371600"/>
            <a:ext cx="3529084" cy="523220"/>
          </a:xfrm>
          <a:prstGeom prst="rect">
            <a:avLst/>
          </a:prstGeom>
          <a:noFill/>
        </p:spPr>
        <p:txBody>
          <a:bodyPr wrap="square" rtlCol="0">
            <a:spAutoFit/>
          </a:bodyPr>
          <a:lstStyle/>
          <a:p>
            <a:pPr marL="285750" indent="-285750">
              <a:buFont typeface="Wingdings" pitchFamily="2" charset="2"/>
              <a:buChar char="q"/>
            </a:pPr>
            <a:r>
              <a:rPr lang="en-US" sz="1400" b="1" dirty="0" smtClean="0"/>
              <a:t>8086 unsigned conditional branch instructions</a:t>
            </a:r>
            <a:endParaRPr lang="en-US" sz="1400" b="1" dirty="0"/>
          </a:p>
        </p:txBody>
      </p:sp>
      <p:sp>
        <p:nvSpPr>
          <p:cNvPr id="5" name="TextBox 4"/>
          <p:cNvSpPr txBox="1"/>
          <p:nvPr/>
        </p:nvSpPr>
        <p:spPr>
          <a:xfrm>
            <a:off x="1447800" y="2943761"/>
            <a:ext cx="6553200" cy="1323439"/>
          </a:xfrm>
          <a:prstGeom prst="rect">
            <a:avLst/>
          </a:prstGeom>
          <a:noFill/>
        </p:spPr>
        <p:txBody>
          <a:bodyPr wrap="square" rtlCol="0">
            <a:spAutoFit/>
          </a:bodyPr>
          <a:lstStyle/>
          <a:p>
            <a:pPr marL="285750" indent="-285750">
              <a:buBlip>
                <a:blip r:embed="rId3"/>
              </a:buBlip>
            </a:pPr>
            <a:r>
              <a:rPr lang="en-US" sz="1600" b="1" dirty="0" smtClean="0">
                <a:solidFill>
                  <a:srgbClr val="990033"/>
                </a:solidFill>
              </a:rPr>
              <a:t>Checks flags</a:t>
            </a:r>
          </a:p>
          <a:p>
            <a:pPr marL="285750" indent="-285750">
              <a:buBlip>
                <a:blip r:embed="rId3"/>
              </a:buBlip>
            </a:pPr>
            <a:endParaRPr lang="en-US" sz="1600" b="1" dirty="0">
              <a:solidFill>
                <a:srgbClr val="990033"/>
              </a:solidFill>
            </a:endParaRPr>
          </a:p>
          <a:p>
            <a:pPr marL="285750" indent="-285750">
              <a:buBlip>
                <a:blip r:embed="rId3"/>
              </a:buBlip>
            </a:pPr>
            <a:r>
              <a:rPr lang="en-US" sz="1600" b="1" dirty="0" smtClean="0">
                <a:solidFill>
                  <a:srgbClr val="990033"/>
                </a:solidFill>
              </a:rPr>
              <a:t>If conditions are true, the program control is transferred to the new memory location in the same segment by modifying the content of IP</a:t>
            </a:r>
            <a:endParaRPr lang="en-US" sz="1600" b="1" dirty="0">
              <a:solidFill>
                <a:srgbClr val="990033"/>
              </a:solidFill>
            </a:endParaRPr>
          </a:p>
        </p:txBody>
      </p:sp>
    </p:spTree>
    <p:extLst>
      <p:ext uri="{BB962C8B-B14F-4D97-AF65-F5344CB8AC3E}">
        <p14:creationId xmlns:p14="http://schemas.microsoft.com/office/powerpoint/2010/main" val="378347149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6. Control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513170"/>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023732624"/>
              </p:ext>
            </p:extLst>
          </p:nvPr>
        </p:nvGraphicFramePr>
        <p:xfrm>
          <a:off x="228600" y="2057400"/>
          <a:ext cx="4114800" cy="4145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tblGrid>
              <a:tr h="304800">
                <a:tc>
                  <a:txBody>
                    <a:bodyPr/>
                    <a:lstStyle/>
                    <a:p>
                      <a:r>
                        <a:rPr lang="en-US" sz="1400" b="1" dirty="0" smtClean="0">
                          <a:solidFill>
                            <a:srgbClr val="C00000"/>
                          </a:solidFill>
                        </a:rPr>
                        <a:t>Name</a:t>
                      </a:r>
                    </a:p>
                  </a:txBody>
                  <a:tcPr>
                    <a:solidFill>
                      <a:srgbClr val="CCECFF"/>
                    </a:solidFill>
                  </a:tcPr>
                </a:tc>
                <a:tc>
                  <a:txBody>
                    <a:bodyPr/>
                    <a:lstStyle/>
                    <a:p>
                      <a:r>
                        <a:rPr lang="en-US" sz="1400" b="1" dirty="0" smtClean="0">
                          <a:solidFill>
                            <a:srgbClr val="C00000"/>
                          </a:solidFill>
                        </a:rPr>
                        <a:t>Alternate name</a:t>
                      </a:r>
                    </a:p>
                  </a:txBody>
                  <a:tcPr>
                    <a:solidFill>
                      <a:srgbClr val="CCECFF"/>
                    </a:solidFill>
                  </a:tcPr>
                </a:tc>
                <a:extLst>
                  <a:ext uri="{0D108BD9-81ED-4DB2-BD59-A6C34878D82A}">
                    <a16:rowId xmlns:a16="http://schemas.microsoft.com/office/drawing/2014/main" xmlns="" val="10000"/>
                  </a:ext>
                </a:extLst>
              </a:tr>
              <a:tr h="609600">
                <a:tc>
                  <a:txBody>
                    <a:bodyPr/>
                    <a:lstStyle/>
                    <a:p>
                      <a:r>
                        <a:rPr lang="en-US" sz="1400" b="1" dirty="0" smtClean="0">
                          <a:solidFill>
                            <a:schemeClr val="tx1"/>
                          </a:solidFill>
                        </a:rPr>
                        <a:t>JE disp8</a:t>
                      </a:r>
                    </a:p>
                    <a:p>
                      <a:r>
                        <a:rPr lang="en-US" sz="1400" b="1" dirty="0" smtClean="0">
                          <a:solidFill>
                            <a:srgbClr val="FF0066"/>
                          </a:solidFill>
                        </a:rPr>
                        <a:t>Jump if equal</a:t>
                      </a:r>
                    </a:p>
                  </a:txBody>
                  <a:tcPr>
                    <a:solidFill>
                      <a:srgbClr val="CCECFF"/>
                    </a:solidFill>
                  </a:tcPr>
                </a:tc>
                <a:tc>
                  <a:txBody>
                    <a:bodyPr/>
                    <a:lstStyle/>
                    <a:p>
                      <a:r>
                        <a:rPr lang="en-US" sz="1400" b="1" dirty="0" smtClean="0">
                          <a:solidFill>
                            <a:schemeClr val="tx1"/>
                          </a:solidFill>
                        </a:rPr>
                        <a:t>JZ disp8</a:t>
                      </a:r>
                    </a:p>
                    <a:p>
                      <a:r>
                        <a:rPr lang="en-US" sz="1400" b="1" dirty="0" smtClean="0">
                          <a:solidFill>
                            <a:srgbClr val="FF0066"/>
                          </a:solidFill>
                        </a:rPr>
                        <a:t>Jump if result is 0</a:t>
                      </a:r>
                    </a:p>
                  </a:txBody>
                  <a:tcPr>
                    <a:solidFill>
                      <a:srgbClr val="CCECFF"/>
                    </a:solidFill>
                  </a:tcPr>
                </a:tc>
                <a:extLst>
                  <a:ext uri="{0D108BD9-81ED-4DB2-BD59-A6C34878D82A}">
                    <a16:rowId xmlns:a16="http://schemas.microsoft.com/office/drawing/2014/main" xmlns="" val="10001"/>
                  </a:ext>
                </a:extLst>
              </a:tr>
              <a:tr h="397565">
                <a:tc>
                  <a:txBody>
                    <a:bodyPr/>
                    <a:lstStyle/>
                    <a:p>
                      <a:r>
                        <a:rPr lang="en-US" sz="1400" b="1" dirty="0" smtClean="0">
                          <a:solidFill>
                            <a:schemeClr val="tx1"/>
                          </a:solidFill>
                        </a:rPr>
                        <a:t>JNE disp8</a:t>
                      </a:r>
                    </a:p>
                    <a:p>
                      <a:r>
                        <a:rPr lang="en-US" sz="1400" b="1" dirty="0" smtClean="0">
                          <a:solidFill>
                            <a:srgbClr val="FF0066"/>
                          </a:solidFill>
                        </a:rPr>
                        <a:t>Jump if not equal</a:t>
                      </a:r>
                    </a:p>
                  </a:txBody>
                  <a:tcPr>
                    <a:solidFill>
                      <a:srgbClr val="CCECFF"/>
                    </a:solidFill>
                  </a:tcPr>
                </a:tc>
                <a:tc>
                  <a:txBody>
                    <a:bodyPr/>
                    <a:lstStyle/>
                    <a:p>
                      <a:r>
                        <a:rPr lang="en-US" sz="1400" b="1" dirty="0" smtClean="0">
                          <a:solidFill>
                            <a:schemeClr val="tx1"/>
                          </a:solidFill>
                        </a:rPr>
                        <a:t>JNZ disp8</a:t>
                      </a:r>
                    </a:p>
                    <a:p>
                      <a:r>
                        <a:rPr lang="en-US" sz="1400" b="1" dirty="0" smtClean="0">
                          <a:solidFill>
                            <a:srgbClr val="FF0066"/>
                          </a:solidFill>
                        </a:rPr>
                        <a:t>Jump if not zero</a:t>
                      </a:r>
                    </a:p>
                  </a:txBody>
                  <a:tcPr>
                    <a:solidFill>
                      <a:srgbClr val="CCECFF"/>
                    </a:solidFill>
                  </a:tcPr>
                </a:tc>
                <a:extLst>
                  <a:ext uri="{0D108BD9-81ED-4DB2-BD59-A6C34878D82A}">
                    <a16:rowId xmlns:a16="http://schemas.microsoft.com/office/drawing/2014/main" xmlns="" val="10002"/>
                  </a:ext>
                </a:extLst>
              </a:tr>
              <a:tr h="397565">
                <a:tc>
                  <a:txBody>
                    <a:bodyPr/>
                    <a:lstStyle/>
                    <a:p>
                      <a:r>
                        <a:rPr lang="en-US" sz="1400" b="1" dirty="0" smtClean="0">
                          <a:solidFill>
                            <a:schemeClr val="tx1"/>
                          </a:solidFill>
                        </a:rPr>
                        <a:t>JG disp8</a:t>
                      </a:r>
                    </a:p>
                    <a:p>
                      <a:r>
                        <a:rPr lang="en-US" sz="1400" b="1" dirty="0" smtClean="0">
                          <a:solidFill>
                            <a:srgbClr val="FF0066"/>
                          </a:solidFill>
                        </a:rPr>
                        <a:t>Jump if greater</a:t>
                      </a:r>
                    </a:p>
                  </a:txBody>
                  <a:tcPr>
                    <a:solidFill>
                      <a:srgbClr val="CCECFF"/>
                    </a:solidFill>
                  </a:tcPr>
                </a:tc>
                <a:tc>
                  <a:txBody>
                    <a:bodyPr/>
                    <a:lstStyle/>
                    <a:p>
                      <a:r>
                        <a:rPr lang="en-US" sz="1400" b="1" dirty="0" smtClean="0">
                          <a:solidFill>
                            <a:schemeClr val="tx1"/>
                          </a:solidFill>
                        </a:rPr>
                        <a:t>JNLE disp8</a:t>
                      </a:r>
                    </a:p>
                    <a:p>
                      <a:r>
                        <a:rPr lang="en-US" sz="1400" b="1" dirty="0" smtClean="0">
                          <a:solidFill>
                            <a:srgbClr val="FF0066"/>
                          </a:solidFill>
                        </a:rPr>
                        <a:t>Jump if not less or equal</a:t>
                      </a:r>
                    </a:p>
                  </a:txBody>
                  <a:tcPr>
                    <a:solidFill>
                      <a:srgbClr val="CCECFF"/>
                    </a:solidFill>
                  </a:tcPr>
                </a:tc>
                <a:extLst>
                  <a:ext uri="{0D108BD9-81ED-4DB2-BD59-A6C34878D82A}">
                    <a16:rowId xmlns:a16="http://schemas.microsoft.com/office/drawing/2014/main" xmlns="" val="10003"/>
                  </a:ext>
                </a:extLst>
              </a:tr>
              <a:tr h="397565">
                <a:tc>
                  <a:txBody>
                    <a:bodyPr/>
                    <a:lstStyle/>
                    <a:p>
                      <a:r>
                        <a:rPr lang="en-US" sz="1400" b="1" dirty="0" smtClean="0">
                          <a:solidFill>
                            <a:schemeClr val="tx1"/>
                          </a:solidFill>
                        </a:rPr>
                        <a:t>JGE disp8</a:t>
                      </a:r>
                    </a:p>
                    <a:p>
                      <a:r>
                        <a:rPr lang="en-US" sz="1400" b="1" dirty="0" smtClean="0">
                          <a:solidFill>
                            <a:srgbClr val="FF0066"/>
                          </a:solidFill>
                        </a:rPr>
                        <a:t>Jump if greater than or equal</a:t>
                      </a:r>
                    </a:p>
                  </a:txBody>
                  <a:tcPr>
                    <a:solidFill>
                      <a:srgbClr val="CCECFF"/>
                    </a:solidFill>
                  </a:tcPr>
                </a:tc>
                <a:tc>
                  <a:txBody>
                    <a:bodyPr/>
                    <a:lstStyle/>
                    <a:p>
                      <a:r>
                        <a:rPr lang="en-US" sz="1400" b="1" dirty="0" smtClean="0">
                          <a:solidFill>
                            <a:schemeClr val="tx1"/>
                          </a:solidFill>
                        </a:rPr>
                        <a:t>JNL disp8</a:t>
                      </a:r>
                    </a:p>
                    <a:p>
                      <a:r>
                        <a:rPr lang="en-US" sz="1400" b="1" dirty="0" smtClean="0">
                          <a:solidFill>
                            <a:srgbClr val="FF0066"/>
                          </a:solidFill>
                        </a:rPr>
                        <a:t>Jump if not less</a:t>
                      </a:r>
                    </a:p>
                  </a:txBody>
                  <a:tcPr>
                    <a:solidFill>
                      <a:srgbClr val="CCECFF"/>
                    </a:solidFill>
                  </a:tcPr>
                </a:tc>
                <a:extLst>
                  <a:ext uri="{0D108BD9-81ED-4DB2-BD59-A6C34878D82A}">
                    <a16:rowId xmlns:a16="http://schemas.microsoft.com/office/drawing/2014/main" xmlns="" val="10004"/>
                  </a:ext>
                </a:extLst>
              </a:tr>
              <a:tr h="397565">
                <a:tc>
                  <a:txBody>
                    <a:bodyPr/>
                    <a:lstStyle/>
                    <a:p>
                      <a:r>
                        <a:rPr lang="en-US" sz="1400" b="1" dirty="0" smtClean="0">
                          <a:solidFill>
                            <a:schemeClr val="tx1"/>
                          </a:solidFill>
                        </a:rPr>
                        <a:t>JL disp8</a:t>
                      </a:r>
                    </a:p>
                    <a:p>
                      <a:r>
                        <a:rPr lang="en-US" sz="1400" b="1" dirty="0" smtClean="0">
                          <a:solidFill>
                            <a:srgbClr val="FF0066"/>
                          </a:solidFill>
                        </a:rPr>
                        <a:t>Jump if less than</a:t>
                      </a:r>
                    </a:p>
                  </a:txBody>
                  <a:tcPr>
                    <a:solidFill>
                      <a:srgbClr val="CCECFF"/>
                    </a:solidFill>
                  </a:tcPr>
                </a:tc>
                <a:tc>
                  <a:txBody>
                    <a:bodyPr/>
                    <a:lstStyle/>
                    <a:p>
                      <a:r>
                        <a:rPr lang="en-US" sz="1400" b="1" dirty="0" smtClean="0">
                          <a:solidFill>
                            <a:schemeClr val="tx1"/>
                          </a:solidFill>
                        </a:rPr>
                        <a:t>JNGE disp8</a:t>
                      </a:r>
                    </a:p>
                    <a:p>
                      <a:r>
                        <a:rPr lang="en-US" sz="1400" b="1" dirty="0" smtClean="0">
                          <a:solidFill>
                            <a:srgbClr val="FF0066"/>
                          </a:solidFill>
                        </a:rPr>
                        <a:t>Jump if not greater than or equal</a:t>
                      </a:r>
                    </a:p>
                  </a:txBody>
                  <a:tcPr>
                    <a:solidFill>
                      <a:srgbClr val="CCECFF"/>
                    </a:solidFill>
                  </a:tcPr>
                </a:tc>
                <a:extLst>
                  <a:ext uri="{0D108BD9-81ED-4DB2-BD59-A6C34878D82A}">
                    <a16:rowId xmlns:a16="http://schemas.microsoft.com/office/drawing/2014/main" xmlns="" val="10005"/>
                  </a:ext>
                </a:extLst>
              </a:tr>
              <a:tr h="397565">
                <a:tc>
                  <a:txBody>
                    <a:bodyPr/>
                    <a:lstStyle/>
                    <a:p>
                      <a:r>
                        <a:rPr lang="en-US" sz="1400" b="1" dirty="0" smtClean="0">
                          <a:solidFill>
                            <a:schemeClr val="tx1"/>
                          </a:solidFill>
                        </a:rPr>
                        <a:t>JLE disp8</a:t>
                      </a:r>
                    </a:p>
                    <a:p>
                      <a:r>
                        <a:rPr lang="en-US" sz="1400" b="1" dirty="0" smtClean="0">
                          <a:solidFill>
                            <a:srgbClr val="FF0066"/>
                          </a:solidFill>
                        </a:rPr>
                        <a:t>Jump if less than or equal</a:t>
                      </a:r>
                    </a:p>
                  </a:txBody>
                  <a:tcPr>
                    <a:solidFill>
                      <a:srgbClr val="CCECFF"/>
                    </a:solidFill>
                  </a:tcPr>
                </a:tc>
                <a:tc>
                  <a:txBody>
                    <a:bodyPr/>
                    <a:lstStyle/>
                    <a:p>
                      <a:r>
                        <a:rPr lang="en-US" sz="1400" b="1" dirty="0" smtClean="0">
                          <a:solidFill>
                            <a:schemeClr val="tx1"/>
                          </a:solidFill>
                        </a:rPr>
                        <a:t>JNG</a:t>
                      </a:r>
                      <a:r>
                        <a:rPr lang="en-US" sz="1400" b="1" baseline="0" dirty="0" smtClean="0">
                          <a:solidFill>
                            <a:schemeClr val="tx1"/>
                          </a:solidFill>
                        </a:rPr>
                        <a:t> disp8</a:t>
                      </a:r>
                    </a:p>
                    <a:p>
                      <a:r>
                        <a:rPr lang="en-US" sz="1400" b="1" baseline="0" dirty="0" smtClean="0">
                          <a:solidFill>
                            <a:srgbClr val="FF0066"/>
                          </a:solidFill>
                        </a:rPr>
                        <a:t>Jump if not greater</a:t>
                      </a:r>
                      <a:endParaRPr lang="en-US" sz="1400" b="1" dirty="0" smtClean="0">
                        <a:solidFill>
                          <a:srgbClr val="FF0066"/>
                        </a:solidFill>
                      </a:endParaRPr>
                    </a:p>
                  </a:txBody>
                  <a:tcPr>
                    <a:solidFill>
                      <a:srgbClr val="CCECFF"/>
                    </a:solidFill>
                  </a:tcPr>
                </a:tc>
                <a:extLst>
                  <a:ext uri="{0D108BD9-81ED-4DB2-BD59-A6C34878D82A}">
                    <a16:rowId xmlns:a16="http://schemas.microsoft.com/office/drawing/2014/main" xmlns="" val="10006"/>
                  </a:ext>
                </a:extLst>
              </a:tr>
            </a:tbl>
          </a:graphicData>
        </a:graphic>
      </p:graphicFrame>
      <p:sp>
        <p:nvSpPr>
          <p:cNvPr id="7" name="TextBox 6"/>
          <p:cNvSpPr txBox="1"/>
          <p:nvPr/>
        </p:nvSpPr>
        <p:spPr>
          <a:xfrm>
            <a:off x="152400" y="1381780"/>
            <a:ext cx="3047999" cy="523220"/>
          </a:xfrm>
          <a:prstGeom prst="rect">
            <a:avLst/>
          </a:prstGeom>
          <a:noFill/>
        </p:spPr>
        <p:txBody>
          <a:bodyPr wrap="square" rtlCol="0">
            <a:spAutoFit/>
          </a:bodyPr>
          <a:lstStyle/>
          <a:p>
            <a:pPr marL="285750" indent="-285750">
              <a:buFont typeface="Wingdings" pitchFamily="2" charset="2"/>
              <a:buChar char="q"/>
            </a:pPr>
            <a:r>
              <a:rPr lang="en-US" sz="1400" b="1" dirty="0" smtClean="0"/>
              <a:t>8086 signed conditional branch instructions</a:t>
            </a:r>
            <a:endParaRPr lang="en-US" sz="1400" b="1" dirty="0"/>
          </a:p>
        </p:txBody>
      </p:sp>
      <p:sp>
        <p:nvSpPr>
          <p:cNvPr id="9" name="TextBox 8"/>
          <p:cNvSpPr txBox="1"/>
          <p:nvPr/>
        </p:nvSpPr>
        <p:spPr>
          <a:xfrm>
            <a:off x="4724400" y="1371600"/>
            <a:ext cx="3529084" cy="523220"/>
          </a:xfrm>
          <a:prstGeom prst="rect">
            <a:avLst/>
          </a:prstGeom>
          <a:noFill/>
        </p:spPr>
        <p:txBody>
          <a:bodyPr wrap="square" rtlCol="0">
            <a:spAutoFit/>
          </a:bodyPr>
          <a:lstStyle/>
          <a:p>
            <a:pPr marL="285750" indent="-285750">
              <a:buFont typeface="Wingdings" pitchFamily="2" charset="2"/>
              <a:buChar char="q"/>
            </a:pPr>
            <a:r>
              <a:rPr lang="en-US" sz="1400" b="1" dirty="0" smtClean="0"/>
              <a:t>8086 unsigned conditional branch instructions</a:t>
            </a:r>
            <a:endParaRPr lang="en-US" sz="1400" b="1" dirty="0"/>
          </a:p>
        </p:txBody>
      </p:sp>
      <p:graphicFrame>
        <p:nvGraphicFramePr>
          <p:cNvPr id="10" name="Table 9"/>
          <p:cNvGraphicFramePr>
            <a:graphicFrameLocks noGrp="1"/>
          </p:cNvGraphicFramePr>
          <p:nvPr>
            <p:extLst>
              <p:ext uri="{D42A27DB-BD31-4B8C-83A1-F6EECF244321}">
                <p14:modId xmlns:p14="http://schemas.microsoft.com/office/powerpoint/2010/main" val="3472271320"/>
              </p:ext>
            </p:extLst>
          </p:nvPr>
        </p:nvGraphicFramePr>
        <p:xfrm>
          <a:off x="4827896" y="2057400"/>
          <a:ext cx="4114800" cy="41910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tblGrid>
              <a:tr h="304800">
                <a:tc>
                  <a:txBody>
                    <a:bodyPr/>
                    <a:lstStyle/>
                    <a:p>
                      <a:r>
                        <a:rPr lang="en-US" sz="1400" b="1" dirty="0" smtClean="0">
                          <a:solidFill>
                            <a:srgbClr val="C00000"/>
                          </a:solidFill>
                        </a:rPr>
                        <a:t>Name</a:t>
                      </a:r>
                    </a:p>
                  </a:txBody>
                  <a:tcPr>
                    <a:solidFill>
                      <a:srgbClr val="CCECFF"/>
                    </a:solidFill>
                  </a:tcPr>
                </a:tc>
                <a:tc>
                  <a:txBody>
                    <a:bodyPr/>
                    <a:lstStyle/>
                    <a:p>
                      <a:r>
                        <a:rPr lang="en-US" sz="1400" b="1" dirty="0" smtClean="0">
                          <a:solidFill>
                            <a:srgbClr val="C00000"/>
                          </a:solidFill>
                        </a:rPr>
                        <a:t>Alternate name</a:t>
                      </a:r>
                    </a:p>
                  </a:txBody>
                  <a:tcPr>
                    <a:solidFill>
                      <a:srgbClr val="CCECFF"/>
                    </a:solidFill>
                  </a:tcPr>
                </a:tc>
                <a:extLst>
                  <a:ext uri="{0D108BD9-81ED-4DB2-BD59-A6C34878D82A}">
                    <a16:rowId xmlns:a16="http://schemas.microsoft.com/office/drawing/2014/main" xmlns="" val="10000"/>
                  </a:ext>
                </a:extLst>
              </a:tr>
              <a:tr h="609600">
                <a:tc>
                  <a:txBody>
                    <a:bodyPr/>
                    <a:lstStyle/>
                    <a:p>
                      <a:r>
                        <a:rPr lang="en-US" sz="1400" b="1" dirty="0" smtClean="0">
                          <a:solidFill>
                            <a:schemeClr val="tx1"/>
                          </a:solidFill>
                        </a:rPr>
                        <a:t>JE disp8</a:t>
                      </a:r>
                    </a:p>
                    <a:p>
                      <a:r>
                        <a:rPr lang="en-US" sz="1400" b="1" dirty="0" smtClean="0">
                          <a:solidFill>
                            <a:srgbClr val="FF0066"/>
                          </a:solidFill>
                        </a:rPr>
                        <a:t>Jump if equal</a:t>
                      </a:r>
                    </a:p>
                  </a:txBody>
                  <a:tcPr>
                    <a:solidFill>
                      <a:srgbClr val="CCECFF"/>
                    </a:solidFill>
                  </a:tcPr>
                </a:tc>
                <a:tc>
                  <a:txBody>
                    <a:bodyPr/>
                    <a:lstStyle/>
                    <a:p>
                      <a:r>
                        <a:rPr lang="en-US" sz="1400" b="1" dirty="0" smtClean="0">
                          <a:solidFill>
                            <a:schemeClr val="tx1"/>
                          </a:solidFill>
                        </a:rPr>
                        <a:t>JZ disp8</a:t>
                      </a:r>
                    </a:p>
                    <a:p>
                      <a:r>
                        <a:rPr lang="en-US" sz="1400" b="1" dirty="0" smtClean="0">
                          <a:solidFill>
                            <a:srgbClr val="FF0066"/>
                          </a:solidFill>
                        </a:rPr>
                        <a:t>Jump if result is 0</a:t>
                      </a:r>
                    </a:p>
                  </a:txBody>
                  <a:tcPr>
                    <a:solidFill>
                      <a:srgbClr val="CCECFF"/>
                    </a:solidFill>
                  </a:tcPr>
                </a:tc>
                <a:extLst>
                  <a:ext uri="{0D108BD9-81ED-4DB2-BD59-A6C34878D82A}">
                    <a16:rowId xmlns:a16="http://schemas.microsoft.com/office/drawing/2014/main" xmlns="" val="10001"/>
                  </a:ext>
                </a:extLst>
              </a:tr>
              <a:tr h="397565">
                <a:tc>
                  <a:txBody>
                    <a:bodyPr/>
                    <a:lstStyle/>
                    <a:p>
                      <a:r>
                        <a:rPr lang="en-US" sz="1400" b="1" dirty="0" smtClean="0">
                          <a:solidFill>
                            <a:schemeClr val="tx1"/>
                          </a:solidFill>
                        </a:rPr>
                        <a:t>JNE disp8</a:t>
                      </a:r>
                    </a:p>
                    <a:p>
                      <a:r>
                        <a:rPr lang="en-US" sz="1400" b="1" dirty="0" smtClean="0">
                          <a:solidFill>
                            <a:srgbClr val="FF0066"/>
                          </a:solidFill>
                        </a:rPr>
                        <a:t>Jump if not equal</a:t>
                      </a:r>
                    </a:p>
                  </a:txBody>
                  <a:tcPr>
                    <a:solidFill>
                      <a:srgbClr val="CCECFF"/>
                    </a:solidFill>
                  </a:tcPr>
                </a:tc>
                <a:tc>
                  <a:txBody>
                    <a:bodyPr/>
                    <a:lstStyle/>
                    <a:p>
                      <a:r>
                        <a:rPr lang="en-US" sz="1400" b="1" dirty="0" smtClean="0">
                          <a:solidFill>
                            <a:schemeClr val="tx1"/>
                          </a:solidFill>
                        </a:rPr>
                        <a:t>JNZ disp8</a:t>
                      </a:r>
                    </a:p>
                    <a:p>
                      <a:r>
                        <a:rPr lang="en-US" sz="1400" b="1" dirty="0" smtClean="0">
                          <a:solidFill>
                            <a:srgbClr val="FF0066"/>
                          </a:solidFill>
                        </a:rPr>
                        <a:t>Jump if not zero</a:t>
                      </a:r>
                    </a:p>
                  </a:txBody>
                  <a:tcPr>
                    <a:solidFill>
                      <a:srgbClr val="CCECFF"/>
                    </a:solidFill>
                  </a:tcPr>
                </a:tc>
                <a:extLst>
                  <a:ext uri="{0D108BD9-81ED-4DB2-BD59-A6C34878D82A}">
                    <a16:rowId xmlns:a16="http://schemas.microsoft.com/office/drawing/2014/main" xmlns="" val="10002"/>
                  </a:ext>
                </a:extLst>
              </a:tr>
              <a:tr h="397565">
                <a:tc>
                  <a:txBody>
                    <a:bodyPr/>
                    <a:lstStyle/>
                    <a:p>
                      <a:r>
                        <a:rPr lang="en-US" sz="1400" b="1" dirty="0" smtClean="0">
                          <a:solidFill>
                            <a:schemeClr val="tx1"/>
                          </a:solidFill>
                        </a:rPr>
                        <a:t>JA disp8</a:t>
                      </a:r>
                    </a:p>
                    <a:p>
                      <a:r>
                        <a:rPr lang="en-US" sz="1400" b="1" dirty="0" smtClean="0">
                          <a:solidFill>
                            <a:srgbClr val="FF0066"/>
                          </a:solidFill>
                        </a:rPr>
                        <a:t>Jump if above</a:t>
                      </a:r>
                    </a:p>
                  </a:txBody>
                  <a:tcPr>
                    <a:solidFill>
                      <a:srgbClr val="CCECFF"/>
                    </a:solidFill>
                  </a:tcPr>
                </a:tc>
                <a:tc>
                  <a:txBody>
                    <a:bodyPr/>
                    <a:lstStyle/>
                    <a:p>
                      <a:r>
                        <a:rPr lang="en-US" sz="1400" b="1" dirty="0" smtClean="0">
                          <a:solidFill>
                            <a:schemeClr val="tx1"/>
                          </a:solidFill>
                        </a:rPr>
                        <a:t>JNBE disp8</a:t>
                      </a:r>
                    </a:p>
                    <a:p>
                      <a:r>
                        <a:rPr lang="en-US" sz="1400" b="1" dirty="0" smtClean="0">
                          <a:solidFill>
                            <a:srgbClr val="FF0066"/>
                          </a:solidFill>
                        </a:rPr>
                        <a:t>Jump if not below or equal</a:t>
                      </a:r>
                    </a:p>
                  </a:txBody>
                  <a:tcPr>
                    <a:solidFill>
                      <a:srgbClr val="CCECFF"/>
                    </a:solidFill>
                  </a:tcPr>
                </a:tc>
                <a:extLst>
                  <a:ext uri="{0D108BD9-81ED-4DB2-BD59-A6C34878D82A}">
                    <a16:rowId xmlns:a16="http://schemas.microsoft.com/office/drawing/2014/main" xmlns="" val="10003"/>
                  </a:ext>
                </a:extLst>
              </a:tr>
              <a:tr h="397565">
                <a:tc>
                  <a:txBody>
                    <a:bodyPr/>
                    <a:lstStyle/>
                    <a:p>
                      <a:r>
                        <a:rPr lang="en-US" sz="1400" b="1" dirty="0" smtClean="0">
                          <a:solidFill>
                            <a:schemeClr val="tx1"/>
                          </a:solidFill>
                        </a:rPr>
                        <a:t>JAE disp8</a:t>
                      </a:r>
                    </a:p>
                    <a:p>
                      <a:r>
                        <a:rPr lang="en-US" sz="1400" b="1" dirty="0" smtClean="0">
                          <a:solidFill>
                            <a:srgbClr val="FF0066"/>
                          </a:solidFill>
                        </a:rPr>
                        <a:t>Jump if above or equal</a:t>
                      </a:r>
                    </a:p>
                  </a:txBody>
                  <a:tcPr>
                    <a:solidFill>
                      <a:srgbClr val="CCECFF"/>
                    </a:solidFill>
                  </a:tcPr>
                </a:tc>
                <a:tc>
                  <a:txBody>
                    <a:bodyPr/>
                    <a:lstStyle/>
                    <a:p>
                      <a:r>
                        <a:rPr lang="en-US" sz="1400" b="1" dirty="0" smtClean="0">
                          <a:solidFill>
                            <a:schemeClr val="tx1"/>
                          </a:solidFill>
                        </a:rPr>
                        <a:t>JNB disp8</a:t>
                      </a:r>
                    </a:p>
                    <a:p>
                      <a:r>
                        <a:rPr lang="en-US" sz="1400" b="1" dirty="0" smtClean="0">
                          <a:solidFill>
                            <a:srgbClr val="FF0066"/>
                          </a:solidFill>
                        </a:rPr>
                        <a:t>Jump if not below</a:t>
                      </a:r>
                    </a:p>
                  </a:txBody>
                  <a:tcPr>
                    <a:solidFill>
                      <a:srgbClr val="CCECFF"/>
                    </a:solidFill>
                  </a:tcPr>
                </a:tc>
                <a:extLst>
                  <a:ext uri="{0D108BD9-81ED-4DB2-BD59-A6C34878D82A}">
                    <a16:rowId xmlns:a16="http://schemas.microsoft.com/office/drawing/2014/main" xmlns="" val="10004"/>
                  </a:ext>
                </a:extLst>
              </a:tr>
              <a:tr h="990600">
                <a:tc>
                  <a:txBody>
                    <a:bodyPr/>
                    <a:lstStyle/>
                    <a:p>
                      <a:r>
                        <a:rPr lang="en-US" sz="1400" b="1" dirty="0" smtClean="0">
                          <a:solidFill>
                            <a:schemeClr val="tx1"/>
                          </a:solidFill>
                        </a:rPr>
                        <a:t>JB disp8</a:t>
                      </a:r>
                    </a:p>
                    <a:p>
                      <a:r>
                        <a:rPr lang="en-US" sz="1400" b="1" dirty="0" smtClean="0">
                          <a:solidFill>
                            <a:srgbClr val="FF0066"/>
                          </a:solidFill>
                        </a:rPr>
                        <a:t>Jump if below</a:t>
                      </a:r>
                    </a:p>
                  </a:txBody>
                  <a:tcPr>
                    <a:solidFill>
                      <a:srgbClr val="CCECFF"/>
                    </a:solidFill>
                  </a:tcPr>
                </a:tc>
                <a:tc>
                  <a:txBody>
                    <a:bodyPr/>
                    <a:lstStyle/>
                    <a:p>
                      <a:r>
                        <a:rPr lang="en-US" sz="1400" b="1" dirty="0" smtClean="0">
                          <a:solidFill>
                            <a:schemeClr val="tx1"/>
                          </a:solidFill>
                        </a:rPr>
                        <a:t>JNAE disp8</a:t>
                      </a:r>
                    </a:p>
                    <a:p>
                      <a:r>
                        <a:rPr lang="en-US" sz="1400" b="1" dirty="0" smtClean="0">
                          <a:solidFill>
                            <a:srgbClr val="FF0066"/>
                          </a:solidFill>
                        </a:rPr>
                        <a:t>Jump if not above or equal</a:t>
                      </a:r>
                    </a:p>
                  </a:txBody>
                  <a:tcPr>
                    <a:solidFill>
                      <a:srgbClr val="CCECFF"/>
                    </a:solidFill>
                  </a:tcPr>
                </a:tc>
                <a:extLst>
                  <a:ext uri="{0D108BD9-81ED-4DB2-BD59-A6C34878D82A}">
                    <a16:rowId xmlns:a16="http://schemas.microsoft.com/office/drawing/2014/main" xmlns="" val="10005"/>
                  </a:ext>
                </a:extLst>
              </a:tr>
              <a:tr h="397565">
                <a:tc>
                  <a:txBody>
                    <a:bodyPr/>
                    <a:lstStyle/>
                    <a:p>
                      <a:r>
                        <a:rPr lang="en-US" sz="1400" b="1" dirty="0" smtClean="0">
                          <a:solidFill>
                            <a:schemeClr val="tx1"/>
                          </a:solidFill>
                        </a:rPr>
                        <a:t>JBE disp8</a:t>
                      </a:r>
                    </a:p>
                    <a:p>
                      <a:r>
                        <a:rPr lang="en-US" sz="1400" b="1" dirty="0" smtClean="0">
                          <a:solidFill>
                            <a:srgbClr val="FF0066"/>
                          </a:solidFill>
                        </a:rPr>
                        <a:t>Jump if below or equal</a:t>
                      </a:r>
                    </a:p>
                  </a:txBody>
                  <a:tcPr>
                    <a:solidFill>
                      <a:srgbClr val="CCECFF"/>
                    </a:solidFill>
                  </a:tcPr>
                </a:tc>
                <a:tc>
                  <a:txBody>
                    <a:bodyPr/>
                    <a:lstStyle/>
                    <a:p>
                      <a:r>
                        <a:rPr lang="en-US" sz="1400" b="1" dirty="0" smtClean="0">
                          <a:solidFill>
                            <a:schemeClr val="tx1"/>
                          </a:solidFill>
                        </a:rPr>
                        <a:t>JNA</a:t>
                      </a:r>
                      <a:r>
                        <a:rPr lang="en-US" sz="1400" b="1" baseline="0" dirty="0" smtClean="0">
                          <a:solidFill>
                            <a:schemeClr val="tx1"/>
                          </a:solidFill>
                        </a:rPr>
                        <a:t> disp8</a:t>
                      </a:r>
                    </a:p>
                    <a:p>
                      <a:r>
                        <a:rPr lang="en-US" sz="1400" b="1" baseline="0" dirty="0" smtClean="0">
                          <a:solidFill>
                            <a:srgbClr val="FF0066"/>
                          </a:solidFill>
                        </a:rPr>
                        <a:t>Jump if not above</a:t>
                      </a:r>
                      <a:endParaRPr lang="en-US" sz="1400" b="1" dirty="0" smtClean="0">
                        <a:solidFill>
                          <a:srgbClr val="FF0066"/>
                        </a:solidFill>
                      </a:endParaRPr>
                    </a:p>
                  </a:txBody>
                  <a:tcPr>
                    <a:solidFill>
                      <a:srgbClr val="CCECFF"/>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6391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3856" y="849868"/>
            <a:ext cx="8651544" cy="394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70C0"/>
                </a:solidFill>
                <a:latin typeface="Verdana" pitchFamily="34" charset="0"/>
                <a:ea typeface="Verdana" pitchFamily="34" charset="0"/>
                <a:cs typeface="Verdana" pitchFamily="34" charset="0"/>
              </a:rPr>
              <a:t>6. Control Transfer Instructions</a:t>
            </a:r>
            <a:endParaRPr lang="en-US" b="1" dirty="0">
              <a:solidFill>
                <a:srgbClr val="0070C0"/>
              </a:solidFill>
              <a:latin typeface="Verdana" pitchFamily="34" charset="0"/>
              <a:ea typeface="Verdana" pitchFamily="34" charset="0"/>
              <a:cs typeface="Verdana" pitchFamily="34" charset="0"/>
            </a:endParaRPr>
          </a:p>
        </p:txBody>
      </p:sp>
      <p:sp>
        <p:nvSpPr>
          <p:cNvPr id="2" name="Title 1"/>
          <p:cNvSpPr>
            <a:spLocks noGrp="1"/>
          </p:cNvSpPr>
          <p:nvPr>
            <p:ph type="title"/>
          </p:nvPr>
        </p:nvSpPr>
        <p:spPr>
          <a:xfrm>
            <a:off x="457200" y="274638"/>
            <a:ext cx="8229600" cy="397721"/>
          </a:xfrm>
        </p:spPr>
        <p:txBody>
          <a:bodyPr>
            <a:normAutofit fontScale="90000"/>
          </a:bodyPr>
          <a:lstStyle/>
          <a:p>
            <a:r>
              <a:rPr lang="en-US" dirty="0" smtClean="0"/>
              <a:t>Instruction Set</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248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629545480"/>
              </p:ext>
            </p:extLst>
          </p:nvPr>
        </p:nvGraphicFramePr>
        <p:xfrm>
          <a:off x="1066800" y="1981200"/>
          <a:ext cx="7162800" cy="4353335"/>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xmlns="" val="20000"/>
                    </a:ext>
                  </a:extLst>
                </a:gridCol>
                <a:gridCol w="5410200">
                  <a:extLst>
                    <a:ext uri="{9D8B030D-6E8A-4147-A177-3AD203B41FA5}">
                      <a16:colId xmlns:a16="http://schemas.microsoft.com/office/drawing/2014/main" xmlns="" val="20001"/>
                    </a:ext>
                  </a:extLst>
                </a:gridCol>
              </a:tblGrid>
              <a:tr h="387625">
                <a:tc>
                  <a:txBody>
                    <a:bodyPr/>
                    <a:lstStyle/>
                    <a:p>
                      <a:r>
                        <a:rPr lang="en-US" sz="1400" b="1" dirty="0" smtClean="0">
                          <a:solidFill>
                            <a:srgbClr val="C00000"/>
                          </a:solidFill>
                        </a:rPr>
                        <a:t>Mnemonics</a:t>
                      </a:r>
                    </a:p>
                  </a:txBody>
                  <a:tcPr>
                    <a:solidFill>
                      <a:srgbClr val="CCECFF"/>
                    </a:solidFill>
                  </a:tcPr>
                </a:tc>
                <a:tc>
                  <a:txBody>
                    <a:bodyPr/>
                    <a:lstStyle/>
                    <a:p>
                      <a:r>
                        <a:rPr lang="en-US" sz="1400" b="1" dirty="0" smtClean="0">
                          <a:solidFill>
                            <a:srgbClr val="C00000"/>
                          </a:solidFill>
                        </a:rPr>
                        <a:t>Explanation</a:t>
                      </a:r>
                    </a:p>
                  </a:txBody>
                  <a:tcPr>
                    <a:solidFill>
                      <a:srgbClr val="CCECFF"/>
                    </a:solidFill>
                  </a:tcPr>
                </a:tc>
                <a:extLst>
                  <a:ext uri="{0D108BD9-81ED-4DB2-BD59-A6C34878D82A}">
                    <a16:rowId xmlns:a16="http://schemas.microsoft.com/office/drawing/2014/main" xmlns="" val="10000"/>
                  </a:ext>
                </a:extLst>
              </a:tr>
              <a:tr h="387625">
                <a:tc>
                  <a:txBody>
                    <a:bodyPr/>
                    <a:lstStyle/>
                    <a:p>
                      <a:r>
                        <a:rPr lang="en-US" sz="1400" b="1" dirty="0" smtClean="0">
                          <a:solidFill>
                            <a:schemeClr val="tx1"/>
                          </a:solidFill>
                        </a:rPr>
                        <a:t>JC</a:t>
                      </a:r>
                      <a:r>
                        <a:rPr lang="en-US" sz="1400" b="1" baseline="0" dirty="0" smtClean="0">
                          <a:solidFill>
                            <a:schemeClr val="tx1"/>
                          </a:solidFill>
                        </a:rPr>
                        <a:t> disp8</a:t>
                      </a:r>
                      <a:endParaRPr lang="en-US" sz="1400" b="1" dirty="0" smtClean="0">
                        <a:solidFill>
                          <a:schemeClr val="tx1"/>
                        </a:solidFill>
                      </a:endParaRPr>
                    </a:p>
                  </a:txBody>
                  <a:tcPr>
                    <a:solidFill>
                      <a:srgbClr val="CCECFF"/>
                    </a:solidFill>
                  </a:tcPr>
                </a:tc>
                <a:tc>
                  <a:txBody>
                    <a:bodyPr/>
                    <a:lstStyle/>
                    <a:p>
                      <a:r>
                        <a:rPr lang="en-US" sz="1400" b="1" dirty="0" smtClean="0">
                          <a:solidFill>
                            <a:schemeClr val="tx1"/>
                          </a:solidFill>
                        </a:rPr>
                        <a:t>Jump if CF</a:t>
                      </a:r>
                      <a:r>
                        <a:rPr lang="en-US" sz="1400" b="1" baseline="0" dirty="0" smtClean="0">
                          <a:solidFill>
                            <a:schemeClr val="tx1"/>
                          </a:solidFill>
                        </a:rPr>
                        <a:t> =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1"/>
                  </a:ext>
                </a:extLst>
              </a:tr>
              <a:tr h="397565">
                <a:tc>
                  <a:txBody>
                    <a:bodyPr/>
                    <a:lstStyle/>
                    <a:p>
                      <a:r>
                        <a:rPr lang="en-US" sz="1400" b="1" dirty="0" smtClean="0">
                          <a:solidFill>
                            <a:schemeClr val="tx1"/>
                          </a:solidFill>
                        </a:rPr>
                        <a:t>JNC disp8</a:t>
                      </a:r>
                    </a:p>
                  </a:txBody>
                  <a:tcPr>
                    <a:solidFill>
                      <a:srgbClr val="CCECFF"/>
                    </a:solidFill>
                  </a:tcPr>
                </a:tc>
                <a:tc>
                  <a:txBody>
                    <a:bodyPr/>
                    <a:lstStyle/>
                    <a:p>
                      <a:r>
                        <a:rPr lang="en-US" sz="1400" b="1" dirty="0" smtClean="0">
                          <a:solidFill>
                            <a:schemeClr val="tx1"/>
                          </a:solidFill>
                        </a:rPr>
                        <a:t>Jump if CF = 0</a:t>
                      </a:r>
                    </a:p>
                  </a:txBody>
                  <a:tcPr>
                    <a:solidFill>
                      <a:srgbClr val="CCECFF"/>
                    </a:solidFill>
                  </a:tcPr>
                </a:tc>
                <a:extLst>
                  <a:ext uri="{0D108BD9-81ED-4DB2-BD59-A6C34878D82A}">
                    <a16:rowId xmlns:a16="http://schemas.microsoft.com/office/drawing/2014/main" xmlns="" val="10002"/>
                  </a:ext>
                </a:extLst>
              </a:tr>
              <a:tr h="397565">
                <a:tc>
                  <a:txBody>
                    <a:bodyPr/>
                    <a:lstStyle/>
                    <a:p>
                      <a:r>
                        <a:rPr lang="en-US" sz="1400" b="1" dirty="0" smtClean="0">
                          <a:solidFill>
                            <a:schemeClr val="tx1"/>
                          </a:solidFill>
                        </a:rPr>
                        <a:t>JP disp8</a:t>
                      </a:r>
                    </a:p>
                  </a:txBody>
                  <a:tcPr>
                    <a:solidFill>
                      <a:srgbClr val="CCECFF"/>
                    </a:solidFill>
                  </a:tcPr>
                </a:tc>
                <a:tc>
                  <a:txBody>
                    <a:bodyPr/>
                    <a:lstStyle/>
                    <a:p>
                      <a:r>
                        <a:rPr lang="en-US" sz="1400" b="1" dirty="0" smtClean="0">
                          <a:solidFill>
                            <a:schemeClr val="tx1"/>
                          </a:solidFill>
                        </a:rPr>
                        <a:t>Jump if PF = 1</a:t>
                      </a:r>
                    </a:p>
                  </a:txBody>
                  <a:tcPr>
                    <a:solidFill>
                      <a:srgbClr val="CCECFF"/>
                    </a:solidFill>
                  </a:tcPr>
                </a:tc>
                <a:extLst>
                  <a:ext uri="{0D108BD9-81ED-4DB2-BD59-A6C34878D82A}">
                    <a16:rowId xmlns:a16="http://schemas.microsoft.com/office/drawing/2014/main" xmlns="" val="10003"/>
                  </a:ext>
                </a:extLst>
              </a:tr>
              <a:tr h="397565">
                <a:tc>
                  <a:txBody>
                    <a:bodyPr/>
                    <a:lstStyle/>
                    <a:p>
                      <a:r>
                        <a:rPr lang="en-US" sz="1400" b="1" dirty="0" smtClean="0">
                          <a:solidFill>
                            <a:schemeClr val="tx1"/>
                          </a:solidFill>
                        </a:rPr>
                        <a:t>JNP disp8</a:t>
                      </a:r>
                    </a:p>
                  </a:txBody>
                  <a:tcPr>
                    <a:solidFill>
                      <a:srgbClr val="CCECFF"/>
                    </a:solidFill>
                  </a:tcPr>
                </a:tc>
                <a:tc>
                  <a:txBody>
                    <a:bodyPr/>
                    <a:lstStyle/>
                    <a:p>
                      <a:r>
                        <a:rPr lang="en-US" sz="1400" b="1" dirty="0" smtClean="0">
                          <a:solidFill>
                            <a:schemeClr val="tx1"/>
                          </a:solidFill>
                        </a:rPr>
                        <a:t>Jump if PF =</a:t>
                      </a:r>
                      <a:r>
                        <a:rPr lang="en-US" sz="1400" b="1" baseline="0" dirty="0" smtClean="0">
                          <a:solidFill>
                            <a:schemeClr val="tx1"/>
                          </a:solidFill>
                        </a:rPr>
                        <a:t> 0</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4"/>
                  </a:ext>
                </a:extLst>
              </a:tr>
              <a:tr h="397565">
                <a:tc>
                  <a:txBody>
                    <a:bodyPr/>
                    <a:lstStyle/>
                    <a:p>
                      <a:r>
                        <a:rPr lang="en-US" sz="1400" b="1" dirty="0" smtClean="0">
                          <a:solidFill>
                            <a:schemeClr val="tx1"/>
                          </a:solidFill>
                        </a:rPr>
                        <a:t>JO disp8</a:t>
                      </a:r>
                    </a:p>
                  </a:txBody>
                  <a:tcPr>
                    <a:solidFill>
                      <a:srgbClr val="CCECFF"/>
                    </a:solidFill>
                  </a:tcPr>
                </a:tc>
                <a:tc>
                  <a:txBody>
                    <a:bodyPr/>
                    <a:lstStyle/>
                    <a:p>
                      <a:r>
                        <a:rPr lang="en-US" sz="1400" b="1" dirty="0" smtClean="0">
                          <a:solidFill>
                            <a:schemeClr val="tx1"/>
                          </a:solidFill>
                        </a:rPr>
                        <a:t>Jump if</a:t>
                      </a:r>
                      <a:r>
                        <a:rPr lang="en-US" sz="1400" b="1" baseline="0" dirty="0" smtClean="0">
                          <a:solidFill>
                            <a:schemeClr val="tx1"/>
                          </a:solidFill>
                        </a:rPr>
                        <a:t> OF =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5"/>
                  </a:ext>
                </a:extLst>
              </a:tr>
              <a:tr h="397565">
                <a:tc>
                  <a:txBody>
                    <a:bodyPr/>
                    <a:lstStyle/>
                    <a:p>
                      <a:r>
                        <a:rPr lang="en-US" sz="1400" b="1" dirty="0" smtClean="0">
                          <a:solidFill>
                            <a:schemeClr val="tx1"/>
                          </a:solidFill>
                        </a:rPr>
                        <a:t>JNO disp8</a:t>
                      </a:r>
                    </a:p>
                  </a:txBody>
                  <a:tcPr>
                    <a:solidFill>
                      <a:srgbClr val="CCECFF"/>
                    </a:solidFill>
                  </a:tcPr>
                </a:tc>
                <a:tc>
                  <a:txBody>
                    <a:bodyPr/>
                    <a:lstStyle/>
                    <a:p>
                      <a:r>
                        <a:rPr lang="en-US" sz="1400" b="1" dirty="0" smtClean="0">
                          <a:solidFill>
                            <a:schemeClr val="tx1"/>
                          </a:solidFill>
                        </a:rPr>
                        <a:t>Jump if OF = 0</a:t>
                      </a:r>
                    </a:p>
                  </a:txBody>
                  <a:tcPr>
                    <a:solidFill>
                      <a:srgbClr val="CCECFF"/>
                    </a:solidFill>
                  </a:tcPr>
                </a:tc>
                <a:extLst>
                  <a:ext uri="{0D108BD9-81ED-4DB2-BD59-A6C34878D82A}">
                    <a16:rowId xmlns:a16="http://schemas.microsoft.com/office/drawing/2014/main" xmlns="" val="10006"/>
                  </a:ext>
                </a:extLst>
              </a:tr>
              <a:tr h="397565">
                <a:tc>
                  <a:txBody>
                    <a:bodyPr/>
                    <a:lstStyle/>
                    <a:p>
                      <a:r>
                        <a:rPr lang="en-US" sz="1400" b="1" dirty="0" smtClean="0">
                          <a:solidFill>
                            <a:schemeClr val="tx1"/>
                          </a:solidFill>
                        </a:rPr>
                        <a:t>JS disp8</a:t>
                      </a:r>
                    </a:p>
                  </a:txBody>
                  <a:tcPr>
                    <a:solidFill>
                      <a:srgbClr val="CCECFF"/>
                    </a:solidFill>
                  </a:tcPr>
                </a:tc>
                <a:tc>
                  <a:txBody>
                    <a:bodyPr/>
                    <a:lstStyle/>
                    <a:p>
                      <a:r>
                        <a:rPr lang="en-US" sz="1400" b="1" dirty="0" smtClean="0">
                          <a:solidFill>
                            <a:schemeClr val="tx1"/>
                          </a:solidFill>
                        </a:rPr>
                        <a:t>Jump if SF = 1</a:t>
                      </a:r>
                    </a:p>
                  </a:txBody>
                  <a:tcPr>
                    <a:solidFill>
                      <a:srgbClr val="CCECFF"/>
                    </a:solidFill>
                  </a:tcPr>
                </a:tc>
                <a:extLst>
                  <a:ext uri="{0D108BD9-81ED-4DB2-BD59-A6C34878D82A}">
                    <a16:rowId xmlns:a16="http://schemas.microsoft.com/office/drawing/2014/main" xmlns="" val="10007"/>
                  </a:ext>
                </a:extLst>
              </a:tr>
              <a:tr h="397565">
                <a:tc>
                  <a:txBody>
                    <a:bodyPr/>
                    <a:lstStyle/>
                    <a:p>
                      <a:r>
                        <a:rPr lang="en-US" sz="1400" b="1" dirty="0" smtClean="0">
                          <a:solidFill>
                            <a:schemeClr val="tx1"/>
                          </a:solidFill>
                        </a:rPr>
                        <a:t>JNS disp8</a:t>
                      </a:r>
                    </a:p>
                  </a:txBody>
                  <a:tcPr>
                    <a:solidFill>
                      <a:srgbClr val="CCECFF"/>
                    </a:solidFill>
                  </a:tcPr>
                </a:tc>
                <a:tc>
                  <a:txBody>
                    <a:bodyPr/>
                    <a:lstStyle/>
                    <a:p>
                      <a:r>
                        <a:rPr lang="en-US" sz="1400" b="1" dirty="0" smtClean="0">
                          <a:solidFill>
                            <a:schemeClr val="tx1"/>
                          </a:solidFill>
                        </a:rPr>
                        <a:t>Jump if SF = 0</a:t>
                      </a:r>
                    </a:p>
                  </a:txBody>
                  <a:tcPr>
                    <a:solidFill>
                      <a:srgbClr val="CCECFF"/>
                    </a:solidFill>
                  </a:tcPr>
                </a:tc>
                <a:extLst>
                  <a:ext uri="{0D108BD9-81ED-4DB2-BD59-A6C34878D82A}">
                    <a16:rowId xmlns:a16="http://schemas.microsoft.com/office/drawing/2014/main" xmlns="" val="10008"/>
                  </a:ext>
                </a:extLst>
              </a:tr>
              <a:tr h="397565">
                <a:tc>
                  <a:txBody>
                    <a:bodyPr/>
                    <a:lstStyle/>
                    <a:p>
                      <a:r>
                        <a:rPr lang="en-US" sz="1400" b="1" dirty="0" smtClean="0">
                          <a:solidFill>
                            <a:schemeClr val="tx1"/>
                          </a:solidFill>
                        </a:rPr>
                        <a:t>JZ disp8</a:t>
                      </a:r>
                    </a:p>
                  </a:txBody>
                  <a:tcPr>
                    <a:solidFill>
                      <a:srgbClr val="CCECFF"/>
                    </a:solidFill>
                  </a:tcPr>
                </a:tc>
                <a:tc>
                  <a:txBody>
                    <a:bodyPr/>
                    <a:lstStyle/>
                    <a:p>
                      <a:r>
                        <a:rPr lang="en-US" sz="1400" b="1" dirty="0" smtClean="0">
                          <a:solidFill>
                            <a:schemeClr val="tx1"/>
                          </a:solidFill>
                        </a:rPr>
                        <a:t>Jump if result</a:t>
                      </a:r>
                      <a:r>
                        <a:rPr lang="en-US" sz="1400" b="1" baseline="0" dirty="0" smtClean="0">
                          <a:solidFill>
                            <a:schemeClr val="tx1"/>
                          </a:solidFill>
                        </a:rPr>
                        <a:t> is zero, </a:t>
                      </a:r>
                      <a:r>
                        <a:rPr lang="en-US" sz="1400" b="1" baseline="0" dirty="0" err="1" smtClean="0">
                          <a:solidFill>
                            <a:schemeClr val="tx1"/>
                          </a:solidFill>
                        </a:rPr>
                        <a:t>i.e</a:t>
                      </a:r>
                      <a:r>
                        <a:rPr lang="en-US" sz="1400" b="1" baseline="0" dirty="0" smtClean="0">
                          <a:solidFill>
                            <a:schemeClr val="tx1"/>
                          </a:solidFill>
                        </a:rPr>
                        <a:t>, Z =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09"/>
                  </a:ext>
                </a:extLst>
              </a:tr>
              <a:tr h="397565">
                <a:tc>
                  <a:txBody>
                    <a:bodyPr/>
                    <a:lstStyle/>
                    <a:p>
                      <a:r>
                        <a:rPr lang="en-US" sz="1400" b="1" dirty="0" smtClean="0">
                          <a:solidFill>
                            <a:schemeClr val="tx1"/>
                          </a:solidFill>
                        </a:rPr>
                        <a:t>JNZ disp8</a:t>
                      </a:r>
                    </a:p>
                  </a:txBody>
                  <a:tcPr>
                    <a:solidFill>
                      <a:srgbClr val="CCE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Jump if result is not zero, </a:t>
                      </a:r>
                      <a:r>
                        <a:rPr lang="en-US" sz="1400" b="1" baseline="0" dirty="0" err="1" smtClean="0">
                          <a:solidFill>
                            <a:schemeClr val="tx1"/>
                          </a:solidFill>
                        </a:rPr>
                        <a:t>i.e</a:t>
                      </a:r>
                      <a:r>
                        <a:rPr lang="en-US" sz="1400" b="1" baseline="0" dirty="0" smtClean="0">
                          <a:solidFill>
                            <a:schemeClr val="tx1"/>
                          </a:solidFill>
                        </a:rPr>
                        <a:t>, Z = 1</a:t>
                      </a:r>
                      <a:endParaRPr lang="en-US" sz="1400" b="1" dirty="0" smtClean="0">
                        <a:solidFill>
                          <a:schemeClr val="tx1"/>
                        </a:solidFill>
                      </a:endParaRPr>
                    </a:p>
                  </a:txBody>
                  <a:tcPr>
                    <a:solidFill>
                      <a:srgbClr val="CCECFF"/>
                    </a:solidFill>
                  </a:tcPr>
                </a:tc>
                <a:extLst>
                  <a:ext uri="{0D108BD9-81ED-4DB2-BD59-A6C34878D82A}">
                    <a16:rowId xmlns:a16="http://schemas.microsoft.com/office/drawing/2014/main" xmlns="" val="10010"/>
                  </a:ext>
                </a:extLst>
              </a:tr>
            </a:tbl>
          </a:graphicData>
        </a:graphic>
      </p:graphicFrame>
      <p:sp>
        <p:nvSpPr>
          <p:cNvPr id="7" name="TextBox 6"/>
          <p:cNvSpPr txBox="1"/>
          <p:nvPr/>
        </p:nvSpPr>
        <p:spPr>
          <a:xfrm>
            <a:off x="381000" y="1447800"/>
            <a:ext cx="6705600" cy="307777"/>
          </a:xfrm>
          <a:prstGeom prst="rect">
            <a:avLst/>
          </a:prstGeom>
          <a:noFill/>
        </p:spPr>
        <p:txBody>
          <a:bodyPr wrap="square" rtlCol="0">
            <a:spAutoFit/>
          </a:bodyPr>
          <a:lstStyle/>
          <a:p>
            <a:pPr marL="285750" indent="-285750">
              <a:buFont typeface="Wingdings" pitchFamily="2" charset="2"/>
              <a:buChar char="q"/>
            </a:pPr>
            <a:r>
              <a:rPr lang="en-US" sz="1400" b="1" dirty="0" smtClean="0"/>
              <a:t>8086 conditional branch instructions affecting individual flags</a:t>
            </a:r>
            <a:endParaRPr lang="en-US" sz="1400" b="1" dirty="0"/>
          </a:p>
        </p:txBody>
      </p:sp>
    </p:spTree>
    <p:extLst>
      <p:ext uri="{BB962C8B-B14F-4D97-AF65-F5344CB8AC3E}">
        <p14:creationId xmlns:p14="http://schemas.microsoft.com/office/powerpoint/2010/main" val="1443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077200" cy="1676400"/>
          </a:xfrm>
        </p:spPr>
        <p:txBody>
          <a:bodyPr/>
          <a:lstStyle/>
          <a:p>
            <a:r>
              <a:rPr lang="en-US" sz="5400" dirty="0" smtClean="0">
                <a:solidFill>
                  <a:srgbClr val="00B050"/>
                </a:solidFill>
              </a:rPr>
              <a:t>5.REGISTER ORGANISATION</a:t>
            </a:r>
            <a:endParaRPr lang="en-US" dirty="0">
              <a:solidFill>
                <a:srgbClr val="00B05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228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147"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14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149" name="object 5"/>
          <p:cNvSpPr>
            <a:spLocks noChangeArrowheads="1"/>
          </p:cNvSpPr>
          <p:nvPr/>
        </p:nvSpPr>
        <p:spPr bwMode="auto">
          <a:xfrm>
            <a:off x="1981200" y="215900"/>
            <a:ext cx="64055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FF0000"/>
              </a:solidFill>
              <a:effectLst/>
              <a:uLnTx/>
              <a:uFillTx/>
              <a:latin typeface="Calibri" panose="020F0502020204030204" pitchFamily="34" charset="0"/>
              <a:ea typeface="+mn-ea"/>
              <a:cs typeface="Arial" panose="020B0604020202020204" pitchFamily="34" charset="0"/>
            </a:endParaRPr>
          </a:p>
        </p:txBody>
      </p:sp>
      <p:sp>
        <p:nvSpPr>
          <p:cNvPr id="6150" name="object 6"/>
          <p:cNvSpPr>
            <a:spLocks noChangeArrowheads="1"/>
          </p:cNvSpPr>
          <p:nvPr/>
        </p:nvSpPr>
        <p:spPr bwMode="auto">
          <a:xfrm>
            <a:off x="2473325" y="804863"/>
            <a:ext cx="5422900"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154" name="object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FE3A37E6-396D-424E-847E-FAA4B3742F93}"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304800" y="1557338"/>
            <a:ext cx="4933950" cy="4842351"/>
          </a:xfrm>
          <a:prstGeom prst="rect">
            <a:avLst/>
          </a:prstGeom>
        </p:spPr>
        <p:txBody>
          <a:bodyPr wrap="square" lIns="0" tIns="0" rIns="0" bIns="0">
            <a:spAutoFit/>
          </a:bodyPr>
          <a:lstStyle>
            <a:lvl1pPr marL="1111250">
              <a:defRPr>
                <a:solidFill>
                  <a:schemeClr val="tx1"/>
                </a:solidFill>
                <a:latin typeface="Calibri" panose="020F0502020204030204" pitchFamily="34" charset="0"/>
              </a:defRPr>
            </a:lvl1pPr>
            <a:lvl2pPr marL="569913" indent="-236538">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11125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111250" marR="0" lvl="0" indent="0" algn="l" defTabSz="914400" rtl="0" eaLnBrk="1" fontAlgn="base" latinLnBrk="0" hangingPunct="1">
              <a:lnSpc>
                <a:spcPts val="2925"/>
              </a:lnSpc>
              <a:spcBef>
                <a:spcPts val="135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Resetting the  microprocessor means:</a:t>
            </a:r>
          </a:p>
          <a:p>
            <a:pPr marL="1111250"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33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ct val="100000"/>
              </a:lnSpc>
              <a:spcBef>
                <a:spcPct val="0"/>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Clearing the PC and IR.</a:t>
            </a:r>
          </a:p>
          <a:p>
            <a:pPr marL="569913" marR="0" lvl="1" indent="-236538" algn="l" defTabSz="914400" rtl="0" eaLnBrk="1" fontAlgn="base" latinLnBrk="0" hangingPunct="1">
              <a:lnSpc>
                <a:spcPts val="2738"/>
              </a:lnSpc>
              <a:spcBef>
                <a:spcPts val="313"/>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Disabling all interrupts</a:t>
            </a:r>
          </a:p>
          <a:p>
            <a:pPr marL="1111250" marR="0" lvl="0" indent="0" algn="l" defTabSz="914400" rtl="0" eaLnBrk="1" fontAlgn="base" latinLnBrk="0" hangingPunct="1">
              <a:lnSpc>
                <a:spcPts val="2738"/>
              </a:lnSpc>
              <a:spcBef>
                <a:spcPct val="0"/>
              </a:spcBef>
              <a:spcAft>
                <a:spcPct val="0"/>
              </a:spcAft>
              <a:buClrTx/>
              <a:buSzTx/>
              <a:buFontTx/>
              <a:buNone/>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(except TRAP).</a:t>
            </a:r>
          </a:p>
          <a:p>
            <a:pPr marL="569913" marR="0" lvl="1" indent="-236538" algn="l" defTabSz="914400" rtl="0" eaLnBrk="1" fontAlgn="base" latinLnBrk="0" hangingPunct="1">
              <a:lnSpc>
                <a:spcPct val="100000"/>
              </a:lnSpc>
              <a:spcBef>
                <a:spcPts val="313"/>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Disabling the SOD pin.</a:t>
            </a:r>
          </a:p>
          <a:p>
            <a:pPr marL="569913" marR="0" lvl="1" indent="-236538" algn="l" defTabSz="914400" rtl="0" eaLnBrk="1" fontAlgn="base" latinLnBrk="0" hangingPunct="1">
              <a:lnSpc>
                <a:spcPts val="2588"/>
              </a:lnSpc>
              <a:spcBef>
                <a:spcPts val="638"/>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All the buses (data,  address, control) are </a:t>
            </a:r>
            <a:r>
              <a:rPr kumimoji="0" lang="en-US" altLang="en-US" sz="2400" b="1" i="1"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tri-  stated</a:t>
            </a: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569913" marR="0" lvl="1" indent="-236538" algn="l" defTabSz="914400" rtl="0" eaLnBrk="1" fontAlgn="base" latinLnBrk="0" hangingPunct="1">
              <a:lnSpc>
                <a:spcPts val="2588"/>
              </a:lnSpc>
              <a:spcBef>
                <a:spcPts val="600"/>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Gives HIGH output to  RESET OUT pin.</a:t>
            </a:r>
          </a:p>
        </p:txBody>
      </p:sp>
      <p:sp>
        <p:nvSpPr>
          <p:cNvPr id="6153" name="object 11"/>
          <p:cNvSpPr>
            <a:spLocks noChangeArrowheads="1"/>
          </p:cNvSpPr>
          <p:nvPr/>
        </p:nvSpPr>
        <p:spPr bwMode="auto">
          <a:xfrm>
            <a:off x="2286000" y="381000"/>
            <a:ext cx="2057400" cy="1588"/>
          </a:xfrm>
          <a:custGeom>
            <a:avLst/>
            <a:gdLst>
              <a:gd name="T0" fmla="*/ 0 w 2057400"/>
              <a:gd name="T1" fmla="*/ 0 h 1904"/>
              <a:gd name="T2" fmla="*/ 2057400 w 2057400"/>
              <a:gd name="T3" fmla="*/ 1904 h 1904"/>
            </a:gdLst>
            <a:ahLst/>
            <a:cxnLst/>
            <a:rect l="T0" t="T1" r="T2" b="T3"/>
            <a:pathLst>
              <a:path w="2057400" h="1904">
                <a:moveTo>
                  <a:pt x="0" y="0"/>
                </a:moveTo>
                <a:lnTo>
                  <a:pt x="20574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615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6" name="object 12"/>
          <p:cNvSpPr>
            <a:spLocks noChangeArrowheads="1"/>
          </p:cNvSpPr>
          <p:nvPr/>
        </p:nvSpPr>
        <p:spPr bwMode="auto">
          <a:xfrm>
            <a:off x="8077200" y="2590800"/>
            <a:ext cx="6096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21588814"/>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54" y="533400"/>
            <a:ext cx="8687745" cy="4648200"/>
          </a:xfrm>
          <a:prstGeom prst="rect">
            <a:avLst/>
          </a:prstGeom>
        </p:spPr>
      </p:pic>
    </p:spTree>
    <p:extLst>
      <p:ext uri="{BB962C8B-B14F-4D97-AF65-F5344CB8AC3E}">
        <p14:creationId xmlns:p14="http://schemas.microsoft.com/office/powerpoint/2010/main" val="40889774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152401" y="2971800"/>
            <a:ext cx="8762999" cy="584775"/>
          </a:xfrm>
          <a:prstGeom prst="rect">
            <a:avLst/>
          </a:prstGeom>
        </p:spPr>
        <p:txBody>
          <a:bodyPr wrap="square">
            <a:spAutoFit/>
          </a:bodyPr>
          <a:lstStyle/>
          <a:p>
            <a:r>
              <a:rPr lang="en-US" sz="3200" dirty="0" smtClean="0">
                <a:solidFill>
                  <a:srgbClr val="00B050"/>
                </a:solidFill>
              </a:rPr>
              <a:t>6.Memory </a:t>
            </a:r>
            <a:r>
              <a:rPr lang="en-US" sz="3200" dirty="0">
                <a:solidFill>
                  <a:srgbClr val="00B050"/>
                </a:solidFill>
              </a:rPr>
              <a:t>Organization in 8086 microprocessor</a:t>
            </a:r>
            <a:endParaRPr lang="en-US" dirty="0"/>
          </a:p>
        </p:txBody>
      </p:sp>
    </p:spTree>
    <p:extLst>
      <p:ext uri="{BB962C8B-B14F-4D97-AF65-F5344CB8AC3E}">
        <p14:creationId xmlns:p14="http://schemas.microsoft.com/office/powerpoint/2010/main" val="17819305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559" t="-370" r="12712" b="370"/>
          <a:stretch/>
        </p:blipFill>
        <p:spPr>
          <a:xfrm>
            <a:off x="457200" y="246993"/>
            <a:ext cx="8001000" cy="6207673"/>
          </a:xfrm>
          <a:prstGeom prst="rect">
            <a:avLst/>
          </a:prstGeom>
        </p:spPr>
      </p:pic>
    </p:spTree>
    <p:extLst>
      <p:ext uri="{BB962C8B-B14F-4D97-AF65-F5344CB8AC3E}">
        <p14:creationId xmlns:p14="http://schemas.microsoft.com/office/powerpoint/2010/main" val="14560377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81000" y="3105835"/>
            <a:ext cx="8763000" cy="1569660"/>
          </a:xfrm>
          <a:prstGeom prst="rect">
            <a:avLst/>
          </a:prstGeom>
        </p:spPr>
        <p:txBody>
          <a:bodyPr wrap="square">
            <a:spAutoFit/>
          </a:bodyPr>
          <a:lstStyle/>
          <a:p>
            <a:endParaRPr lang="en-US" sz="3200" dirty="0" smtClean="0">
              <a:solidFill>
                <a:srgbClr val="00B050"/>
              </a:solidFill>
            </a:endParaRPr>
          </a:p>
          <a:p>
            <a:r>
              <a:rPr lang="en-US" sz="3200" dirty="0" smtClean="0">
                <a:solidFill>
                  <a:srgbClr val="00B050"/>
                </a:solidFill>
              </a:rPr>
              <a:t>7.Physical </a:t>
            </a:r>
            <a:r>
              <a:rPr lang="en-US" sz="3200" dirty="0">
                <a:solidFill>
                  <a:srgbClr val="00B050"/>
                </a:solidFill>
              </a:rPr>
              <a:t>M</a:t>
            </a:r>
            <a:r>
              <a:rPr lang="en-US" sz="3200" dirty="0" smtClean="0">
                <a:solidFill>
                  <a:srgbClr val="00B050"/>
                </a:solidFill>
              </a:rPr>
              <a:t>emory Organization in 8086 microprocessor</a:t>
            </a:r>
            <a:endParaRPr lang="en-US" dirty="0">
              <a:solidFill>
                <a:srgbClr val="00B050"/>
              </a:solidFill>
            </a:endParaRPr>
          </a:p>
        </p:txBody>
      </p:sp>
    </p:spTree>
    <p:extLst>
      <p:ext uri="{BB962C8B-B14F-4D97-AF65-F5344CB8AC3E}">
        <p14:creationId xmlns:p14="http://schemas.microsoft.com/office/powerpoint/2010/main" val="16997978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1" y="152400"/>
            <a:ext cx="8205625" cy="6203950"/>
          </a:xfrm>
          <a:prstGeom prst="rect">
            <a:avLst/>
          </a:prstGeom>
        </p:spPr>
      </p:pic>
    </p:spTree>
    <p:extLst>
      <p:ext uri="{BB962C8B-B14F-4D97-AF65-F5344CB8AC3E}">
        <p14:creationId xmlns:p14="http://schemas.microsoft.com/office/powerpoint/2010/main" val="42348782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16175"/>
            <a:ext cx="7772400" cy="1470025"/>
          </a:xfrm>
        </p:spPr>
        <p:txBody>
          <a:bodyPr>
            <a:normAutofit fontScale="90000"/>
          </a:bodyPr>
          <a:lstStyle/>
          <a:p>
            <a:r>
              <a:rPr lang="en-US" sz="3600" dirty="0" smtClean="0">
                <a:latin typeface="Octapost NBP" pitchFamily="2" charset="0"/>
              </a:rPr>
              <a:t/>
            </a:r>
            <a:br>
              <a:rPr lang="en-US" sz="3600" dirty="0" smtClean="0">
                <a:latin typeface="Octapost NBP" pitchFamily="2" charset="0"/>
              </a:rPr>
            </a:br>
            <a:r>
              <a:rPr lang="en-US" sz="3600" dirty="0" smtClean="0">
                <a:latin typeface="Octapost NBP" pitchFamily="2" charset="0"/>
              </a:rPr>
              <a:t>8.Assembler   directives </a:t>
            </a:r>
            <a:br>
              <a:rPr lang="en-US" sz="3600" dirty="0" smtClean="0">
                <a:latin typeface="Octapost NBP" pitchFamily="2" charset="0"/>
              </a:rPr>
            </a:br>
            <a:endParaRPr lang="en-US" sz="3600" dirty="0">
              <a:latin typeface="Octapost NBP" pitchFamily="2" charset="0"/>
            </a:endParaRPr>
          </a:p>
        </p:txBody>
      </p:sp>
    </p:spTree>
    <p:extLst>
      <p:ext uri="{BB962C8B-B14F-4D97-AF65-F5344CB8AC3E}">
        <p14:creationId xmlns:p14="http://schemas.microsoft.com/office/powerpoint/2010/main" val="7886944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62000" y="3786329"/>
            <a:ext cx="7467600" cy="1421543"/>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2000" y="3207127"/>
            <a:ext cx="7467600" cy="602873"/>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0" y="2318129"/>
            <a:ext cx="7467600" cy="882666"/>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2000" y="1606927"/>
            <a:ext cx="7467600" cy="602873"/>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256</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5" name="TextBox 4"/>
          <p:cNvSpPr txBox="1"/>
          <p:nvPr/>
        </p:nvSpPr>
        <p:spPr>
          <a:xfrm>
            <a:off x="762000" y="1606927"/>
            <a:ext cx="7848600" cy="4278094"/>
          </a:xfrm>
          <a:prstGeom prst="rect">
            <a:avLst/>
          </a:prstGeom>
          <a:noFill/>
        </p:spPr>
        <p:txBody>
          <a:bodyPr wrap="square" rtlCol="0">
            <a:spAutoFit/>
          </a:bodyPr>
          <a:lstStyle/>
          <a:p>
            <a:pPr marL="285750" indent="-285750">
              <a:buBlip>
                <a:blip r:embed="rId3"/>
              </a:buBlip>
            </a:pPr>
            <a:r>
              <a:rPr lang="en-US" sz="1600" b="1" dirty="0" smtClean="0"/>
              <a:t>It is a statement that gives direction to the assembler to perform some task. </a:t>
            </a:r>
          </a:p>
          <a:p>
            <a:pPr marL="285750" indent="-285750">
              <a:buBlip>
                <a:blip r:embed="rId3"/>
              </a:buBlip>
            </a:pPr>
            <a:r>
              <a:rPr lang="en-US" sz="1600" b="1" dirty="0"/>
              <a:t>Instructions to the Assembler regarding the program being executed.</a:t>
            </a:r>
          </a:p>
          <a:p>
            <a:pPr marL="285750" indent="-285750">
              <a:buBlip>
                <a:blip r:embed="rId3"/>
              </a:buBlip>
            </a:pPr>
            <a:endParaRPr lang="en-US" sz="1600" b="1" dirty="0" smtClean="0"/>
          </a:p>
          <a:p>
            <a:pPr marL="285750" indent="-285750">
              <a:buBlip>
                <a:blip r:embed="rId3"/>
              </a:buBlip>
            </a:pPr>
            <a:endParaRPr lang="en-US" sz="1600" b="1" dirty="0" smtClean="0"/>
          </a:p>
          <a:p>
            <a:pPr marL="285750" indent="-285750">
              <a:buBlip>
                <a:blip r:embed="rId3"/>
              </a:buBlip>
            </a:pPr>
            <a:endParaRPr lang="en-US" sz="1600" b="1" dirty="0"/>
          </a:p>
          <a:p>
            <a:pPr marL="285750" indent="-285750">
              <a:buBlip>
                <a:blip r:embed="rId3"/>
              </a:buBlip>
            </a:pPr>
            <a:r>
              <a:rPr lang="en-US" sz="1600" b="1" dirty="0" smtClean="0"/>
              <a:t>Control the generation of machine codes and organization of the program; but no machine codes are generated for assembler directives.</a:t>
            </a:r>
          </a:p>
          <a:p>
            <a:pPr marL="285750" indent="-285750">
              <a:buBlip>
                <a:blip r:embed="rId3"/>
              </a:buBlip>
            </a:pPr>
            <a:endParaRPr lang="en-US" sz="1600" b="1" dirty="0"/>
          </a:p>
          <a:p>
            <a:pPr marL="285750" indent="-285750">
              <a:buBlip>
                <a:blip r:embed="rId3"/>
              </a:buBlip>
            </a:pPr>
            <a:r>
              <a:rPr lang="en-US" sz="1600" b="1" dirty="0" smtClean="0"/>
              <a:t>Also called ‘pseudo instructions’</a:t>
            </a:r>
          </a:p>
          <a:p>
            <a:pPr marL="285750" indent="-285750">
              <a:buBlip>
                <a:blip r:embed="rId3"/>
              </a:buBlip>
            </a:pPr>
            <a:endParaRPr lang="en-US" sz="1600" b="1" dirty="0"/>
          </a:p>
          <a:p>
            <a:pPr marL="285750" indent="-285750">
              <a:buBlip>
                <a:blip r:embed="rId3"/>
              </a:buBlip>
            </a:pPr>
            <a:r>
              <a:rPr lang="en-US" sz="1600" b="1" dirty="0" smtClean="0"/>
              <a:t>Used to :</a:t>
            </a:r>
          </a:p>
          <a:p>
            <a:r>
              <a:rPr lang="en-US" sz="1600" b="1" dirty="0" smtClean="0">
                <a:solidFill>
                  <a:srgbClr val="CC0066"/>
                </a:solidFill>
              </a:rPr>
              <a:t>     › specify the start and end of a program</a:t>
            </a:r>
          </a:p>
          <a:p>
            <a:r>
              <a:rPr lang="en-US" sz="1600" b="1" dirty="0">
                <a:solidFill>
                  <a:srgbClr val="CC0066"/>
                </a:solidFill>
              </a:rPr>
              <a:t> </a:t>
            </a:r>
            <a:r>
              <a:rPr lang="en-US" sz="1600" b="1" dirty="0" smtClean="0">
                <a:solidFill>
                  <a:srgbClr val="CC0066"/>
                </a:solidFill>
              </a:rPr>
              <a:t>    › attach value to variables</a:t>
            </a:r>
          </a:p>
          <a:p>
            <a:r>
              <a:rPr lang="en-US" sz="1600" b="1" dirty="0">
                <a:solidFill>
                  <a:srgbClr val="CC0066"/>
                </a:solidFill>
              </a:rPr>
              <a:t> </a:t>
            </a:r>
            <a:r>
              <a:rPr lang="en-US" sz="1600" b="1" dirty="0" smtClean="0">
                <a:solidFill>
                  <a:srgbClr val="CC0066"/>
                </a:solidFill>
              </a:rPr>
              <a:t>    › allocate storage locations to input/ output data</a:t>
            </a:r>
          </a:p>
          <a:p>
            <a:r>
              <a:rPr lang="en-US" sz="1600" b="1" dirty="0">
                <a:solidFill>
                  <a:srgbClr val="CC0066"/>
                </a:solidFill>
              </a:rPr>
              <a:t> </a:t>
            </a:r>
            <a:r>
              <a:rPr lang="en-US" sz="1600" b="1" dirty="0" smtClean="0">
                <a:solidFill>
                  <a:srgbClr val="CC0066"/>
                </a:solidFill>
              </a:rPr>
              <a:t>    › define start and end of segments, procedures, macros etc..</a:t>
            </a:r>
          </a:p>
          <a:p>
            <a:r>
              <a:rPr lang="en-US" sz="1600" b="1" dirty="0" smtClean="0"/>
              <a:t>     </a:t>
            </a:r>
            <a:endParaRPr lang="en-US" sz="1600" b="1" dirty="0"/>
          </a:p>
          <a:p>
            <a:pPr marL="285750" indent="-285750">
              <a:buFont typeface="Verdana" pitchFamily="34" charset="0"/>
              <a:buChar char="›"/>
            </a:pPr>
            <a:endParaRPr lang="en-US" sz="1600" b="1" dirty="0"/>
          </a:p>
        </p:txBody>
      </p:sp>
    </p:spTree>
    <p:extLst>
      <p:ext uri="{BB962C8B-B14F-4D97-AF65-F5344CB8AC3E}">
        <p14:creationId xmlns:p14="http://schemas.microsoft.com/office/powerpoint/2010/main" val="38097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animBg="1"/>
      <p:bldP spid="12" grpId="1" animBg="1"/>
      <p:bldP spid="10" grpId="0" animBg="1"/>
      <p:bldP spid="10" grpId="1" animBg="1"/>
      <p:bldP spid="6"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029405" y="5029200"/>
            <a:ext cx="2456996"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Off-page Connector 7"/>
          <p:cNvSpPr/>
          <p:nvPr/>
        </p:nvSpPr>
        <p:spPr>
          <a:xfrm rot="16200000">
            <a:off x="936293" y="295418"/>
            <a:ext cx="349724"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257</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TextBox 8"/>
          <p:cNvSpPr txBox="1"/>
          <p:nvPr/>
        </p:nvSpPr>
        <p:spPr>
          <a:xfrm>
            <a:off x="2971800" y="1066800"/>
            <a:ext cx="5638800" cy="3293209"/>
          </a:xfrm>
          <a:prstGeom prst="rect">
            <a:avLst/>
          </a:prstGeom>
          <a:noFill/>
        </p:spPr>
        <p:txBody>
          <a:bodyPr wrap="square" rtlCol="0">
            <a:spAutoFit/>
          </a:bodyPr>
          <a:lstStyle/>
          <a:p>
            <a:pPr marL="285750" indent="-285750">
              <a:buBlip>
                <a:blip r:embed="rId3"/>
              </a:buBlip>
            </a:pPr>
            <a:r>
              <a:rPr lang="en-US" sz="1600" b="1" dirty="0" smtClean="0"/>
              <a:t>Define Byte</a:t>
            </a:r>
          </a:p>
          <a:p>
            <a:pPr marL="285750" indent="-285750">
              <a:buBlip>
                <a:blip r:embed="rId3"/>
              </a:buBlip>
            </a:pPr>
            <a:endParaRPr lang="en-US" sz="1600" b="1" dirty="0"/>
          </a:p>
          <a:p>
            <a:pPr marL="285750" indent="-285750">
              <a:buBlip>
                <a:blip r:embed="rId3"/>
              </a:buBlip>
            </a:pPr>
            <a:r>
              <a:rPr lang="en-US" sz="1600" b="1" dirty="0" smtClean="0"/>
              <a:t>Define a byte type (8-bit) variable</a:t>
            </a:r>
          </a:p>
          <a:p>
            <a:pPr marL="285750" indent="-285750">
              <a:buBlip>
                <a:blip r:embed="rId3"/>
              </a:buBlip>
            </a:pPr>
            <a:endParaRPr lang="en-US" sz="1600" b="1" dirty="0"/>
          </a:p>
          <a:p>
            <a:pPr marL="285750" indent="-285750">
              <a:buBlip>
                <a:blip r:embed="rId3"/>
              </a:buBlip>
            </a:pPr>
            <a:r>
              <a:rPr lang="en-US" sz="1600" b="1" dirty="0" smtClean="0"/>
              <a:t>Reserves specific amount of memory locations to each variable</a:t>
            </a:r>
          </a:p>
          <a:p>
            <a:pPr marL="285750" indent="-285750">
              <a:buBlip>
                <a:blip r:embed="rId3"/>
              </a:buBlip>
            </a:pPr>
            <a:endParaRPr lang="en-US" sz="1600" b="1" dirty="0" smtClean="0"/>
          </a:p>
          <a:p>
            <a:pPr marL="285750" indent="-285750">
              <a:buBlip>
                <a:blip r:embed="rId3"/>
              </a:buBlip>
            </a:pPr>
            <a:r>
              <a:rPr lang="en-US" sz="1600" b="1" dirty="0" smtClean="0"/>
              <a:t>Range : 00</a:t>
            </a:r>
            <a:r>
              <a:rPr lang="en-US" sz="1600" b="1" baseline="-25000" dirty="0" smtClean="0"/>
              <a:t>H</a:t>
            </a:r>
            <a:r>
              <a:rPr lang="en-US" sz="1600" b="1" dirty="0" smtClean="0"/>
              <a:t> – FF</a:t>
            </a:r>
            <a:r>
              <a:rPr lang="en-US" sz="1600" b="1" baseline="-25000" dirty="0" smtClean="0"/>
              <a:t>H</a:t>
            </a:r>
            <a:r>
              <a:rPr lang="en-US" sz="1600" b="1" dirty="0" smtClean="0"/>
              <a:t> for unsigned value;      	     00</a:t>
            </a:r>
            <a:r>
              <a:rPr lang="en-US" sz="1600" b="1" baseline="-25000" dirty="0" smtClean="0"/>
              <a:t>H</a:t>
            </a:r>
            <a:r>
              <a:rPr lang="en-US" sz="1600" b="1" dirty="0" smtClean="0"/>
              <a:t> – 7F</a:t>
            </a:r>
            <a:r>
              <a:rPr lang="en-US" sz="1600" b="1" baseline="-25000" dirty="0" smtClean="0"/>
              <a:t>H</a:t>
            </a:r>
            <a:r>
              <a:rPr lang="en-US" sz="1600" b="1" dirty="0" smtClean="0"/>
              <a:t> for positive value and 	     80</a:t>
            </a:r>
            <a:r>
              <a:rPr lang="en-US" sz="1600" b="1" baseline="-25000" dirty="0" smtClean="0"/>
              <a:t>H</a:t>
            </a:r>
            <a:r>
              <a:rPr lang="en-US" sz="1600" b="1" dirty="0" smtClean="0"/>
              <a:t> – FF</a:t>
            </a:r>
            <a:r>
              <a:rPr lang="en-US" sz="1600" b="1" baseline="-25000" dirty="0" smtClean="0"/>
              <a:t>H</a:t>
            </a:r>
            <a:r>
              <a:rPr lang="en-US" sz="1600" b="1" dirty="0" smtClean="0"/>
              <a:t> for negative value</a:t>
            </a:r>
          </a:p>
          <a:p>
            <a:pPr marL="285750" indent="-285750">
              <a:buBlip>
                <a:blip r:embed="rId3"/>
              </a:buBlip>
            </a:pPr>
            <a:endParaRPr lang="en-US" sz="1600" b="1" dirty="0"/>
          </a:p>
          <a:p>
            <a:pPr marL="285750" indent="-285750">
              <a:buBlip>
                <a:blip r:embed="rId3"/>
              </a:buBlip>
            </a:pPr>
            <a:r>
              <a:rPr lang="en-US" sz="1600" b="1" dirty="0" smtClean="0"/>
              <a:t>General form : </a:t>
            </a:r>
            <a:r>
              <a:rPr lang="en-US" sz="1600" b="1" dirty="0" smtClean="0">
                <a:solidFill>
                  <a:srgbClr val="FF0066"/>
                </a:solidFill>
              </a:rPr>
              <a:t>variable DB value/ values</a:t>
            </a:r>
            <a:endParaRPr lang="en-US" sz="1600" b="1" dirty="0">
              <a:solidFill>
                <a:srgbClr val="FF0066"/>
              </a:solidFill>
            </a:endParaRPr>
          </a:p>
          <a:p>
            <a:endParaRPr lang="en-US" sz="1600" b="1" dirty="0"/>
          </a:p>
        </p:txBody>
      </p:sp>
      <p:sp>
        <p:nvSpPr>
          <p:cNvPr id="14" name="TextBox 13"/>
          <p:cNvSpPr txBox="1"/>
          <p:nvPr/>
        </p:nvSpPr>
        <p:spPr>
          <a:xfrm>
            <a:off x="3007056" y="4584918"/>
            <a:ext cx="5562600" cy="1815882"/>
          </a:xfrm>
          <a:prstGeom prst="rect">
            <a:avLst/>
          </a:prstGeom>
          <a:noFill/>
        </p:spPr>
        <p:txBody>
          <a:bodyPr wrap="square" rtlCol="0">
            <a:spAutoFit/>
          </a:bodyPr>
          <a:lstStyle/>
          <a:p>
            <a:pPr algn="just"/>
            <a:r>
              <a:rPr lang="en-US" sz="1400" b="1" dirty="0" smtClean="0">
                <a:solidFill>
                  <a:srgbClr val="990033"/>
                </a:solidFill>
              </a:rPr>
              <a:t>Example:</a:t>
            </a:r>
          </a:p>
          <a:p>
            <a:pPr algn="just"/>
            <a:endParaRPr lang="en-US" sz="1400" b="1" dirty="0">
              <a:solidFill>
                <a:srgbClr val="990033"/>
              </a:solidFill>
            </a:endParaRPr>
          </a:p>
          <a:p>
            <a:pPr algn="just"/>
            <a:r>
              <a:rPr lang="en-US" sz="1400" b="1" dirty="0" smtClean="0">
                <a:solidFill>
                  <a:srgbClr val="990033"/>
                </a:solidFill>
              </a:rPr>
              <a:t>LIST DB 7FH, 42H, 35H</a:t>
            </a:r>
          </a:p>
          <a:p>
            <a:pPr algn="just"/>
            <a:endParaRPr lang="en-US" sz="1400" b="1" dirty="0">
              <a:solidFill>
                <a:srgbClr val="990033"/>
              </a:solidFill>
            </a:endParaRPr>
          </a:p>
          <a:p>
            <a:pPr algn="just"/>
            <a:r>
              <a:rPr lang="en-US" sz="1400" b="1" dirty="0" smtClean="0">
                <a:solidFill>
                  <a:srgbClr val="990033"/>
                </a:solidFill>
              </a:rPr>
              <a:t>Three consecutive memory locations are reserved for the variable LIST and each data specified in the instruction are stored as initial value in the reserved memory location</a:t>
            </a:r>
            <a:endParaRPr lang="en-US" sz="1400" b="1" dirty="0">
              <a:solidFill>
                <a:srgbClr val="990033"/>
              </a:solidFill>
            </a:endParaRPr>
          </a:p>
        </p:txBody>
      </p:sp>
      <p:sp>
        <p:nvSpPr>
          <p:cNvPr id="10" name="Rectangle 9"/>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FAR</a:t>
            </a:r>
          </a:p>
          <a:p>
            <a:r>
              <a:rPr lang="en-US" sz="1600" b="1" dirty="0" smtClean="0">
                <a:solidFill>
                  <a:srgbClr val="CC0066"/>
                </a:solidFill>
              </a:rPr>
              <a:t>NEAR</a:t>
            </a:r>
          </a:p>
          <a:p>
            <a:r>
              <a:rPr lang="en-US" sz="1600" b="1" dirty="0" smtClean="0">
                <a:solidFill>
                  <a:srgbClr val="CC0066"/>
                </a:solidFill>
              </a:rPr>
              <a:t>ENDP</a:t>
            </a:r>
          </a:p>
          <a:p>
            <a:endParaRPr lang="en-US" sz="1600" b="1" dirty="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Tree>
    <p:extLst>
      <p:ext uri="{BB962C8B-B14F-4D97-AF65-F5344CB8AC3E}">
        <p14:creationId xmlns:p14="http://schemas.microsoft.com/office/powerpoint/2010/main" val="171910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29404" y="5029200"/>
            <a:ext cx="3752395" cy="2823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Off-page Connector 7"/>
          <p:cNvSpPr/>
          <p:nvPr/>
        </p:nvSpPr>
        <p:spPr>
          <a:xfrm rot="16200000">
            <a:off x="936293" y="783893"/>
            <a:ext cx="349724"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258</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TextBox 8"/>
          <p:cNvSpPr txBox="1"/>
          <p:nvPr/>
        </p:nvSpPr>
        <p:spPr>
          <a:xfrm>
            <a:off x="2971800" y="1066800"/>
            <a:ext cx="5638800" cy="3293209"/>
          </a:xfrm>
          <a:prstGeom prst="rect">
            <a:avLst/>
          </a:prstGeom>
          <a:noFill/>
        </p:spPr>
        <p:txBody>
          <a:bodyPr wrap="square" rtlCol="0">
            <a:spAutoFit/>
          </a:bodyPr>
          <a:lstStyle/>
          <a:p>
            <a:pPr marL="285750" indent="-285750">
              <a:buBlip>
                <a:blip r:embed="rId3"/>
              </a:buBlip>
            </a:pPr>
            <a:r>
              <a:rPr lang="en-US" sz="1600" b="1" dirty="0" smtClean="0"/>
              <a:t>Define Word</a:t>
            </a:r>
          </a:p>
          <a:p>
            <a:pPr marL="285750" indent="-285750">
              <a:buBlip>
                <a:blip r:embed="rId3"/>
              </a:buBlip>
            </a:pPr>
            <a:endParaRPr lang="en-US" sz="1600" b="1" dirty="0"/>
          </a:p>
          <a:p>
            <a:pPr marL="285750" indent="-285750">
              <a:buBlip>
                <a:blip r:embed="rId3"/>
              </a:buBlip>
            </a:pPr>
            <a:r>
              <a:rPr lang="en-US" sz="1600" b="1" dirty="0" smtClean="0"/>
              <a:t>Define a word type (16-bit) variable</a:t>
            </a:r>
          </a:p>
          <a:p>
            <a:pPr marL="285750" indent="-285750">
              <a:buBlip>
                <a:blip r:embed="rId3"/>
              </a:buBlip>
            </a:pPr>
            <a:endParaRPr lang="en-US" sz="1600" b="1" dirty="0"/>
          </a:p>
          <a:p>
            <a:pPr marL="285750" indent="-285750">
              <a:buBlip>
                <a:blip r:embed="rId3"/>
              </a:buBlip>
            </a:pPr>
            <a:r>
              <a:rPr lang="en-US" sz="1600" b="1" dirty="0" smtClean="0"/>
              <a:t>Reserves two consecutive memory locations to each variable</a:t>
            </a:r>
          </a:p>
          <a:p>
            <a:pPr marL="285750" indent="-285750">
              <a:buBlip>
                <a:blip r:embed="rId3"/>
              </a:buBlip>
            </a:pPr>
            <a:endParaRPr lang="en-US" sz="1600" b="1" dirty="0" smtClean="0"/>
          </a:p>
          <a:p>
            <a:pPr marL="285750" indent="-285750">
              <a:buBlip>
                <a:blip r:embed="rId3"/>
              </a:buBlip>
            </a:pPr>
            <a:r>
              <a:rPr lang="en-US" sz="1600" b="1" dirty="0" smtClean="0"/>
              <a:t>Range : 0000</a:t>
            </a:r>
            <a:r>
              <a:rPr lang="en-US" sz="1600" b="1" baseline="-25000" dirty="0" smtClean="0"/>
              <a:t>H</a:t>
            </a:r>
            <a:r>
              <a:rPr lang="en-US" sz="1600" b="1" dirty="0" smtClean="0"/>
              <a:t> – FFFF</a:t>
            </a:r>
            <a:r>
              <a:rPr lang="en-US" sz="1600" b="1" baseline="-25000" dirty="0" smtClean="0"/>
              <a:t>H</a:t>
            </a:r>
            <a:r>
              <a:rPr lang="en-US" sz="1600" b="1" dirty="0" smtClean="0"/>
              <a:t> for unsigned value;      	     0000</a:t>
            </a:r>
            <a:r>
              <a:rPr lang="en-US" sz="1600" b="1" baseline="-25000" dirty="0" smtClean="0"/>
              <a:t>H</a:t>
            </a:r>
            <a:r>
              <a:rPr lang="en-US" sz="1600" b="1" dirty="0" smtClean="0"/>
              <a:t> – 7FFF</a:t>
            </a:r>
            <a:r>
              <a:rPr lang="en-US" sz="1600" b="1" baseline="-25000" dirty="0" smtClean="0"/>
              <a:t>H</a:t>
            </a:r>
            <a:r>
              <a:rPr lang="en-US" sz="1600" b="1" dirty="0" smtClean="0"/>
              <a:t> for positive value and 	     8000</a:t>
            </a:r>
            <a:r>
              <a:rPr lang="en-US" sz="1600" b="1" baseline="-25000" dirty="0" smtClean="0"/>
              <a:t>H</a:t>
            </a:r>
            <a:r>
              <a:rPr lang="en-US" sz="1600" b="1" dirty="0" smtClean="0"/>
              <a:t> – FFFF</a:t>
            </a:r>
            <a:r>
              <a:rPr lang="en-US" sz="1600" b="1" baseline="-25000" dirty="0" smtClean="0"/>
              <a:t>H</a:t>
            </a:r>
            <a:r>
              <a:rPr lang="en-US" sz="1600" b="1" dirty="0" smtClean="0"/>
              <a:t> for negative value</a:t>
            </a:r>
          </a:p>
          <a:p>
            <a:pPr marL="285750" indent="-285750">
              <a:buBlip>
                <a:blip r:embed="rId3"/>
              </a:buBlip>
            </a:pPr>
            <a:endParaRPr lang="en-US" sz="1600" b="1" dirty="0"/>
          </a:p>
          <a:p>
            <a:pPr marL="285750" indent="-285750">
              <a:buBlip>
                <a:blip r:embed="rId3"/>
              </a:buBlip>
            </a:pPr>
            <a:r>
              <a:rPr lang="en-US" sz="1600" b="1" dirty="0" smtClean="0"/>
              <a:t>General form : </a:t>
            </a:r>
            <a:r>
              <a:rPr lang="en-US" sz="1600" b="1" dirty="0" smtClean="0">
                <a:solidFill>
                  <a:srgbClr val="FF0066"/>
                </a:solidFill>
              </a:rPr>
              <a:t>variable DW value/ values</a:t>
            </a:r>
            <a:endParaRPr lang="en-US" sz="1600" b="1" dirty="0">
              <a:solidFill>
                <a:srgbClr val="FF0066"/>
              </a:solidFill>
            </a:endParaRPr>
          </a:p>
          <a:p>
            <a:endParaRPr lang="en-US" sz="1600" b="1" dirty="0"/>
          </a:p>
        </p:txBody>
      </p:sp>
      <p:sp>
        <p:nvSpPr>
          <p:cNvPr id="14" name="TextBox 13"/>
          <p:cNvSpPr txBox="1"/>
          <p:nvPr/>
        </p:nvSpPr>
        <p:spPr>
          <a:xfrm>
            <a:off x="3007056" y="4584918"/>
            <a:ext cx="5562600" cy="1815882"/>
          </a:xfrm>
          <a:prstGeom prst="rect">
            <a:avLst/>
          </a:prstGeom>
          <a:noFill/>
        </p:spPr>
        <p:txBody>
          <a:bodyPr wrap="square" rtlCol="0">
            <a:spAutoFit/>
          </a:bodyPr>
          <a:lstStyle/>
          <a:p>
            <a:pPr algn="just"/>
            <a:r>
              <a:rPr lang="en-US" sz="1400" b="1" dirty="0" smtClean="0">
                <a:solidFill>
                  <a:srgbClr val="990033"/>
                </a:solidFill>
              </a:rPr>
              <a:t>Example:</a:t>
            </a:r>
          </a:p>
          <a:p>
            <a:pPr algn="just"/>
            <a:endParaRPr lang="en-US" sz="1400" b="1" dirty="0">
              <a:solidFill>
                <a:srgbClr val="990033"/>
              </a:solidFill>
            </a:endParaRPr>
          </a:p>
          <a:p>
            <a:pPr algn="just"/>
            <a:r>
              <a:rPr lang="en-US" sz="1400" b="1" dirty="0" smtClean="0">
                <a:solidFill>
                  <a:srgbClr val="990033"/>
                </a:solidFill>
              </a:rPr>
              <a:t>ALIST DW 6512H, 0F251H, 0CDE2H</a:t>
            </a:r>
          </a:p>
          <a:p>
            <a:pPr algn="just"/>
            <a:endParaRPr lang="en-US" sz="1400" b="1" dirty="0">
              <a:solidFill>
                <a:srgbClr val="990033"/>
              </a:solidFill>
            </a:endParaRPr>
          </a:p>
          <a:p>
            <a:pPr algn="just"/>
            <a:r>
              <a:rPr lang="en-US" sz="1400" b="1" dirty="0" smtClean="0">
                <a:solidFill>
                  <a:srgbClr val="990033"/>
                </a:solidFill>
              </a:rPr>
              <a:t>Six consecutive memory locations are reserved for the variable ALIST and each 16-bit data specified in the instruction is stored in two consecutive memory location.</a:t>
            </a:r>
            <a:endParaRPr lang="en-US" sz="1400" b="1" dirty="0">
              <a:solidFill>
                <a:srgbClr val="990033"/>
              </a:solidFill>
            </a:endParaRPr>
          </a:p>
        </p:txBody>
      </p:sp>
      <p:sp>
        <p:nvSpPr>
          <p:cNvPr id="15" name="Rectangle 14"/>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FAR</a:t>
            </a:r>
          </a:p>
          <a:p>
            <a:r>
              <a:rPr lang="en-US" sz="1600" b="1" dirty="0" smtClean="0">
                <a:solidFill>
                  <a:srgbClr val="CC0066"/>
                </a:solidFill>
              </a:rPr>
              <a:t>NEAR</a:t>
            </a:r>
          </a:p>
          <a:p>
            <a:r>
              <a:rPr lang="en-US" sz="1600" b="1" dirty="0" smtClean="0">
                <a:solidFill>
                  <a:srgbClr val="CC0066"/>
                </a:solidFill>
              </a:rPr>
              <a:t>ENDP</a:t>
            </a:r>
          </a:p>
          <a:p>
            <a:endParaRPr lang="en-US" sz="1600" b="1" dirty="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Tree>
    <p:extLst>
      <p:ext uri="{BB962C8B-B14F-4D97-AF65-F5344CB8AC3E}">
        <p14:creationId xmlns:p14="http://schemas.microsoft.com/office/powerpoint/2010/main" val="412634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Off-page Connector 7"/>
          <p:cNvSpPr/>
          <p:nvPr/>
        </p:nvSpPr>
        <p:spPr>
          <a:xfrm rot="16200000">
            <a:off x="835873" y="1369273"/>
            <a:ext cx="550564"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259</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9" name="TextBox 8"/>
          <p:cNvSpPr txBox="1"/>
          <p:nvPr/>
        </p:nvSpPr>
        <p:spPr>
          <a:xfrm>
            <a:off x="2971800" y="1066800"/>
            <a:ext cx="5638800" cy="1815882"/>
          </a:xfrm>
          <a:prstGeom prst="rect">
            <a:avLst/>
          </a:prstGeom>
          <a:noFill/>
        </p:spPr>
        <p:txBody>
          <a:bodyPr wrap="square" rtlCol="0">
            <a:spAutoFit/>
          </a:bodyPr>
          <a:lstStyle/>
          <a:p>
            <a:pPr marL="285750" indent="-285750">
              <a:buBlip>
                <a:blip r:embed="rId3"/>
              </a:buBlip>
            </a:pPr>
            <a:r>
              <a:rPr lang="en-US" sz="1600" b="1" dirty="0" smtClean="0"/>
              <a:t>SEGMENT : Used to indicate the beginning of a code/ data/ stack segment</a:t>
            </a:r>
          </a:p>
          <a:p>
            <a:pPr marL="285750" indent="-285750">
              <a:buBlip>
                <a:blip r:embed="rId3"/>
              </a:buBlip>
            </a:pPr>
            <a:endParaRPr lang="en-US" sz="1600" b="1" dirty="0"/>
          </a:p>
          <a:p>
            <a:pPr marL="285750" indent="-285750">
              <a:buBlip>
                <a:blip r:embed="rId3"/>
              </a:buBlip>
            </a:pPr>
            <a:r>
              <a:rPr lang="en-US" sz="1600" b="1" dirty="0" smtClean="0"/>
              <a:t>ENDS : Used to indicate the end of a </a:t>
            </a:r>
            <a:r>
              <a:rPr lang="en-US" sz="1600" b="1" dirty="0"/>
              <a:t>code/ data/ stack segment</a:t>
            </a:r>
          </a:p>
          <a:p>
            <a:endParaRPr lang="en-US" sz="1600" b="1" dirty="0"/>
          </a:p>
          <a:p>
            <a:pPr marL="285750" indent="-285750">
              <a:buBlip>
                <a:blip r:embed="rId3"/>
              </a:buBlip>
            </a:pPr>
            <a:r>
              <a:rPr lang="en-US" sz="1600" b="1" dirty="0" smtClean="0"/>
              <a:t>General form:</a:t>
            </a:r>
            <a:endParaRPr lang="en-US" sz="1600" b="1" dirty="0"/>
          </a:p>
        </p:txBody>
      </p:sp>
      <p:graphicFrame>
        <p:nvGraphicFramePr>
          <p:cNvPr id="5" name="Table 4"/>
          <p:cNvGraphicFramePr>
            <a:graphicFrameLocks noGrp="1"/>
          </p:cNvGraphicFramePr>
          <p:nvPr>
            <p:extLst/>
          </p:nvPr>
        </p:nvGraphicFramePr>
        <p:xfrm>
          <a:off x="3581400" y="3474720"/>
          <a:ext cx="5181600" cy="192024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20000"/>
                    </a:ext>
                  </a:extLst>
                </a:gridCol>
                <a:gridCol w="2819400">
                  <a:extLst>
                    <a:ext uri="{9D8B030D-6E8A-4147-A177-3AD203B41FA5}">
                      <a16:colId xmlns:a16="http://schemas.microsoft.com/office/drawing/2014/main" xmlns="" val="20001"/>
                    </a:ext>
                  </a:extLst>
                </a:gridCol>
              </a:tblGrid>
              <a:tr h="370840">
                <a:tc>
                  <a:txBody>
                    <a:bodyPr/>
                    <a:lstStyle/>
                    <a:p>
                      <a:r>
                        <a:rPr lang="en-US" sz="1200" dirty="0" err="1" smtClean="0">
                          <a:solidFill>
                            <a:srgbClr val="990033"/>
                          </a:solidFill>
                        </a:rPr>
                        <a:t>Segnam</a:t>
                      </a:r>
                      <a:r>
                        <a:rPr lang="en-US" sz="1200" dirty="0" smtClean="0">
                          <a:solidFill>
                            <a:srgbClr val="990033"/>
                          </a:solidFill>
                        </a:rPr>
                        <a:t> SEGMENT</a:t>
                      </a:r>
                    </a:p>
                    <a:p>
                      <a:endParaRPr lang="en-US" sz="1200" dirty="0" smtClean="0">
                        <a:solidFill>
                          <a:srgbClr val="990033"/>
                        </a:solidFill>
                      </a:endParaRPr>
                    </a:p>
                    <a:p>
                      <a:r>
                        <a:rPr lang="en-US" sz="1200" dirty="0" smtClean="0">
                          <a:solidFill>
                            <a:srgbClr val="990033"/>
                          </a:solidFill>
                        </a:rPr>
                        <a:t>    …</a:t>
                      </a:r>
                    </a:p>
                    <a:p>
                      <a:r>
                        <a:rPr lang="en-US" sz="1200" dirty="0" smtClean="0">
                          <a:solidFill>
                            <a:srgbClr val="990033"/>
                          </a:solidFill>
                        </a:rPr>
                        <a:t>    …</a:t>
                      </a:r>
                    </a:p>
                    <a:p>
                      <a:r>
                        <a:rPr lang="en-US" sz="1200" dirty="0" smtClean="0">
                          <a:solidFill>
                            <a:srgbClr val="990033"/>
                          </a:solidFill>
                        </a:rPr>
                        <a:t>    …</a:t>
                      </a:r>
                    </a:p>
                    <a:p>
                      <a:r>
                        <a:rPr lang="en-US" sz="1200" dirty="0" smtClean="0">
                          <a:solidFill>
                            <a:srgbClr val="990033"/>
                          </a:solidFill>
                        </a:rPr>
                        <a:t>    …</a:t>
                      </a:r>
                    </a:p>
                    <a:p>
                      <a:r>
                        <a:rPr lang="en-US" sz="1200" dirty="0" smtClean="0">
                          <a:solidFill>
                            <a:srgbClr val="990033"/>
                          </a:solidFill>
                        </a:rPr>
                        <a:t>    …</a:t>
                      </a:r>
                    </a:p>
                    <a:p>
                      <a:r>
                        <a:rPr lang="en-US" sz="1200" dirty="0" smtClean="0">
                          <a:solidFill>
                            <a:srgbClr val="990033"/>
                          </a:solidFill>
                        </a:rPr>
                        <a:t>    …</a:t>
                      </a:r>
                    </a:p>
                    <a:p>
                      <a:endParaRPr lang="en-US" sz="1200" dirty="0" smtClean="0">
                        <a:solidFill>
                          <a:srgbClr val="990033"/>
                        </a:solidFill>
                      </a:endParaRPr>
                    </a:p>
                    <a:p>
                      <a:r>
                        <a:rPr lang="en-US" sz="1200" dirty="0" err="1" smtClean="0">
                          <a:solidFill>
                            <a:srgbClr val="990033"/>
                          </a:solidFill>
                        </a:rPr>
                        <a:t>Segnam</a:t>
                      </a:r>
                      <a:r>
                        <a:rPr lang="en-US" sz="1200" dirty="0" smtClean="0">
                          <a:solidFill>
                            <a:srgbClr val="990033"/>
                          </a:solidFill>
                        </a:rPr>
                        <a:t> ENDS</a:t>
                      </a:r>
                      <a:endParaRPr lang="en-US" sz="1200" dirty="0">
                        <a:solidFill>
                          <a:srgbClr val="990033"/>
                        </a:solidFill>
                      </a:endParaRPr>
                    </a:p>
                  </a:txBody>
                  <a:tcPr>
                    <a:solidFill>
                      <a:schemeClr val="bg1"/>
                    </a:solidFill>
                  </a:tcPr>
                </a:tc>
                <a:tc>
                  <a:txBody>
                    <a:bodyPr/>
                    <a:lstStyle/>
                    <a:p>
                      <a:endParaRPr lang="en-US" dirty="0" smtClean="0">
                        <a:solidFill>
                          <a:srgbClr val="990033"/>
                        </a:solidFill>
                      </a:endParaRPr>
                    </a:p>
                    <a:p>
                      <a:endParaRPr lang="en-US" sz="1400" dirty="0" smtClean="0">
                        <a:solidFill>
                          <a:srgbClr val="990033"/>
                        </a:solidFill>
                      </a:endParaRPr>
                    </a:p>
                    <a:p>
                      <a:r>
                        <a:rPr lang="en-US" sz="1400" dirty="0" smtClean="0">
                          <a:solidFill>
                            <a:srgbClr val="990033"/>
                          </a:solidFill>
                        </a:rPr>
                        <a:t>Program code </a:t>
                      </a:r>
                    </a:p>
                    <a:p>
                      <a:r>
                        <a:rPr lang="en-US" sz="1400" dirty="0" smtClean="0">
                          <a:solidFill>
                            <a:srgbClr val="990033"/>
                          </a:solidFill>
                        </a:rPr>
                        <a:t>or</a:t>
                      </a:r>
                    </a:p>
                    <a:p>
                      <a:r>
                        <a:rPr lang="en-US" sz="1400" dirty="0" smtClean="0">
                          <a:solidFill>
                            <a:srgbClr val="990033"/>
                          </a:solidFill>
                        </a:rPr>
                        <a:t>Data Defining Statements</a:t>
                      </a:r>
                      <a:endParaRPr lang="en-US" sz="1400" dirty="0">
                        <a:solidFill>
                          <a:srgbClr val="990033"/>
                        </a:solidFill>
                      </a:endParaRPr>
                    </a:p>
                  </a:txBody>
                  <a:tcPr>
                    <a:solidFill>
                      <a:schemeClr val="bg1"/>
                    </a:solidFill>
                  </a:tcPr>
                </a:tc>
                <a:extLst>
                  <a:ext uri="{0D108BD9-81ED-4DB2-BD59-A6C34878D82A}">
                    <a16:rowId xmlns:a16="http://schemas.microsoft.com/office/drawing/2014/main" xmlns="" val="10000"/>
                  </a:ext>
                </a:extLst>
              </a:tr>
            </a:tbl>
          </a:graphicData>
        </a:graphic>
      </p:graphicFrame>
      <p:sp>
        <p:nvSpPr>
          <p:cNvPr id="10" name="Line Callout 1 9"/>
          <p:cNvSpPr/>
          <p:nvPr/>
        </p:nvSpPr>
        <p:spPr>
          <a:xfrm>
            <a:off x="3276600" y="6125286"/>
            <a:ext cx="2286000" cy="427346"/>
          </a:xfrm>
          <a:prstGeom prst="borderCallout1">
            <a:avLst>
              <a:gd name="adj1" fmla="val -7691"/>
              <a:gd name="adj2" fmla="val 48230"/>
              <a:gd name="adj3" fmla="val -153346"/>
              <a:gd name="adj4" fmla="val 33295"/>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User defined name of the segment</a:t>
            </a:r>
            <a:endParaRPr lang="en-US" sz="1200" b="1" dirty="0">
              <a:solidFill>
                <a:schemeClr val="tx1"/>
              </a:solidFill>
            </a:endParaRPr>
          </a:p>
        </p:txBody>
      </p:sp>
      <p:sp>
        <p:nvSpPr>
          <p:cNvPr id="6" name="Right Brace 5"/>
          <p:cNvSpPr/>
          <p:nvPr/>
        </p:nvSpPr>
        <p:spPr>
          <a:xfrm>
            <a:off x="5562600" y="3810000"/>
            <a:ext cx="228600" cy="1219200"/>
          </a:xfrm>
          <a:prstGeom prst="rightBrace">
            <a:avLst/>
          </a:prstGeom>
          <a:ln>
            <a:solidFill>
              <a:srgbClr val="9900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FAR</a:t>
            </a:r>
          </a:p>
          <a:p>
            <a:r>
              <a:rPr lang="en-US" sz="1600" b="1" dirty="0" smtClean="0">
                <a:solidFill>
                  <a:srgbClr val="CC0066"/>
                </a:solidFill>
              </a:rPr>
              <a:t>NEAR</a:t>
            </a:r>
          </a:p>
          <a:p>
            <a:r>
              <a:rPr lang="en-US" sz="1600" b="1" dirty="0" smtClean="0">
                <a:solidFill>
                  <a:srgbClr val="CC0066"/>
                </a:solidFill>
              </a:rPr>
              <a:t>ENDP</a:t>
            </a:r>
          </a:p>
          <a:p>
            <a:endParaRPr lang="en-US" sz="1600" b="1" dirty="0" smtClean="0">
              <a:solidFill>
                <a:srgbClr val="CC0066"/>
              </a:solidFill>
            </a:endParaRPr>
          </a:p>
          <a:p>
            <a:r>
              <a:rPr lang="en-US" sz="1600" b="1" dirty="0" smtClean="0">
                <a:solidFill>
                  <a:srgbClr val="CC0066"/>
                </a:solidFill>
              </a:rPr>
              <a:t>SHORT</a:t>
            </a:r>
            <a:endParaRPr lang="en-US" sz="1600" b="1" dirty="0">
              <a:solidFill>
                <a:srgbClr val="CC0066"/>
              </a:solidFill>
            </a:endParaRP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Tree>
    <p:extLst>
      <p:ext uri="{BB962C8B-B14F-4D97-AF65-F5344CB8AC3E}">
        <p14:creationId xmlns:p14="http://schemas.microsoft.com/office/powerpoint/2010/main" val="41481898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1"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4" name="object 6"/>
          <p:cNvSpPr>
            <a:spLocks noChangeArrowheads="1"/>
          </p:cNvSpPr>
          <p:nvPr/>
        </p:nvSpPr>
        <p:spPr bwMode="auto">
          <a:xfrm>
            <a:off x="2473325" y="804863"/>
            <a:ext cx="5422900" cy="5683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a:xfrm>
            <a:off x="457200" y="274637"/>
            <a:ext cx="8229600" cy="600075"/>
          </a:xfrm>
        </p:spPr>
        <p:txBody>
          <a:bodyPr rtlCol="0">
            <a:normAutofit fontScale="90000"/>
          </a:bodyPr>
          <a:lstStyle/>
          <a:p>
            <a:pPr marL="1792605" eaLnBrk="1" fontAlgn="auto" hangingPunct="1">
              <a:spcBef>
                <a:spcPts val="0"/>
              </a:spcBef>
              <a:spcAft>
                <a:spcPts val="0"/>
              </a:spcAft>
              <a:defRPr/>
            </a:pPr>
            <a:r>
              <a:rPr dirty="0"/>
              <a:t>RESET IN and </a:t>
            </a:r>
            <a:r>
              <a:rPr spc="-5" dirty="0"/>
              <a:t>RESET</a:t>
            </a:r>
            <a:r>
              <a:rPr spc="-100" dirty="0"/>
              <a:t> </a:t>
            </a:r>
            <a:r>
              <a:rPr dirty="0"/>
              <a:t>OUT</a:t>
            </a:r>
          </a:p>
        </p:txBody>
      </p:sp>
      <p:sp>
        <p:nvSpPr>
          <p:cNvPr id="7182" name="object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95FDBE7B-B7DF-4C89-8927-9C39C25A2EEC}"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26</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6076950" cy="5280025"/>
          </a:xfrm>
          <a:prstGeom prst="rect">
            <a:avLst/>
          </a:prstGeom>
        </p:spPr>
        <p:txBody>
          <a:bodyPr lIns="0" tIns="0" rIns="0" bIns="0">
            <a:spAutoFit/>
          </a:bodyPr>
          <a:lstStyle>
            <a:lvl1pPr marL="1111250">
              <a:defRPr>
                <a:solidFill>
                  <a:schemeClr val="tx1"/>
                </a:solidFill>
                <a:latin typeface="Calibri" panose="020F0502020204030204" pitchFamily="34" charset="0"/>
              </a:defRPr>
            </a:lvl1pPr>
            <a:lvl2pPr marL="569913" indent="-236538">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1112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36 (Input) and Pin 3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111250" marR="0" lvl="0" indent="0" algn="l" defTabSz="914400" rtl="0" eaLnBrk="1" fontAlgn="base" latinLnBrk="0" hangingPunct="1">
              <a:lnSpc>
                <a:spcPct val="100000"/>
              </a:lnSpc>
              <a:spcBef>
                <a:spcPts val="800"/>
              </a:spcBef>
              <a:spcAft>
                <a:spcPct val="0"/>
              </a:spcAft>
              <a:buClr>
                <a:srgbClr val="3891A7"/>
              </a:buClr>
              <a:buSzPct val="80000"/>
              <a:buFont typeface="Wingdings" panose="05000000000000000000" pitchFamily="2" charset="2"/>
              <a:buChar char=""/>
              <a:tabLst/>
              <a:defRPr/>
            </a:pPr>
            <a:r>
              <a:rPr kumimoji="0" lang="en-US" altLang="en-US" sz="2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RESET OUT:</a:t>
            </a:r>
            <a:endPar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111250" marR="0" lvl="0" indent="0" algn="l" defTabSz="914400" rtl="0" eaLnBrk="1" fontAlgn="base" latinLnBrk="0" hangingPunct="1">
              <a:lnSpc>
                <a:spcPct val="100000"/>
              </a:lnSpc>
              <a:spcBef>
                <a:spcPts val="13"/>
              </a:spcBef>
              <a:spcAft>
                <a:spcPct val="0"/>
              </a:spcAft>
              <a:buClr>
                <a:srgbClr val="3891A7"/>
              </a:buClr>
              <a:buSzTx/>
              <a:buFont typeface="Wingdings" panose="05000000000000000000" pitchFamily="2" charset="2"/>
              <a:buChar char=""/>
              <a:tabLst/>
              <a:defRPr/>
            </a:pPr>
            <a:endParaRPr kumimoji="0" lang="en-US" altLang="en-US" sz="27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ts val="1925"/>
              </a:lnSpc>
              <a:spcBef>
                <a:spcPct val="0"/>
              </a:spcBef>
              <a:spcAft>
                <a:spcPct val="0"/>
              </a:spcAft>
              <a:buClr>
                <a:srgbClr val="3891A7"/>
              </a:buClr>
              <a:buSzTx/>
              <a:buFont typeface="Verdana" panose="020B0604030504040204" pitchFamily="34" charset="0"/>
              <a:buChar char="◦"/>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used to reset the  peripheral devices and other  ICs on the circuit.</a:t>
            </a:r>
          </a:p>
          <a:p>
            <a:pPr marL="569913" marR="0" lvl="1" indent="-236538" algn="l" defTabSz="914400" rtl="0" eaLnBrk="1" fontAlgn="base" latinLnBrk="0" hangingPunct="1">
              <a:lnSpc>
                <a:spcPct val="100000"/>
              </a:lnSpc>
              <a:spcBef>
                <a:spcPts val="13"/>
              </a:spcBef>
              <a:spcAft>
                <a:spcPct val="0"/>
              </a:spcAft>
              <a:buClr>
                <a:srgbClr val="3891A7"/>
              </a:buClr>
              <a:buSzTx/>
              <a:buFont typeface="Verdana" panose="020B0604030504040204" pitchFamily="34" charset="0"/>
              <a:buChar char="◦"/>
              <a:tabLst/>
              <a:defRPr/>
            </a:pPr>
            <a:endParaRPr kumimoji="0" lang="en-US" altLang="en-US" sz="23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ct val="100000"/>
              </a:lnSpc>
              <a:spcBef>
                <a:spcPct val="0"/>
              </a:spcBef>
              <a:spcAft>
                <a:spcPct val="0"/>
              </a:spcAft>
              <a:buClr>
                <a:srgbClr val="3891A7"/>
              </a:buClr>
              <a:buSzTx/>
              <a:buFont typeface="Verdana" panose="020B0604030504040204" pitchFamily="34" charset="0"/>
              <a:buChar char="◦"/>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an output signal.</a:t>
            </a:r>
          </a:p>
          <a:p>
            <a:pPr marL="569913" marR="0" lvl="1" indent="-236538" algn="l" defTabSz="914400" rtl="0" eaLnBrk="1" fontAlgn="base" latinLnBrk="0" hangingPunct="1">
              <a:lnSpc>
                <a:spcPct val="100000"/>
              </a:lnSpc>
              <a:spcBef>
                <a:spcPts val="50"/>
              </a:spcBef>
              <a:spcAft>
                <a:spcPct val="0"/>
              </a:spcAft>
              <a:buClr>
                <a:srgbClr val="3891A7"/>
              </a:buClr>
              <a:buSzTx/>
              <a:buFont typeface="Verdana" panose="020B0604030504040204" pitchFamily="34" charset="0"/>
              <a:buChar char="◦"/>
              <a:tabLst/>
              <a:defRPr/>
            </a:pPr>
            <a:endParaRPr kumimoji="0" lang="en-US" altLang="en-US" sz="2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ct val="100000"/>
              </a:lnSpc>
              <a:spcBef>
                <a:spcPct val="0"/>
              </a:spcBef>
              <a:spcAft>
                <a:spcPct val="0"/>
              </a:spcAft>
              <a:buClr>
                <a:srgbClr val="3891A7"/>
              </a:buClr>
              <a:buSzTx/>
              <a:buFont typeface="Verdana" panose="020B0604030504040204" pitchFamily="34" charset="0"/>
              <a:buChar char="◦"/>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an active high signal.</a:t>
            </a:r>
          </a:p>
          <a:p>
            <a:pPr marL="569913" marR="0" lvl="1" indent="-236538" algn="l" defTabSz="914400" rtl="0" eaLnBrk="1" fontAlgn="base" latinLnBrk="0" hangingPunct="1">
              <a:lnSpc>
                <a:spcPct val="100000"/>
              </a:lnSpc>
              <a:spcBef>
                <a:spcPts val="13"/>
              </a:spcBef>
              <a:spcAft>
                <a:spcPct val="0"/>
              </a:spcAft>
              <a:buClr>
                <a:srgbClr val="3891A7"/>
              </a:buClr>
              <a:buSzTx/>
              <a:buFont typeface="Verdana" panose="020B0604030504040204" pitchFamily="34" charset="0"/>
              <a:buChar char="◦"/>
              <a:tabLst/>
              <a:defRPr/>
            </a:pPr>
            <a:endParaRPr kumimoji="0" lang="en-US" altLang="en-US" sz="27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ct val="80000"/>
              </a:lnSpc>
              <a:spcBef>
                <a:spcPct val="0"/>
              </a:spcBef>
              <a:spcAft>
                <a:spcPct val="0"/>
              </a:spcAft>
              <a:buClr>
                <a:srgbClr val="3891A7"/>
              </a:buClr>
              <a:buSzTx/>
              <a:buFont typeface="Verdana" panose="020B0604030504040204" pitchFamily="34" charset="0"/>
              <a:buChar char="◦"/>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output on this pin goes  high whenever RESET IN is  given low signal.</a:t>
            </a:r>
          </a:p>
          <a:p>
            <a:pPr marL="569913" marR="0" lvl="1" indent="-236538" algn="l" defTabSz="914400" rtl="0" eaLnBrk="1" fontAlgn="base" latinLnBrk="0" hangingPunct="1">
              <a:lnSpc>
                <a:spcPct val="100000"/>
              </a:lnSpc>
              <a:spcBef>
                <a:spcPts val="50"/>
              </a:spcBef>
              <a:spcAft>
                <a:spcPct val="0"/>
              </a:spcAft>
              <a:buClr>
                <a:srgbClr val="3891A7"/>
              </a:buClr>
              <a:buSzTx/>
              <a:buFont typeface="Verdana" panose="020B0604030504040204" pitchFamily="34" charset="0"/>
              <a:buChar char="◦"/>
              <a:tabLst/>
              <a:defRPr/>
            </a:pPr>
            <a:endParaRPr kumimoji="0" lang="en-US" altLang="en-US" sz="26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36538" algn="l" defTabSz="914400" rtl="0" eaLnBrk="1" fontAlgn="base" latinLnBrk="0" hangingPunct="1">
              <a:lnSpc>
                <a:spcPts val="1925"/>
              </a:lnSpc>
              <a:spcBef>
                <a:spcPct val="0"/>
              </a:spcBef>
              <a:spcAft>
                <a:spcPct val="0"/>
              </a:spcAft>
              <a:buClr>
                <a:srgbClr val="3891A7"/>
              </a:buClr>
              <a:buSzTx/>
              <a:buFont typeface="Verdana" panose="020B0604030504040204" pitchFamily="34" charset="0"/>
              <a:buChar char="◦"/>
              <a:tabLst/>
              <a:defRPr/>
            </a:pPr>
            <a:r>
              <a:rPr kumimoji="0" lang="en-US" alt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output remains high as  long as RESET IN is kept low.</a:t>
            </a:r>
          </a:p>
        </p:txBody>
      </p:sp>
      <p:sp>
        <p:nvSpPr>
          <p:cNvPr id="7177" name="object 9"/>
          <p:cNvSpPr>
            <a:spLocks noChangeArrowheads="1"/>
          </p:cNvSpPr>
          <p:nvPr/>
        </p:nvSpPr>
        <p:spPr bwMode="auto">
          <a:xfrm>
            <a:off x="5822950" y="1752600"/>
            <a:ext cx="3244850" cy="44196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8"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79" name="object 11"/>
          <p:cNvSpPr>
            <a:spLocks noChangeArrowheads="1"/>
          </p:cNvSpPr>
          <p:nvPr/>
        </p:nvSpPr>
        <p:spPr bwMode="auto">
          <a:xfrm>
            <a:off x="2286000" y="381000"/>
            <a:ext cx="2057400" cy="1588"/>
          </a:xfrm>
          <a:custGeom>
            <a:avLst/>
            <a:gdLst>
              <a:gd name="T0" fmla="*/ 0 w 2057400"/>
              <a:gd name="T1" fmla="*/ 0 h 1904"/>
              <a:gd name="T2" fmla="*/ 2057400 w 2057400"/>
              <a:gd name="T3" fmla="*/ 1904 h 1904"/>
            </a:gdLst>
            <a:ahLst/>
            <a:cxnLst/>
            <a:rect l="T0" t="T1" r="T2" b="T3"/>
            <a:pathLst>
              <a:path w="2057400" h="1904">
                <a:moveTo>
                  <a:pt x="0" y="0"/>
                </a:moveTo>
                <a:lnTo>
                  <a:pt x="20574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80" name="object 12"/>
          <p:cNvSpPr>
            <a:spLocks noChangeArrowheads="1"/>
          </p:cNvSpPr>
          <p:nvPr/>
        </p:nvSpPr>
        <p:spPr bwMode="auto">
          <a:xfrm>
            <a:off x="5791200" y="2286000"/>
            <a:ext cx="609600" cy="1524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181" name="object 13"/>
          <p:cNvSpPr>
            <a:spLocks noChangeArrowheads="1"/>
          </p:cNvSpPr>
          <p:nvPr/>
        </p:nvSpPr>
        <p:spPr bwMode="auto">
          <a:xfrm>
            <a:off x="8458200" y="2514600"/>
            <a:ext cx="609600" cy="304800"/>
          </a:xfrm>
          <a:custGeom>
            <a:avLst/>
            <a:gdLst>
              <a:gd name="T0" fmla="*/ 0 w 609600"/>
              <a:gd name="T1" fmla="*/ 0 h 304800"/>
              <a:gd name="T2" fmla="*/ 609600 w 609600"/>
              <a:gd name="T3" fmla="*/ 304800 h 304800"/>
            </a:gdLst>
            <a:ahLst/>
            <a:cxnLst/>
            <a:rect l="T0" t="T1" r="T2" b="T3"/>
            <a:pathLst>
              <a:path w="609600" h="304800">
                <a:moveTo>
                  <a:pt x="0" y="304800"/>
                </a:moveTo>
                <a:lnTo>
                  <a:pt x="609600" y="304800"/>
                </a:lnTo>
                <a:lnTo>
                  <a:pt x="609600" y="0"/>
                </a:lnTo>
                <a:lnTo>
                  <a:pt x="0" y="0"/>
                </a:lnTo>
                <a:lnTo>
                  <a:pt x="0" y="3048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718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 name="object 12"/>
          <p:cNvSpPr>
            <a:spLocks noChangeArrowheads="1"/>
          </p:cNvSpPr>
          <p:nvPr/>
        </p:nvSpPr>
        <p:spPr bwMode="auto">
          <a:xfrm>
            <a:off x="5562600" y="2133600"/>
            <a:ext cx="6858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7067093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936293" y="1971817"/>
            <a:ext cx="349724"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260</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FAR</a:t>
            </a:r>
          </a:p>
          <a:p>
            <a:r>
              <a:rPr lang="en-US" sz="1600" b="1" dirty="0" smtClean="0">
                <a:solidFill>
                  <a:srgbClr val="CC0066"/>
                </a:solidFill>
              </a:rPr>
              <a:t>NEAR</a:t>
            </a:r>
          </a:p>
          <a:p>
            <a:r>
              <a:rPr lang="en-US" sz="1600" b="1" dirty="0" smtClean="0">
                <a:solidFill>
                  <a:srgbClr val="CC0066"/>
                </a:solidFill>
              </a:rPr>
              <a:t>ENDP</a:t>
            </a:r>
          </a:p>
          <a:p>
            <a:endParaRPr lang="en-US" sz="1600" b="1" dirty="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
        <p:nvSpPr>
          <p:cNvPr id="9" name="TextBox 8"/>
          <p:cNvSpPr txBox="1"/>
          <p:nvPr/>
        </p:nvSpPr>
        <p:spPr>
          <a:xfrm>
            <a:off x="2971800" y="1066800"/>
            <a:ext cx="5638800" cy="1323439"/>
          </a:xfrm>
          <a:prstGeom prst="rect">
            <a:avLst/>
          </a:prstGeom>
          <a:noFill/>
        </p:spPr>
        <p:txBody>
          <a:bodyPr wrap="square" rtlCol="0">
            <a:spAutoFit/>
          </a:bodyPr>
          <a:lstStyle/>
          <a:p>
            <a:pPr marL="285750" indent="-285750">
              <a:buBlip>
                <a:blip r:embed="rId3"/>
              </a:buBlip>
            </a:pPr>
            <a:r>
              <a:rPr lang="en-US" sz="1600" b="1" dirty="0" smtClean="0"/>
              <a:t>Informs the assembler the name of the program/ data segment that should be used for a specific segment.</a:t>
            </a:r>
          </a:p>
          <a:p>
            <a:pPr marL="285750" indent="-285750">
              <a:buBlip>
                <a:blip r:embed="rId3"/>
              </a:buBlip>
            </a:pPr>
            <a:endParaRPr lang="en-US" sz="1600" b="1" dirty="0"/>
          </a:p>
          <a:p>
            <a:pPr marL="285750" indent="-285750">
              <a:buBlip>
                <a:blip r:embed="rId3"/>
              </a:buBlip>
            </a:pPr>
            <a:r>
              <a:rPr lang="en-US" sz="1600" b="1" dirty="0" smtClean="0"/>
              <a:t>General form:</a:t>
            </a:r>
            <a:endParaRPr lang="en-US" sz="1600" b="1" dirty="0"/>
          </a:p>
        </p:txBody>
      </p:sp>
      <p:sp>
        <p:nvSpPr>
          <p:cNvPr id="10" name="Line Callout 1 9"/>
          <p:cNvSpPr/>
          <p:nvPr/>
        </p:nvSpPr>
        <p:spPr>
          <a:xfrm>
            <a:off x="2819400" y="3382287"/>
            <a:ext cx="2286000" cy="427346"/>
          </a:xfrm>
          <a:prstGeom prst="borderCallout1">
            <a:avLst>
              <a:gd name="adj1" fmla="val 1890"/>
              <a:gd name="adj2" fmla="val 98976"/>
              <a:gd name="adj3" fmla="val -99055"/>
              <a:gd name="adj4" fmla="val 85832"/>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Segment Register</a:t>
            </a:r>
            <a:endParaRPr lang="en-US" sz="1200" b="1" dirty="0">
              <a:solidFill>
                <a:schemeClr val="tx1"/>
              </a:solidFill>
            </a:endParaRPr>
          </a:p>
        </p:txBody>
      </p:sp>
      <p:sp>
        <p:nvSpPr>
          <p:cNvPr id="7" name="Rectangle 6"/>
          <p:cNvSpPr/>
          <p:nvPr/>
        </p:nvSpPr>
        <p:spPr>
          <a:xfrm>
            <a:off x="3225907" y="2557046"/>
            <a:ext cx="5537093" cy="338554"/>
          </a:xfrm>
          <a:prstGeom prst="rect">
            <a:avLst/>
          </a:prstGeom>
        </p:spPr>
        <p:txBody>
          <a:bodyPr wrap="none">
            <a:spAutoFit/>
          </a:bodyPr>
          <a:lstStyle/>
          <a:p>
            <a:r>
              <a:rPr lang="en-US" sz="1600" b="1" dirty="0" smtClean="0">
                <a:solidFill>
                  <a:srgbClr val="FF0066"/>
                </a:solidFill>
              </a:rPr>
              <a:t>ASSUME </a:t>
            </a:r>
            <a:r>
              <a:rPr lang="en-US" sz="1600" b="1" dirty="0" err="1" smtClean="0">
                <a:solidFill>
                  <a:srgbClr val="FF0066"/>
                </a:solidFill>
              </a:rPr>
              <a:t>segreg</a:t>
            </a:r>
            <a:r>
              <a:rPr lang="en-US" sz="1600" b="1" dirty="0" smtClean="0">
                <a:solidFill>
                  <a:srgbClr val="FF0066"/>
                </a:solidFill>
              </a:rPr>
              <a:t> : </a:t>
            </a:r>
            <a:r>
              <a:rPr lang="en-US" sz="1600" b="1" dirty="0" err="1" smtClean="0">
                <a:solidFill>
                  <a:srgbClr val="FF0066"/>
                </a:solidFill>
              </a:rPr>
              <a:t>segnam</a:t>
            </a:r>
            <a:r>
              <a:rPr lang="en-US" sz="1600" b="1" dirty="0" smtClean="0">
                <a:solidFill>
                  <a:srgbClr val="FF0066"/>
                </a:solidFill>
              </a:rPr>
              <a:t>, .. , </a:t>
            </a:r>
            <a:r>
              <a:rPr lang="en-US" sz="1600" b="1" dirty="0" err="1">
                <a:solidFill>
                  <a:srgbClr val="FF0066"/>
                </a:solidFill>
              </a:rPr>
              <a:t>segreg</a:t>
            </a:r>
            <a:r>
              <a:rPr lang="en-US" sz="1600" b="1" dirty="0">
                <a:solidFill>
                  <a:srgbClr val="FF0066"/>
                </a:solidFill>
              </a:rPr>
              <a:t> : </a:t>
            </a:r>
            <a:r>
              <a:rPr lang="en-US" sz="1600" b="1" dirty="0" err="1">
                <a:solidFill>
                  <a:srgbClr val="FF0066"/>
                </a:solidFill>
              </a:rPr>
              <a:t>segnam</a:t>
            </a:r>
            <a:endParaRPr lang="en-US" sz="1600" b="1" dirty="0">
              <a:solidFill>
                <a:srgbClr val="FF0066"/>
              </a:solidFill>
            </a:endParaRPr>
          </a:p>
        </p:txBody>
      </p:sp>
      <p:sp>
        <p:nvSpPr>
          <p:cNvPr id="13" name="Line Callout 1 12"/>
          <p:cNvSpPr/>
          <p:nvPr/>
        </p:nvSpPr>
        <p:spPr>
          <a:xfrm>
            <a:off x="5334000" y="3382654"/>
            <a:ext cx="2286000" cy="427346"/>
          </a:xfrm>
          <a:prstGeom prst="borderCallout1">
            <a:avLst>
              <a:gd name="adj1" fmla="val -1304"/>
              <a:gd name="adj2" fmla="val 33901"/>
              <a:gd name="adj3" fmla="val -95861"/>
              <a:gd name="adj4" fmla="val 21354"/>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User defined name of the segment</a:t>
            </a:r>
            <a:endParaRPr lang="en-US" sz="1200" b="1" dirty="0">
              <a:solidFill>
                <a:schemeClr val="tx1"/>
              </a:solidFill>
            </a:endParaRPr>
          </a:p>
        </p:txBody>
      </p:sp>
      <p:graphicFrame>
        <p:nvGraphicFramePr>
          <p:cNvPr id="14" name="Table 13"/>
          <p:cNvGraphicFramePr>
            <a:graphicFrameLocks noGrp="1"/>
          </p:cNvGraphicFramePr>
          <p:nvPr>
            <p:extLst/>
          </p:nvPr>
        </p:nvGraphicFramePr>
        <p:xfrm>
          <a:off x="2858068" y="4785360"/>
          <a:ext cx="6133531" cy="1158240"/>
        </p:xfrm>
        <a:graphic>
          <a:graphicData uri="http://schemas.openxmlformats.org/drawingml/2006/table">
            <a:tbl>
              <a:tblPr firstRow="1" bandRow="1">
                <a:tableStyleId>{5C22544A-7EE6-4342-B048-85BDC9FD1C3A}</a:tableStyleId>
              </a:tblPr>
              <a:tblGrid>
                <a:gridCol w="2933132">
                  <a:extLst>
                    <a:ext uri="{9D8B030D-6E8A-4147-A177-3AD203B41FA5}">
                      <a16:colId xmlns:a16="http://schemas.microsoft.com/office/drawing/2014/main" xmlns="" val="20000"/>
                    </a:ext>
                  </a:extLst>
                </a:gridCol>
                <a:gridCol w="3200399">
                  <a:extLst>
                    <a:ext uri="{9D8B030D-6E8A-4147-A177-3AD203B41FA5}">
                      <a16:colId xmlns:a16="http://schemas.microsoft.com/office/drawing/2014/main" xmlns="" val="20001"/>
                    </a:ext>
                  </a:extLst>
                </a:gridCol>
              </a:tblGrid>
              <a:tr h="1158240">
                <a:tc>
                  <a:txBody>
                    <a:bodyPr/>
                    <a:lstStyle/>
                    <a:p>
                      <a:endParaRPr lang="en-US" sz="1200" dirty="0" smtClean="0">
                        <a:solidFill>
                          <a:srgbClr val="990033"/>
                        </a:solidFill>
                      </a:endParaRPr>
                    </a:p>
                    <a:p>
                      <a:r>
                        <a:rPr lang="en-US" sz="1200" dirty="0" smtClean="0">
                          <a:solidFill>
                            <a:srgbClr val="990033"/>
                          </a:solidFill>
                        </a:rPr>
                        <a:t>ASSUME CS: ACODE, DS:ADATA</a:t>
                      </a:r>
                      <a:endParaRPr lang="en-US" sz="1200" dirty="0">
                        <a:solidFill>
                          <a:srgbClr val="990033"/>
                        </a:solidFill>
                      </a:endParaRPr>
                    </a:p>
                  </a:txBody>
                  <a:tcPr>
                    <a:solidFill>
                      <a:srgbClr val="FF99FF"/>
                    </a:solidFill>
                  </a:tcPr>
                </a:tc>
                <a:tc>
                  <a:txBody>
                    <a:bodyPr/>
                    <a:lstStyle/>
                    <a:p>
                      <a:pPr algn="just"/>
                      <a:endParaRPr lang="en-US" sz="1200" dirty="0" smtClean="0">
                        <a:solidFill>
                          <a:srgbClr val="990033"/>
                        </a:solidFill>
                      </a:endParaRPr>
                    </a:p>
                    <a:p>
                      <a:pPr algn="just"/>
                      <a:r>
                        <a:rPr lang="en-US" sz="1200" dirty="0" smtClean="0">
                          <a:solidFill>
                            <a:srgbClr val="990033"/>
                          </a:solidFill>
                        </a:rPr>
                        <a:t>Tells the compiler that the</a:t>
                      </a:r>
                      <a:r>
                        <a:rPr lang="en-US" sz="1200" baseline="0" dirty="0" smtClean="0">
                          <a:solidFill>
                            <a:srgbClr val="990033"/>
                          </a:solidFill>
                        </a:rPr>
                        <a:t> instructions of the program are stored in the segment ACODE and data are stored in the segment ADATA</a:t>
                      </a:r>
                    </a:p>
                    <a:p>
                      <a:pPr algn="just"/>
                      <a:endParaRPr lang="en-US" sz="1200" dirty="0">
                        <a:solidFill>
                          <a:srgbClr val="990033"/>
                        </a:solidFill>
                      </a:endParaRPr>
                    </a:p>
                  </a:txBody>
                  <a:tcPr>
                    <a:solidFill>
                      <a:srgbClr val="FF99FF"/>
                    </a:solidFill>
                  </a:tcPr>
                </a:tc>
                <a:extLst>
                  <a:ext uri="{0D108BD9-81ED-4DB2-BD59-A6C34878D82A}">
                    <a16:rowId xmlns:a16="http://schemas.microsoft.com/office/drawing/2014/main" xmlns="" val="10000"/>
                  </a:ext>
                </a:extLst>
              </a:tr>
            </a:tbl>
          </a:graphicData>
        </a:graphic>
      </p:graphicFrame>
      <p:sp>
        <p:nvSpPr>
          <p:cNvPr id="15" name="TextBox 14"/>
          <p:cNvSpPr txBox="1"/>
          <p:nvPr/>
        </p:nvSpPr>
        <p:spPr>
          <a:xfrm>
            <a:off x="2850468" y="4310416"/>
            <a:ext cx="1321196" cy="338554"/>
          </a:xfrm>
          <a:prstGeom prst="rect">
            <a:avLst/>
          </a:prstGeom>
          <a:noFill/>
        </p:spPr>
        <p:txBody>
          <a:bodyPr wrap="none" rtlCol="0">
            <a:spAutoFit/>
          </a:bodyPr>
          <a:lstStyle/>
          <a:p>
            <a:r>
              <a:rPr lang="en-US" sz="1600" b="1" dirty="0" smtClean="0">
                <a:solidFill>
                  <a:srgbClr val="990033"/>
                </a:solidFill>
              </a:rPr>
              <a:t>Example: </a:t>
            </a:r>
            <a:endParaRPr lang="en-US" sz="1600" b="1" dirty="0">
              <a:solidFill>
                <a:srgbClr val="990033"/>
              </a:solidFill>
            </a:endParaRPr>
          </a:p>
        </p:txBody>
      </p:sp>
    </p:spTree>
    <p:extLst>
      <p:ext uri="{BB962C8B-B14F-4D97-AF65-F5344CB8AC3E}">
        <p14:creationId xmlns:p14="http://schemas.microsoft.com/office/powerpoint/2010/main" val="207307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562364" y="2868734"/>
            <a:ext cx="1097582"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261</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FAR</a:t>
            </a:r>
          </a:p>
          <a:p>
            <a:r>
              <a:rPr lang="en-US" sz="1600" b="1" dirty="0" smtClean="0">
                <a:solidFill>
                  <a:srgbClr val="CC0066"/>
                </a:solidFill>
              </a:rPr>
              <a:t>NEAR</a:t>
            </a:r>
          </a:p>
          <a:p>
            <a:r>
              <a:rPr lang="en-US" sz="1600" b="1" dirty="0" smtClean="0">
                <a:solidFill>
                  <a:srgbClr val="CC0066"/>
                </a:solidFill>
              </a:rPr>
              <a:t>ENDP</a:t>
            </a:r>
          </a:p>
          <a:p>
            <a:endParaRPr lang="en-US" sz="1600" b="1" dirty="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
        <p:nvSpPr>
          <p:cNvPr id="9" name="TextBox 8"/>
          <p:cNvSpPr txBox="1"/>
          <p:nvPr/>
        </p:nvSpPr>
        <p:spPr>
          <a:xfrm>
            <a:off x="3048000" y="914400"/>
            <a:ext cx="5638800" cy="2246769"/>
          </a:xfrm>
          <a:prstGeom prst="rect">
            <a:avLst/>
          </a:prstGeom>
          <a:noFill/>
        </p:spPr>
        <p:txBody>
          <a:bodyPr wrap="square" rtlCol="0">
            <a:spAutoFit/>
          </a:bodyPr>
          <a:lstStyle/>
          <a:p>
            <a:pPr marL="285750" indent="-285750">
              <a:buBlip>
                <a:blip r:embed="rId3"/>
              </a:buBlip>
            </a:pPr>
            <a:r>
              <a:rPr lang="en-US" sz="1400" b="1" dirty="0" smtClean="0">
                <a:solidFill>
                  <a:srgbClr val="0070C0"/>
                </a:solidFill>
              </a:rPr>
              <a:t>ORG</a:t>
            </a:r>
            <a:r>
              <a:rPr lang="en-US" sz="1400" b="1" dirty="0" smtClean="0"/>
              <a:t> (Origin) is used to assign the starting address (Effective address) for a program/ data segment</a:t>
            </a:r>
          </a:p>
          <a:p>
            <a:pPr marL="285750" indent="-285750">
              <a:buBlip>
                <a:blip r:embed="rId3"/>
              </a:buBlip>
            </a:pPr>
            <a:endParaRPr lang="en-US" sz="1400" b="1" dirty="0"/>
          </a:p>
          <a:p>
            <a:pPr marL="285750" indent="-285750">
              <a:buBlip>
                <a:blip r:embed="rId3"/>
              </a:buBlip>
            </a:pPr>
            <a:r>
              <a:rPr lang="en-US" sz="1400" b="1" dirty="0" smtClean="0">
                <a:solidFill>
                  <a:srgbClr val="0070C0"/>
                </a:solidFill>
              </a:rPr>
              <a:t>END</a:t>
            </a:r>
            <a:r>
              <a:rPr lang="en-US" sz="1400" b="1" dirty="0" smtClean="0"/>
              <a:t> is used to terminate a program; statements after END will be ignored</a:t>
            </a:r>
          </a:p>
          <a:p>
            <a:pPr marL="285750" indent="-285750">
              <a:buBlip>
                <a:blip r:embed="rId3"/>
              </a:buBlip>
            </a:pPr>
            <a:endParaRPr lang="en-US" sz="1400" b="1" dirty="0"/>
          </a:p>
          <a:p>
            <a:pPr marL="285750" indent="-285750">
              <a:buBlip>
                <a:blip r:embed="rId3"/>
              </a:buBlip>
            </a:pPr>
            <a:r>
              <a:rPr lang="en-US" sz="1400" b="1" dirty="0" smtClean="0">
                <a:solidFill>
                  <a:srgbClr val="0070C0"/>
                </a:solidFill>
              </a:rPr>
              <a:t>EVEN</a:t>
            </a:r>
            <a:r>
              <a:rPr lang="en-US" sz="1400" b="1" dirty="0" smtClean="0"/>
              <a:t> : </a:t>
            </a:r>
            <a:r>
              <a:rPr lang="en-US" sz="1400" b="1" dirty="0"/>
              <a:t>I</a:t>
            </a:r>
            <a:r>
              <a:rPr lang="en-US" sz="1400" b="1" dirty="0" smtClean="0"/>
              <a:t>nforms the assembler to store program/ data segment starting from an even address </a:t>
            </a:r>
          </a:p>
          <a:p>
            <a:pPr marL="285750" indent="-285750">
              <a:buBlip>
                <a:blip r:embed="rId3"/>
              </a:buBlip>
            </a:pPr>
            <a:endParaRPr lang="en-US" sz="1400" b="1" dirty="0"/>
          </a:p>
          <a:p>
            <a:pPr marL="285750" indent="-285750">
              <a:buBlip>
                <a:blip r:embed="rId3"/>
              </a:buBlip>
            </a:pPr>
            <a:r>
              <a:rPr lang="en-US" sz="1400" b="1" dirty="0" smtClean="0">
                <a:solidFill>
                  <a:srgbClr val="0070C0"/>
                </a:solidFill>
              </a:rPr>
              <a:t>EQU</a:t>
            </a:r>
            <a:r>
              <a:rPr lang="en-US" sz="1400" b="1" dirty="0" smtClean="0"/>
              <a:t> (Equate) is used to attach a value to a variable</a:t>
            </a:r>
            <a:endParaRPr lang="en-US" sz="1400" b="1" dirty="0"/>
          </a:p>
        </p:txBody>
      </p:sp>
      <p:graphicFrame>
        <p:nvGraphicFramePr>
          <p:cNvPr id="14" name="Table 13"/>
          <p:cNvGraphicFramePr>
            <a:graphicFrameLocks noGrp="1"/>
          </p:cNvGraphicFramePr>
          <p:nvPr>
            <p:extLst/>
          </p:nvPr>
        </p:nvGraphicFramePr>
        <p:xfrm>
          <a:off x="2629469" y="3733800"/>
          <a:ext cx="6285931" cy="2951430"/>
        </p:xfrm>
        <a:graphic>
          <a:graphicData uri="http://schemas.openxmlformats.org/drawingml/2006/table">
            <a:tbl>
              <a:tblPr firstRow="1" bandRow="1">
                <a:tableStyleId>{93296810-A885-4BE3-A3E7-6D5BEEA58F35}</a:tableStyleId>
              </a:tblPr>
              <a:tblGrid>
                <a:gridCol w="2225077">
                  <a:extLst>
                    <a:ext uri="{9D8B030D-6E8A-4147-A177-3AD203B41FA5}">
                      <a16:colId xmlns:a16="http://schemas.microsoft.com/office/drawing/2014/main" xmlns="" val="20000"/>
                    </a:ext>
                  </a:extLst>
                </a:gridCol>
                <a:gridCol w="4060854">
                  <a:extLst>
                    <a:ext uri="{9D8B030D-6E8A-4147-A177-3AD203B41FA5}">
                      <a16:colId xmlns:a16="http://schemas.microsoft.com/office/drawing/2014/main" xmlns="" val="20001"/>
                    </a:ext>
                  </a:extLst>
                </a:gridCol>
              </a:tblGrid>
              <a:tr h="939750">
                <a:tc>
                  <a:txBody>
                    <a:bodyPr/>
                    <a:lstStyle/>
                    <a:p>
                      <a:r>
                        <a:rPr lang="en-US" sz="1200" b="1" dirty="0" smtClean="0">
                          <a:solidFill>
                            <a:srgbClr val="990033"/>
                          </a:solidFill>
                        </a:rPr>
                        <a:t>ORG 1000H</a:t>
                      </a:r>
                      <a:endParaRPr lang="en-US" sz="1200" b="1" dirty="0">
                        <a:solidFill>
                          <a:srgbClr val="990033"/>
                        </a:solidFill>
                      </a:endParaRPr>
                    </a:p>
                  </a:txBody>
                  <a:tcPr>
                    <a:solidFill>
                      <a:srgbClr val="CCECFF"/>
                    </a:solidFill>
                  </a:tcPr>
                </a:tc>
                <a:tc>
                  <a:txBody>
                    <a:bodyPr/>
                    <a:lstStyle/>
                    <a:p>
                      <a:pPr algn="just"/>
                      <a:r>
                        <a:rPr lang="en-US" sz="1200" b="1" dirty="0" smtClean="0">
                          <a:solidFill>
                            <a:srgbClr val="990033"/>
                          </a:solidFill>
                        </a:rPr>
                        <a:t>Informs the assembler that the statements following ORG 1000H should be stored</a:t>
                      </a:r>
                      <a:r>
                        <a:rPr lang="en-US" sz="1200" b="1" baseline="0" dirty="0" smtClean="0">
                          <a:solidFill>
                            <a:srgbClr val="990033"/>
                          </a:solidFill>
                        </a:rPr>
                        <a:t> in memory starting with effective address 1000</a:t>
                      </a:r>
                      <a:r>
                        <a:rPr lang="en-US" sz="1200" b="1" baseline="-25000" dirty="0" smtClean="0">
                          <a:solidFill>
                            <a:srgbClr val="990033"/>
                          </a:solidFill>
                        </a:rPr>
                        <a:t>H</a:t>
                      </a:r>
                      <a:endParaRPr lang="en-US" sz="1200" b="1" dirty="0">
                        <a:solidFill>
                          <a:srgbClr val="990033"/>
                        </a:solidFill>
                      </a:endParaRPr>
                    </a:p>
                  </a:txBody>
                  <a:tcPr>
                    <a:solidFill>
                      <a:srgbClr val="CCECFF"/>
                    </a:solidFill>
                  </a:tcPr>
                </a:tc>
                <a:extLst>
                  <a:ext uri="{0D108BD9-81ED-4DB2-BD59-A6C34878D82A}">
                    <a16:rowId xmlns:a16="http://schemas.microsoft.com/office/drawing/2014/main" xmlns="" val="10000"/>
                  </a:ext>
                </a:extLst>
              </a:tr>
              <a:tr h="457200">
                <a:tc>
                  <a:txBody>
                    <a:bodyPr/>
                    <a:lstStyle/>
                    <a:p>
                      <a:endParaRPr lang="en-US" sz="1200" b="1" dirty="0" smtClean="0">
                        <a:solidFill>
                          <a:srgbClr val="990033"/>
                        </a:solidFill>
                      </a:endParaRPr>
                    </a:p>
                    <a:p>
                      <a:r>
                        <a:rPr lang="en-US" sz="1200" b="1" dirty="0" smtClean="0">
                          <a:solidFill>
                            <a:srgbClr val="990033"/>
                          </a:solidFill>
                        </a:rPr>
                        <a:t>LOOP EQU 10FEH</a:t>
                      </a:r>
                    </a:p>
                    <a:p>
                      <a:endParaRPr lang="en-US" sz="1200" b="1" dirty="0">
                        <a:solidFill>
                          <a:srgbClr val="990033"/>
                        </a:solidFill>
                      </a:endParaRPr>
                    </a:p>
                  </a:txBody>
                  <a:tcPr>
                    <a:solidFill>
                      <a:srgbClr val="CCECFF"/>
                    </a:solidFill>
                  </a:tcPr>
                </a:tc>
                <a:tc>
                  <a:txBody>
                    <a:bodyPr/>
                    <a:lstStyle/>
                    <a:p>
                      <a:pPr algn="just"/>
                      <a:endParaRPr lang="en-US" sz="1200" b="1" dirty="0" smtClean="0">
                        <a:solidFill>
                          <a:srgbClr val="990033"/>
                        </a:solidFill>
                      </a:endParaRPr>
                    </a:p>
                    <a:p>
                      <a:pPr algn="just"/>
                      <a:r>
                        <a:rPr lang="en-US" sz="1200" b="1" dirty="0" smtClean="0">
                          <a:solidFill>
                            <a:srgbClr val="990033"/>
                          </a:solidFill>
                        </a:rPr>
                        <a:t>Value</a:t>
                      </a:r>
                      <a:r>
                        <a:rPr lang="en-US" sz="1200" b="1" baseline="0" dirty="0" smtClean="0">
                          <a:solidFill>
                            <a:srgbClr val="990033"/>
                          </a:solidFill>
                        </a:rPr>
                        <a:t> of variable LOOP is 10FE</a:t>
                      </a:r>
                      <a:r>
                        <a:rPr lang="en-US" sz="1200" b="1" baseline="-25000" dirty="0" smtClean="0">
                          <a:solidFill>
                            <a:srgbClr val="990033"/>
                          </a:solidFill>
                        </a:rPr>
                        <a:t>H</a:t>
                      </a:r>
                      <a:endParaRPr lang="en-US" sz="1200" b="1" dirty="0">
                        <a:solidFill>
                          <a:srgbClr val="990033"/>
                        </a:solidFill>
                      </a:endParaRPr>
                    </a:p>
                  </a:txBody>
                  <a:tcPr>
                    <a:solidFill>
                      <a:srgbClr val="CCECFF"/>
                    </a:solidFill>
                  </a:tcPr>
                </a:tc>
                <a:extLst>
                  <a:ext uri="{0D108BD9-81ED-4DB2-BD59-A6C34878D82A}">
                    <a16:rowId xmlns:a16="http://schemas.microsoft.com/office/drawing/2014/main" xmlns="" val="10001"/>
                  </a:ext>
                </a:extLst>
              </a:tr>
              <a:tr h="228600">
                <a:tc>
                  <a:txBody>
                    <a:bodyPr/>
                    <a:lstStyle/>
                    <a:p>
                      <a:endParaRPr lang="en-US" sz="1200" b="1" dirty="0" smtClean="0">
                        <a:solidFill>
                          <a:srgbClr val="990033"/>
                        </a:solidFill>
                      </a:endParaRPr>
                    </a:p>
                    <a:p>
                      <a:r>
                        <a:rPr lang="en-US" sz="1200" b="1" dirty="0" smtClean="0">
                          <a:solidFill>
                            <a:srgbClr val="990033"/>
                          </a:solidFill>
                        </a:rPr>
                        <a:t>_SDATA SEGMENT</a:t>
                      </a:r>
                    </a:p>
                    <a:p>
                      <a:r>
                        <a:rPr lang="en-US" sz="1200" b="1" dirty="0" smtClean="0">
                          <a:solidFill>
                            <a:srgbClr val="990033"/>
                          </a:solidFill>
                        </a:rPr>
                        <a:t>            ORG 1200H</a:t>
                      </a:r>
                    </a:p>
                    <a:p>
                      <a:r>
                        <a:rPr lang="en-US" sz="1200" b="1" dirty="0" smtClean="0">
                          <a:solidFill>
                            <a:srgbClr val="990033"/>
                          </a:solidFill>
                        </a:rPr>
                        <a:t>            A DB 4CH</a:t>
                      </a:r>
                    </a:p>
                    <a:p>
                      <a:r>
                        <a:rPr lang="en-US" sz="1200" b="1" dirty="0" smtClean="0">
                          <a:solidFill>
                            <a:srgbClr val="990033"/>
                          </a:solidFill>
                        </a:rPr>
                        <a:t>            EVEN</a:t>
                      </a:r>
                    </a:p>
                    <a:p>
                      <a:r>
                        <a:rPr lang="en-US" sz="1200" b="1" dirty="0" smtClean="0">
                          <a:solidFill>
                            <a:srgbClr val="990033"/>
                          </a:solidFill>
                        </a:rPr>
                        <a:t>            B DW 1052H</a:t>
                      </a:r>
                    </a:p>
                    <a:p>
                      <a:r>
                        <a:rPr lang="en-US" sz="1200" b="1" dirty="0" smtClean="0">
                          <a:solidFill>
                            <a:srgbClr val="990033"/>
                          </a:solidFill>
                        </a:rPr>
                        <a:t>_SDATA ENDS</a:t>
                      </a:r>
                      <a:endParaRPr lang="en-US" sz="1200" b="1" dirty="0">
                        <a:solidFill>
                          <a:srgbClr val="990033"/>
                        </a:solidFill>
                      </a:endParaRPr>
                    </a:p>
                  </a:txBody>
                  <a:tcPr>
                    <a:solidFill>
                      <a:srgbClr val="CCECFF"/>
                    </a:solidFill>
                  </a:tcPr>
                </a:tc>
                <a:tc>
                  <a:txBody>
                    <a:bodyPr/>
                    <a:lstStyle/>
                    <a:p>
                      <a:pPr algn="just"/>
                      <a:endParaRPr lang="en-US" sz="1200" b="1" dirty="0" smtClean="0">
                        <a:solidFill>
                          <a:srgbClr val="990033"/>
                        </a:solidFill>
                      </a:endParaRPr>
                    </a:p>
                    <a:p>
                      <a:pPr algn="just"/>
                      <a:r>
                        <a:rPr lang="en-US" sz="1200" b="1" dirty="0" smtClean="0">
                          <a:solidFill>
                            <a:srgbClr val="990033"/>
                          </a:solidFill>
                        </a:rPr>
                        <a:t>In this data segment, effective</a:t>
                      </a:r>
                      <a:r>
                        <a:rPr lang="en-US" sz="1200" b="1" baseline="0" dirty="0" smtClean="0">
                          <a:solidFill>
                            <a:srgbClr val="990033"/>
                          </a:solidFill>
                        </a:rPr>
                        <a:t> address of memory location assigned to A will be 1200</a:t>
                      </a:r>
                      <a:r>
                        <a:rPr lang="en-US" sz="1200" b="1" baseline="-25000" dirty="0" smtClean="0">
                          <a:solidFill>
                            <a:srgbClr val="990033"/>
                          </a:solidFill>
                        </a:rPr>
                        <a:t>H</a:t>
                      </a:r>
                      <a:r>
                        <a:rPr lang="en-US" sz="1200" b="1" baseline="0" dirty="0" smtClean="0">
                          <a:solidFill>
                            <a:srgbClr val="990033"/>
                          </a:solidFill>
                        </a:rPr>
                        <a:t> and that of B will be 1202</a:t>
                      </a:r>
                      <a:r>
                        <a:rPr lang="en-US" sz="1200" b="1" baseline="-25000" dirty="0" smtClean="0">
                          <a:solidFill>
                            <a:srgbClr val="990033"/>
                          </a:solidFill>
                        </a:rPr>
                        <a:t>H</a:t>
                      </a:r>
                      <a:r>
                        <a:rPr lang="en-US" sz="1200" b="1" baseline="0" dirty="0" smtClean="0">
                          <a:solidFill>
                            <a:srgbClr val="990033"/>
                          </a:solidFill>
                        </a:rPr>
                        <a:t> and 1203</a:t>
                      </a:r>
                      <a:r>
                        <a:rPr lang="en-US" sz="1200" b="1" baseline="-25000" dirty="0" smtClean="0">
                          <a:solidFill>
                            <a:srgbClr val="990033"/>
                          </a:solidFill>
                        </a:rPr>
                        <a:t>H</a:t>
                      </a:r>
                      <a:r>
                        <a:rPr lang="en-US" sz="1200" b="1" baseline="0" dirty="0" smtClean="0">
                          <a:solidFill>
                            <a:srgbClr val="990033"/>
                          </a:solidFill>
                        </a:rPr>
                        <a:t>.</a:t>
                      </a:r>
                      <a:endParaRPr lang="en-US" sz="1200" b="1" dirty="0">
                        <a:solidFill>
                          <a:srgbClr val="990033"/>
                        </a:solidFill>
                      </a:endParaRPr>
                    </a:p>
                  </a:txBody>
                  <a:tcPr>
                    <a:solidFill>
                      <a:srgbClr val="CCECFF"/>
                    </a:solidFill>
                  </a:tcPr>
                </a:tc>
                <a:extLst>
                  <a:ext uri="{0D108BD9-81ED-4DB2-BD59-A6C34878D82A}">
                    <a16:rowId xmlns:a16="http://schemas.microsoft.com/office/drawing/2014/main" xmlns="" val="10002"/>
                  </a:ext>
                </a:extLst>
              </a:tr>
            </a:tbl>
          </a:graphicData>
        </a:graphic>
      </p:graphicFrame>
      <p:sp>
        <p:nvSpPr>
          <p:cNvPr id="15" name="TextBox 14"/>
          <p:cNvSpPr txBox="1"/>
          <p:nvPr/>
        </p:nvSpPr>
        <p:spPr>
          <a:xfrm>
            <a:off x="2530522" y="3319046"/>
            <a:ext cx="1443024" cy="338554"/>
          </a:xfrm>
          <a:prstGeom prst="rect">
            <a:avLst/>
          </a:prstGeom>
          <a:noFill/>
        </p:spPr>
        <p:txBody>
          <a:bodyPr wrap="none" rtlCol="0">
            <a:spAutoFit/>
          </a:bodyPr>
          <a:lstStyle/>
          <a:p>
            <a:r>
              <a:rPr lang="en-US" sz="1600" b="1" dirty="0" smtClean="0">
                <a:solidFill>
                  <a:srgbClr val="990033"/>
                </a:solidFill>
              </a:rPr>
              <a:t>Examples: </a:t>
            </a:r>
            <a:endParaRPr lang="en-US" sz="1600" b="1" dirty="0">
              <a:solidFill>
                <a:srgbClr val="990033"/>
              </a:solidFill>
            </a:endParaRPr>
          </a:p>
        </p:txBody>
      </p:sp>
    </p:spTree>
    <p:extLst>
      <p:ext uri="{BB962C8B-B14F-4D97-AF65-F5344CB8AC3E}">
        <p14:creationId xmlns:p14="http://schemas.microsoft.com/office/powerpoint/2010/main" val="130919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562364" y="4067564"/>
            <a:ext cx="1097582"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262</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ENDP</a:t>
            </a:r>
          </a:p>
          <a:p>
            <a:r>
              <a:rPr lang="en-US" sz="1600" b="1" dirty="0" smtClean="0">
                <a:solidFill>
                  <a:srgbClr val="CC0066"/>
                </a:solidFill>
              </a:rPr>
              <a:t>FAR</a:t>
            </a:r>
          </a:p>
          <a:p>
            <a:r>
              <a:rPr lang="en-US" sz="1600" b="1" dirty="0" smtClean="0">
                <a:solidFill>
                  <a:srgbClr val="CC0066"/>
                </a:solidFill>
              </a:rPr>
              <a:t>NEAR</a:t>
            </a:r>
          </a:p>
          <a:p>
            <a:endParaRPr lang="en-US" sz="1600" b="1" dirty="0" smtClean="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
        <p:nvSpPr>
          <p:cNvPr id="9" name="TextBox 8"/>
          <p:cNvSpPr txBox="1"/>
          <p:nvPr/>
        </p:nvSpPr>
        <p:spPr>
          <a:xfrm>
            <a:off x="3048000" y="914400"/>
            <a:ext cx="5638800" cy="2031325"/>
          </a:xfrm>
          <a:prstGeom prst="rect">
            <a:avLst/>
          </a:prstGeom>
          <a:noFill/>
        </p:spPr>
        <p:txBody>
          <a:bodyPr wrap="square" rtlCol="0">
            <a:spAutoFit/>
          </a:bodyPr>
          <a:lstStyle/>
          <a:p>
            <a:pPr marL="285750" indent="-285750">
              <a:buBlip>
                <a:blip r:embed="rId3"/>
              </a:buBlip>
            </a:pPr>
            <a:r>
              <a:rPr lang="en-US" sz="1400" b="1" dirty="0" smtClean="0">
                <a:solidFill>
                  <a:srgbClr val="0070C0"/>
                </a:solidFill>
              </a:rPr>
              <a:t>PROC</a:t>
            </a:r>
            <a:r>
              <a:rPr lang="en-US" sz="1400" b="1" dirty="0" smtClean="0"/>
              <a:t> Indicates the beginning of a procedure</a:t>
            </a:r>
          </a:p>
          <a:p>
            <a:pPr marL="285750" indent="-285750">
              <a:buBlip>
                <a:blip r:embed="rId3"/>
              </a:buBlip>
            </a:pPr>
            <a:endParaRPr lang="en-US" sz="1400" b="1" dirty="0"/>
          </a:p>
          <a:p>
            <a:pPr marL="285750" indent="-285750">
              <a:buBlip>
                <a:blip r:embed="rId3"/>
              </a:buBlip>
            </a:pPr>
            <a:r>
              <a:rPr lang="en-US" sz="1400" b="1" dirty="0" smtClean="0">
                <a:solidFill>
                  <a:srgbClr val="0070C0"/>
                </a:solidFill>
              </a:rPr>
              <a:t>ENDP</a:t>
            </a:r>
            <a:r>
              <a:rPr lang="en-US" sz="1400" b="1" dirty="0" smtClean="0"/>
              <a:t> End of procedure</a:t>
            </a:r>
          </a:p>
          <a:p>
            <a:endParaRPr lang="en-US" sz="1400" b="1" dirty="0"/>
          </a:p>
          <a:p>
            <a:pPr marL="285750" indent="-285750">
              <a:buBlip>
                <a:blip r:embed="rId3"/>
              </a:buBlip>
            </a:pPr>
            <a:r>
              <a:rPr lang="en-US" sz="1400" b="1" dirty="0" smtClean="0">
                <a:solidFill>
                  <a:srgbClr val="0070C0"/>
                </a:solidFill>
              </a:rPr>
              <a:t>FAR</a:t>
            </a:r>
            <a:r>
              <a:rPr lang="en-US" sz="1400" b="1" dirty="0" smtClean="0"/>
              <a:t> Intersegment call</a:t>
            </a:r>
          </a:p>
          <a:p>
            <a:pPr marL="285750" indent="-285750">
              <a:buBlip>
                <a:blip r:embed="rId3"/>
              </a:buBlip>
            </a:pPr>
            <a:endParaRPr lang="en-US" sz="1400" b="1" dirty="0"/>
          </a:p>
          <a:p>
            <a:pPr marL="285750" indent="-285750">
              <a:buBlip>
                <a:blip r:embed="rId3"/>
              </a:buBlip>
            </a:pPr>
            <a:r>
              <a:rPr lang="en-US" sz="1400" b="1" dirty="0" smtClean="0">
                <a:solidFill>
                  <a:srgbClr val="0070C0"/>
                </a:solidFill>
              </a:rPr>
              <a:t>NEAR</a:t>
            </a:r>
            <a:r>
              <a:rPr lang="en-US" sz="1400" b="1" dirty="0" smtClean="0"/>
              <a:t> </a:t>
            </a:r>
            <a:r>
              <a:rPr lang="en-US" sz="1400" b="1" dirty="0" err="1" smtClean="0"/>
              <a:t>Intrasegment</a:t>
            </a:r>
            <a:r>
              <a:rPr lang="en-US" sz="1400" b="1" dirty="0" smtClean="0"/>
              <a:t> call</a:t>
            </a:r>
          </a:p>
          <a:p>
            <a:pPr marL="285750" indent="-285750">
              <a:buBlip>
                <a:blip r:embed="rId3"/>
              </a:buBlip>
            </a:pPr>
            <a:endParaRPr lang="en-US" sz="1400" b="1" dirty="0"/>
          </a:p>
          <a:p>
            <a:pPr marL="285750" indent="-285750">
              <a:buBlip>
                <a:blip r:embed="rId3"/>
              </a:buBlip>
            </a:pPr>
            <a:r>
              <a:rPr lang="en-US" sz="1400" b="1" dirty="0" smtClean="0"/>
              <a:t>General form</a:t>
            </a:r>
            <a:endParaRPr lang="en-US" sz="1400" b="1" dirty="0"/>
          </a:p>
        </p:txBody>
      </p:sp>
      <p:graphicFrame>
        <p:nvGraphicFramePr>
          <p:cNvPr id="10" name="Table 9"/>
          <p:cNvGraphicFramePr>
            <a:graphicFrameLocks noGrp="1"/>
          </p:cNvGraphicFramePr>
          <p:nvPr>
            <p:extLst/>
          </p:nvPr>
        </p:nvGraphicFramePr>
        <p:xfrm>
          <a:off x="3124200" y="3352800"/>
          <a:ext cx="5715000" cy="1920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2667000">
                  <a:extLst>
                    <a:ext uri="{9D8B030D-6E8A-4147-A177-3AD203B41FA5}">
                      <a16:colId xmlns:a16="http://schemas.microsoft.com/office/drawing/2014/main" xmlns="" val="20001"/>
                    </a:ext>
                  </a:extLst>
                </a:gridCol>
              </a:tblGrid>
              <a:tr h="370840">
                <a:tc>
                  <a:txBody>
                    <a:bodyPr/>
                    <a:lstStyle/>
                    <a:p>
                      <a:r>
                        <a:rPr lang="en-US" sz="1200" dirty="0" err="1" smtClean="0">
                          <a:solidFill>
                            <a:srgbClr val="990033"/>
                          </a:solidFill>
                        </a:rPr>
                        <a:t>procname</a:t>
                      </a:r>
                      <a:r>
                        <a:rPr lang="en-US" sz="1200" dirty="0" smtClean="0">
                          <a:solidFill>
                            <a:srgbClr val="990033"/>
                          </a:solidFill>
                        </a:rPr>
                        <a:t> PROC[NEAR/ FAR]</a:t>
                      </a:r>
                    </a:p>
                    <a:p>
                      <a:endParaRPr lang="en-US" sz="1200" dirty="0" smtClean="0">
                        <a:solidFill>
                          <a:srgbClr val="990033"/>
                        </a:solidFill>
                      </a:endParaRPr>
                    </a:p>
                    <a:p>
                      <a:r>
                        <a:rPr lang="en-US" sz="1200" dirty="0" smtClean="0">
                          <a:solidFill>
                            <a:srgbClr val="990033"/>
                          </a:solidFill>
                        </a:rPr>
                        <a:t>                  …</a:t>
                      </a:r>
                    </a:p>
                    <a:p>
                      <a:r>
                        <a:rPr lang="en-US" sz="1200" dirty="0" smtClean="0">
                          <a:solidFill>
                            <a:srgbClr val="990033"/>
                          </a:solidFill>
                        </a:rPr>
                        <a:t>                  …</a:t>
                      </a:r>
                    </a:p>
                    <a:p>
                      <a:r>
                        <a:rPr lang="en-US" sz="1200" dirty="0" smtClean="0">
                          <a:solidFill>
                            <a:srgbClr val="990033"/>
                          </a:solidFill>
                        </a:rPr>
                        <a:t>                  …</a:t>
                      </a:r>
                    </a:p>
                    <a:p>
                      <a:endParaRPr lang="en-US" sz="1200" dirty="0" smtClean="0">
                        <a:solidFill>
                          <a:srgbClr val="990033"/>
                        </a:solidFill>
                      </a:endParaRPr>
                    </a:p>
                    <a:p>
                      <a:r>
                        <a:rPr lang="en-US" sz="1200" dirty="0" smtClean="0">
                          <a:solidFill>
                            <a:srgbClr val="990033"/>
                          </a:solidFill>
                        </a:rPr>
                        <a:t>                  RET</a:t>
                      </a:r>
                    </a:p>
                    <a:p>
                      <a:endParaRPr lang="en-US" sz="1200" dirty="0" smtClean="0">
                        <a:solidFill>
                          <a:srgbClr val="990033"/>
                        </a:solidFill>
                      </a:endParaRPr>
                    </a:p>
                    <a:p>
                      <a:endParaRPr lang="en-US" sz="1200" dirty="0" smtClean="0">
                        <a:solidFill>
                          <a:srgbClr val="990033"/>
                        </a:solidFill>
                      </a:endParaRPr>
                    </a:p>
                    <a:p>
                      <a:r>
                        <a:rPr lang="en-US" sz="1200" dirty="0" err="1" smtClean="0">
                          <a:solidFill>
                            <a:srgbClr val="990033"/>
                          </a:solidFill>
                        </a:rPr>
                        <a:t>procname</a:t>
                      </a:r>
                      <a:r>
                        <a:rPr lang="en-US" sz="1200" dirty="0" smtClean="0">
                          <a:solidFill>
                            <a:srgbClr val="990033"/>
                          </a:solidFill>
                        </a:rPr>
                        <a:t> ENDP</a:t>
                      </a:r>
                      <a:endParaRPr lang="en-US" sz="1200" dirty="0">
                        <a:solidFill>
                          <a:srgbClr val="990033"/>
                        </a:solidFill>
                      </a:endParaRPr>
                    </a:p>
                  </a:txBody>
                  <a:tcPr>
                    <a:solidFill>
                      <a:schemeClr val="bg1"/>
                    </a:solidFill>
                  </a:tcPr>
                </a:tc>
                <a:tc>
                  <a:txBody>
                    <a:bodyPr/>
                    <a:lstStyle/>
                    <a:p>
                      <a:endParaRPr lang="en-US" dirty="0" smtClean="0">
                        <a:solidFill>
                          <a:srgbClr val="990033"/>
                        </a:solidFill>
                      </a:endParaRPr>
                    </a:p>
                    <a:p>
                      <a:endParaRPr lang="en-US" sz="1400" dirty="0" smtClean="0">
                        <a:solidFill>
                          <a:srgbClr val="990033"/>
                        </a:solidFill>
                      </a:endParaRPr>
                    </a:p>
                    <a:p>
                      <a:r>
                        <a:rPr lang="en-US" sz="1200" dirty="0" smtClean="0">
                          <a:solidFill>
                            <a:srgbClr val="990033"/>
                          </a:solidFill>
                        </a:rPr>
                        <a:t>Program statements of the procedure</a:t>
                      </a:r>
                    </a:p>
                    <a:p>
                      <a:endParaRPr lang="en-US" sz="1200" dirty="0" smtClean="0">
                        <a:solidFill>
                          <a:srgbClr val="990033"/>
                        </a:solidFill>
                      </a:endParaRPr>
                    </a:p>
                    <a:p>
                      <a:r>
                        <a:rPr lang="en-US" sz="1200" dirty="0" smtClean="0">
                          <a:solidFill>
                            <a:srgbClr val="990033"/>
                          </a:solidFill>
                        </a:rPr>
                        <a:t>Last statement of the procedure </a:t>
                      </a:r>
                      <a:endParaRPr lang="en-US" sz="1200" dirty="0">
                        <a:solidFill>
                          <a:srgbClr val="990033"/>
                        </a:solidFill>
                      </a:endParaRPr>
                    </a:p>
                  </a:txBody>
                  <a:tcPr>
                    <a:solidFill>
                      <a:schemeClr val="bg1"/>
                    </a:solidFill>
                  </a:tcPr>
                </a:tc>
                <a:extLst>
                  <a:ext uri="{0D108BD9-81ED-4DB2-BD59-A6C34878D82A}">
                    <a16:rowId xmlns:a16="http://schemas.microsoft.com/office/drawing/2014/main" xmlns="" val="10000"/>
                  </a:ext>
                </a:extLst>
              </a:tr>
            </a:tbl>
          </a:graphicData>
        </a:graphic>
      </p:graphicFrame>
      <p:sp>
        <p:nvSpPr>
          <p:cNvPr id="13" name="Right Brace 12"/>
          <p:cNvSpPr/>
          <p:nvPr/>
        </p:nvSpPr>
        <p:spPr>
          <a:xfrm>
            <a:off x="5867400" y="3749040"/>
            <a:ext cx="304800" cy="598200"/>
          </a:xfrm>
          <a:prstGeom prst="rightBrace">
            <a:avLst/>
          </a:prstGeom>
          <a:ln>
            <a:solidFill>
              <a:srgbClr val="9900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ine Callout 1 15"/>
          <p:cNvSpPr/>
          <p:nvPr/>
        </p:nvSpPr>
        <p:spPr>
          <a:xfrm>
            <a:off x="3124200" y="5715000"/>
            <a:ext cx="2286000" cy="427346"/>
          </a:xfrm>
          <a:prstGeom prst="borderCallout1">
            <a:avLst>
              <a:gd name="adj1" fmla="val -1304"/>
              <a:gd name="adj2" fmla="val 33901"/>
              <a:gd name="adj3" fmla="val -95861"/>
              <a:gd name="adj4" fmla="val 21354"/>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User defined name of the procedure</a:t>
            </a:r>
            <a:endParaRPr lang="en-US" sz="1200" b="1" dirty="0">
              <a:solidFill>
                <a:schemeClr val="tx1"/>
              </a:solidFill>
            </a:endParaRPr>
          </a:p>
        </p:txBody>
      </p:sp>
    </p:spTree>
    <p:extLst>
      <p:ext uri="{BB962C8B-B14F-4D97-AF65-F5344CB8AC3E}">
        <p14:creationId xmlns:p14="http://schemas.microsoft.com/office/powerpoint/2010/main" val="17209712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562364" y="4067564"/>
            <a:ext cx="1097582"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263</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ENDP</a:t>
            </a:r>
          </a:p>
          <a:p>
            <a:r>
              <a:rPr lang="en-US" sz="1600" b="1" dirty="0" smtClean="0">
                <a:solidFill>
                  <a:srgbClr val="CC0066"/>
                </a:solidFill>
              </a:rPr>
              <a:t>FAR</a:t>
            </a:r>
          </a:p>
          <a:p>
            <a:r>
              <a:rPr lang="en-US" sz="1600" b="1" dirty="0" smtClean="0">
                <a:solidFill>
                  <a:srgbClr val="CC0066"/>
                </a:solidFill>
              </a:rPr>
              <a:t>NEAR</a:t>
            </a:r>
          </a:p>
          <a:p>
            <a:endParaRPr lang="en-US" sz="1600" b="1" dirty="0" smtClean="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graphicFrame>
        <p:nvGraphicFramePr>
          <p:cNvPr id="14" name="Table 13"/>
          <p:cNvGraphicFramePr>
            <a:graphicFrameLocks noGrp="1"/>
          </p:cNvGraphicFramePr>
          <p:nvPr>
            <p:extLst/>
          </p:nvPr>
        </p:nvGraphicFramePr>
        <p:xfrm>
          <a:off x="2629469" y="1874520"/>
          <a:ext cx="6285931" cy="3840480"/>
        </p:xfrm>
        <a:graphic>
          <a:graphicData uri="http://schemas.openxmlformats.org/drawingml/2006/table">
            <a:tbl>
              <a:tblPr firstRow="1" bandRow="1">
                <a:tableStyleId>{93296810-A885-4BE3-A3E7-6D5BEEA58F35}</a:tableStyleId>
              </a:tblPr>
              <a:tblGrid>
                <a:gridCol w="2225077">
                  <a:extLst>
                    <a:ext uri="{9D8B030D-6E8A-4147-A177-3AD203B41FA5}">
                      <a16:colId xmlns:a16="http://schemas.microsoft.com/office/drawing/2014/main" xmlns="" val="20000"/>
                    </a:ext>
                  </a:extLst>
                </a:gridCol>
                <a:gridCol w="4060854">
                  <a:extLst>
                    <a:ext uri="{9D8B030D-6E8A-4147-A177-3AD203B41FA5}">
                      <a16:colId xmlns:a16="http://schemas.microsoft.com/office/drawing/2014/main" xmlns="" val="20001"/>
                    </a:ext>
                  </a:extLst>
                </a:gridCol>
              </a:tblGrid>
              <a:tr h="457200">
                <a:tc>
                  <a:txBody>
                    <a:bodyPr/>
                    <a:lstStyle/>
                    <a:p>
                      <a:endParaRPr lang="en-US" sz="1200" b="1" dirty="0" smtClean="0">
                        <a:solidFill>
                          <a:srgbClr val="990033"/>
                        </a:solidFill>
                      </a:endParaRPr>
                    </a:p>
                    <a:p>
                      <a:r>
                        <a:rPr lang="en-US" sz="1200" b="1" dirty="0" smtClean="0">
                          <a:solidFill>
                            <a:srgbClr val="990033"/>
                          </a:solidFill>
                        </a:rPr>
                        <a:t>ADD64 PROC NEAR</a:t>
                      </a:r>
                    </a:p>
                    <a:p>
                      <a:endParaRPr lang="en-US" sz="1200" b="1" dirty="0" smtClean="0">
                        <a:solidFill>
                          <a:srgbClr val="990033"/>
                        </a:solidFill>
                      </a:endParaRPr>
                    </a:p>
                    <a:p>
                      <a:r>
                        <a:rPr lang="en-US" sz="1200" b="1" dirty="0" smtClean="0">
                          <a:solidFill>
                            <a:srgbClr val="990033"/>
                          </a:solidFill>
                        </a:rPr>
                        <a:t>                  …</a:t>
                      </a:r>
                    </a:p>
                    <a:p>
                      <a:r>
                        <a:rPr lang="en-US" sz="1200" b="1" dirty="0" smtClean="0">
                          <a:solidFill>
                            <a:srgbClr val="990033"/>
                          </a:solidFill>
                        </a:rPr>
                        <a:t>                  …</a:t>
                      </a:r>
                    </a:p>
                    <a:p>
                      <a:r>
                        <a:rPr lang="en-US" sz="1200" b="1" dirty="0" smtClean="0">
                          <a:solidFill>
                            <a:srgbClr val="990033"/>
                          </a:solidFill>
                        </a:rPr>
                        <a:t>                  …</a:t>
                      </a:r>
                    </a:p>
                    <a:p>
                      <a:endParaRPr lang="en-US" sz="1200" b="1" dirty="0" smtClean="0">
                        <a:solidFill>
                          <a:srgbClr val="990033"/>
                        </a:solidFill>
                      </a:endParaRPr>
                    </a:p>
                    <a:p>
                      <a:r>
                        <a:rPr lang="en-US" sz="1200" b="1" dirty="0" smtClean="0">
                          <a:solidFill>
                            <a:srgbClr val="990033"/>
                          </a:solidFill>
                        </a:rPr>
                        <a:t>            RET</a:t>
                      </a:r>
                    </a:p>
                    <a:p>
                      <a:r>
                        <a:rPr lang="en-US" sz="1200" b="1" dirty="0" smtClean="0">
                          <a:solidFill>
                            <a:srgbClr val="990033"/>
                          </a:solidFill>
                        </a:rPr>
                        <a:t>ADD64 ENDP</a:t>
                      </a:r>
                    </a:p>
                    <a:p>
                      <a:endParaRPr lang="en-US" sz="1200" b="1" dirty="0">
                        <a:solidFill>
                          <a:srgbClr val="990033"/>
                        </a:solidFill>
                      </a:endParaRPr>
                    </a:p>
                  </a:txBody>
                  <a:tcPr>
                    <a:solidFill>
                      <a:srgbClr val="CCECFF"/>
                    </a:solidFill>
                  </a:tcPr>
                </a:tc>
                <a:tc>
                  <a:txBody>
                    <a:bodyPr/>
                    <a:lstStyle/>
                    <a:p>
                      <a:pPr algn="just"/>
                      <a:endParaRPr lang="en-US" sz="1200" b="1" dirty="0" smtClean="0">
                        <a:solidFill>
                          <a:srgbClr val="990033"/>
                        </a:solidFill>
                      </a:endParaRPr>
                    </a:p>
                    <a:p>
                      <a:pPr algn="just"/>
                      <a:r>
                        <a:rPr lang="en-US" sz="1200" b="1" dirty="0" smtClean="0">
                          <a:solidFill>
                            <a:srgbClr val="990033"/>
                          </a:solidFill>
                        </a:rPr>
                        <a:t>The subroutine/</a:t>
                      </a:r>
                      <a:r>
                        <a:rPr lang="en-US" sz="1200" b="1" baseline="0" dirty="0" smtClean="0">
                          <a:solidFill>
                            <a:srgbClr val="990033"/>
                          </a:solidFill>
                        </a:rPr>
                        <a:t> procedure named ADD64 is declared as NEAR and so the assembler will code the CALL and RET instructions involved in this procedure as near call and return</a:t>
                      </a:r>
                      <a:endParaRPr lang="en-US" sz="1200" b="1" dirty="0">
                        <a:solidFill>
                          <a:srgbClr val="990033"/>
                        </a:solidFill>
                      </a:endParaRPr>
                    </a:p>
                  </a:txBody>
                  <a:tcPr>
                    <a:solidFill>
                      <a:srgbClr val="CCECFF"/>
                    </a:solidFill>
                  </a:tcPr>
                </a:tc>
                <a:extLst>
                  <a:ext uri="{0D108BD9-81ED-4DB2-BD59-A6C34878D82A}">
                    <a16:rowId xmlns:a16="http://schemas.microsoft.com/office/drawing/2014/main" xmlns="" val="10000"/>
                  </a:ext>
                </a:extLst>
              </a:tr>
              <a:tr h="228600">
                <a:tc>
                  <a:txBody>
                    <a:bodyPr/>
                    <a:lstStyle/>
                    <a:p>
                      <a:endParaRPr lang="en-US" sz="1200" b="1" dirty="0" smtClean="0">
                        <a:solidFill>
                          <a:srgbClr val="990033"/>
                        </a:solidFill>
                      </a:endParaRPr>
                    </a:p>
                    <a:p>
                      <a:r>
                        <a:rPr lang="en-US" sz="1200" b="1" dirty="0" smtClean="0">
                          <a:solidFill>
                            <a:srgbClr val="990033"/>
                          </a:solidFill>
                        </a:rPr>
                        <a:t>CONVERT PROC FAR</a:t>
                      </a:r>
                    </a:p>
                    <a:p>
                      <a:endParaRPr lang="en-US" sz="1200" b="1" dirty="0" smtClean="0">
                        <a:solidFill>
                          <a:srgbClr val="990033"/>
                        </a:solidFill>
                      </a:endParaRPr>
                    </a:p>
                    <a:p>
                      <a:r>
                        <a:rPr lang="en-US" sz="1200" b="1" dirty="0" smtClean="0">
                          <a:solidFill>
                            <a:srgbClr val="990033"/>
                          </a:solidFill>
                        </a:rPr>
                        <a:t>                  …</a:t>
                      </a:r>
                    </a:p>
                    <a:p>
                      <a:r>
                        <a:rPr lang="en-US" sz="1200" b="1" dirty="0" smtClean="0">
                          <a:solidFill>
                            <a:srgbClr val="990033"/>
                          </a:solidFill>
                        </a:rPr>
                        <a:t>                  …</a:t>
                      </a:r>
                    </a:p>
                    <a:p>
                      <a:r>
                        <a:rPr lang="en-US" sz="1200" b="1" dirty="0" smtClean="0">
                          <a:solidFill>
                            <a:srgbClr val="990033"/>
                          </a:solidFill>
                        </a:rPr>
                        <a:t>                  …</a:t>
                      </a:r>
                    </a:p>
                    <a:p>
                      <a:endParaRPr lang="en-US" sz="1200" b="1" dirty="0" smtClean="0">
                        <a:solidFill>
                          <a:srgbClr val="990033"/>
                        </a:solidFill>
                      </a:endParaRPr>
                    </a:p>
                    <a:p>
                      <a:r>
                        <a:rPr lang="en-US" sz="1200" b="1" dirty="0" smtClean="0">
                          <a:solidFill>
                            <a:srgbClr val="990033"/>
                          </a:solidFill>
                        </a:rPr>
                        <a:t>                 RET</a:t>
                      </a:r>
                    </a:p>
                    <a:p>
                      <a:r>
                        <a:rPr lang="en-US" sz="1200" b="1" dirty="0" smtClean="0">
                          <a:solidFill>
                            <a:srgbClr val="990033"/>
                          </a:solidFill>
                        </a:rPr>
                        <a:t>CONVERT</a:t>
                      </a:r>
                      <a:r>
                        <a:rPr lang="en-US" sz="1200" b="1" baseline="0" dirty="0" smtClean="0">
                          <a:solidFill>
                            <a:srgbClr val="990033"/>
                          </a:solidFill>
                        </a:rPr>
                        <a:t> </a:t>
                      </a:r>
                      <a:r>
                        <a:rPr lang="en-US" sz="1200" b="1" dirty="0" smtClean="0">
                          <a:solidFill>
                            <a:srgbClr val="990033"/>
                          </a:solidFill>
                        </a:rPr>
                        <a:t>ENDP</a:t>
                      </a:r>
                    </a:p>
                    <a:p>
                      <a:endParaRPr lang="en-US" sz="1200" b="1" dirty="0" smtClean="0">
                        <a:solidFill>
                          <a:srgbClr val="990033"/>
                        </a:solidFill>
                      </a:endParaRPr>
                    </a:p>
                  </a:txBody>
                  <a:tcPr>
                    <a:solidFill>
                      <a:srgbClr val="99FFCC"/>
                    </a:solidFill>
                  </a:tcPr>
                </a:tc>
                <a:tc>
                  <a:txBody>
                    <a:bodyPr/>
                    <a:lstStyle/>
                    <a:p>
                      <a:pPr algn="just"/>
                      <a:endParaRPr lang="en-US" sz="1200" b="1" dirty="0" smtClean="0">
                        <a:solidFill>
                          <a:srgbClr val="990033"/>
                        </a:solidFill>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990033"/>
                          </a:solidFill>
                        </a:rPr>
                        <a:t>The subroutine/</a:t>
                      </a:r>
                      <a:r>
                        <a:rPr lang="en-US" sz="1200" b="1" baseline="0" dirty="0" smtClean="0">
                          <a:solidFill>
                            <a:srgbClr val="990033"/>
                          </a:solidFill>
                        </a:rPr>
                        <a:t> procedure named CONVERT is declared as FAR and so the assembler will code the CALL and RET instructions involved in this procedure as far call and return</a:t>
                      </a:r>
                      <a:endParaRPr lang="en-US" sz="1200" b="1" dirty="0" smtClean="0">
                        <a:solidFill>
                          <a:srgbClr val="990033"/>
                        </a:solidFill>
                      </a:endParaRPr>
                    </a:p>
                    <a:p>
                      <a:pPr algn="just"/>
                      <a:endParaRPr lang="en-US" sz="1200" b="1" dirty="0">
                        <a:solidFill>
                          <a:srgbClr val="990033"/>
                        </a:solidFill>
                      </a:endParaRPr>
                    </a:p>
                  </a:txBody>
                  <a:tcPr>
                    <a:solidFill>
                      <a:srgbClr val="99FFCC"/>
                    </a:solidFill>
                  </a:tcPr>
                </a:tc>
                <a:extLst>
                  <a:ext uri="{0D108BD9-81ED-4DB2-BD59-A6C34878D82A}">
                    <a16:rowId xmlns:a16="http://schemas.microsoft.com/office/drawing/2014/main" xmlns="" val="10001"/>
                  </a:ext>
                </a:extLst>
              </a:tr>
            </a:tbl>
          </a:graphicData>
        </a:graphic>
      </p:graphicFrame>
      <p:sp>
        <p:nvSpPr>
          <p:cNvPr id="15" name="TextBox 14"/>
          <p:cNvSpPr txBox="1"/>
          <p:nvPr/>
        </p:nvSpPr>
        <p:spPr>
          <a:xfrm>
            <a:off x="2530522" y="1219200"/>
            <a:ext cx="1443024" cy="338554"/>
          </a:xfrm>
          <a:prstGeom prst="rect">
            <a:avLst/>
          </a:prstGeom>
          <a:noFill/>
        </p:spPr>
        <p:txBody>
          <a:bodyPr wrap="none" rtlCol="0">
            <a:spAutoFit/>
          </a:bodyPr>
          <a:lstStyle/>
          <a:p>
            <a:r>
              <a:rPr lang="en-US" sz="1600" b="1" dirty="0" smtClean="0">
                <a:solidFill>
                  <a:srgbClr val="990033"/>
                </a:solidFill>
              </a:rPr>
              <a:t>Examples: </a:t>
            </a:r>
            <a:endParaRPr lang="en-US" sz="1600" b="1" dirty="0">
              <a:solidFill>
                <a:srgbClr val="990033"/>
              </a:solidFill>
            </a:endParaRPr>
          </a:p>
        </p:txBody>
      </p:sp>
    </p:spTree>
    <p:extLst>
      <p:ext uri="{BB962C8B-B14F-4D97-AF65-F5344CB8AC3E}">
        <p14:creationId xmlns:p14="http://schemas.microsoft.com/office/powerpoint/2010/main" val="224757929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936293" y="4914589"/>
            <a:ext cx="349724"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264</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ENDP</a:t>
            </a:r>
          </a:p>
          <a:p>
            <a:r>
              <a:rPr lang="en-US" sz="1600" b="1" dirty="0" smtClean="0">
                <a:solidFill>
                  <a:srgbClr val="CC0066"/>
                </a:solidFill>
              </a:rPr>
              <a:t>FAR</a:t>
            </a:r>
          </a:p>
          <a:p>
            <a:r>
              <a:rPr lang="en-US" sz="1600" b="1" dirty="0" smtClean="0">
                <a:solidFill>
                  <a:srgbClr val="CC0066"/>
                </a:solidFill>
              </a:rPr>
              <a:t>NEAR</a:t>
            </a:r>
          </a:p>
          <a:p>
            <a:endParaRPr lang="en-US" sz="1600" b="1" dirty="0" smtClean="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
        <p:nvSpPr>
          <p:cNvPr id="9" name="TextBox 8"/>
          <p:cNvSpPr txBox="1"/>
          <p:nvPr/>
        </p:nvSpPr>
        <p:spPr>
          <a:xfrm>
            <a:off x="3048000" y="914400"/>
            <a:ext cx="5638800" cy="584775"/>
          </a:xfrm>
          <a:prstGeom prst="rect">
            <a:avLst/>
          </a:prstGeom>
          <a:noFill/>
        </p:spPr>
        <p:txBody>
          <a:bodyPr wrap="square" rtlCol="0">
            <a:spAutoFit/>
          </a:bodyPr>
          <a:lstStyle/>
          <a:p>
            <a:pPr marL="285750" indent="-285750">
              <a:buBlip>
                <a:blip r:embed="rId3"/>
              </a:buBlip>
            </a:pPr>
            <a:r>
              <a:rPr lang="en-US" sz="1600" b="1" dirty="0" smtClean="0"/>
              <a:t>Reserves one memory location for 8-bit signed displacement in jump instructions</a:t>
            </a:r>
          </a:p>
        </p:txBody>
      </p:sp>
      <p:graphicFrame>
        <p:nvGraphicFramePr>
          <p:cNvPr id="14" name="Table 13"/>
          <p:cNvGraphicFramePr>
            <a:graphicFrameLocks noGrp="1"/>
          </p:cNvGraphicFramePr>
          <p:nvPr>
            <p:extLst/>
          </p:nvPr>
        </p:nvGraphicFramePr>
        <p:xfrm>
          <a:off x="3174604" y="2499360"/>
          <a:ext cx="5740796" cy="944880"/>
        </p:xfrm>
        <a:graphic>
          <a:graphicData uri="http://schemas.openxmlformats.org/drawingml/2006/table">
            <a:tbl>
              <a:tblPr firstRow="1" bandRow="1">
                <a:tableStyleId>{93296810-A885-4BE3-A3E7-6D5BEEA58F35}</a:tableStyleId>
              </a:tblPr>
              <a:tblGrid>
                <a:gridCol w="1930796">
                  <a:extLst>
                    <a:ext uri="{9D8B030D-6E8A-4147-A177-3AD203B41FA5}">
                      <a16:colId xmlns:a16="http://schemas.microsoft.com/office/drawing/2014/main" xmlns="" val="20000"/>
                    </a:ext>
                  </a:extLst>
                </a:gridCol>
                <a:gridCol w="3810000">
                  <a:extLst>
                    <a:ext uri="{9D8B030D-6E8A-4147-A177-3AD203B41FA5}">
                      <a16:colId xmlns:a16="http://schemas.microsoft.com/office/drawing/2014/main" xmlns="" val="20001"/>
                    </a:ext>
                  </a:extLst>
                </a:gridCol>
              </a:tblGrid>
              <a:tr h="457200">
                <a:tc>
                  <a:txBody>
                    <a:bodyPr/>
                    <a:lstStyle/>
                    <a:p>
                      <a:endParaRPr lang="en-US" sz="1400" b="1" dirty="0" smtClean="0">
                        <a:solidFill>
                          <a:srgbClr val="990033"/>
                        </a:solidFill>
                      </a:endParaRPr>
                    </a:p>
                    <a:p>
                      <a:r>
                        <a:rPr lang="en-US" sz="1400" b="1" dirty="0" smtClean="0">
                          <a:solidFill>
                            <a:srgbClr val="990033"/>
                          </a:solidFill>
                        </a:rPr>
                        <a:t>JMP SHORT AHEAD</a:t>
                      </a:r>
                      <a:endParaRPr lang="en-US" sz="1400" b="1" dirty="0">
                        <a:solidFill>
                          <a:srgbClr val="990033"/>
                        </a:solidFill>
                      </a:endParaRPr>
                    </a:p>
                  </a:txBody>
                  <a:tcPr>
                    <a:solidFill>
                      <a:srgbClr val="CCECFF"/>
                    </a:solidFill>
                  </a:tcPr>
                </a:tc>
                <a:tc>
                  <a:txBody>
                    <a:bodyPr/>
                    <a:lstStyle/>
                    <a:p>
                      <a:pPr algn="just"/>
                      <a:endParaRPr lang="en-US" sz="1400" b="1" dirty="0" smtClean="0">
                        <a:solidFill>
                          <a:srgbClr val="990033"/>
                        </a:solidFill>
                      </a:endParaRPr>
                    </a:p>
                    <a:p>
                      <a:pPr algn="just"/>
                      <a:r>
                        <a:rPr lang="en-US" sz="1400" b="1" dirty="0" smtClean="0">
                          <a:solidFill>
                            <a:srgbClr val="990033"/>
                          </a:solidFill>
                        </a:rPr>
                        <a:t>The directive will reserve one memory location for 8-bit displacement named AHEAD</a:t>
                      </a:r>
                    </a:p>
                    <a:p>
                      <a:pPr algn="just"/>
                      <a:endParaRPr lang="en-US" sz="1400" b="1" dirty="0" smtClean="0">
                        <a:solidFill>
                          <a:srgbClr val="990033"/>
                        </a:solidFill>
                      </a:endParaRPr>
                    </a:p>
                  </a:txBody>
                  <a:tcPr>
                    <a:solidFill>
                      <a:srgbClr val="CCECFF"/>
                    </a:solidFill>
                  </a:tcPr>
                </a:tc>
                <a:extLst>
                  <a:ext uri="{0D108BD9-81ED-4DB2-BD59-A6C34878D82A}">
                    <a16:rowId xmlns:a16="http://schemas.microsoft.com/office/drawing/2014/main" xmlns="" val="10000"/>
                  </a:ext>
                </a:extLst>
              </a:tr>
            </a:tbl>
          </a:graphicData>
        </a:graphic>
      </p:graphicFrame>
      <p:sp>
        <p:nvSpPr>
          <p:cNvPr id="15" name="TextBox 14"/>
          <p:cNvSpPr txBox="1"/>
          <p:nvPr/>
        </p:nvSpPr>
        <p:spPr>
          <a:xfrm>
            <a:off x="3174604" y="1844040"/>
            <a:ext cx="1321196" cy="338554"/>
          </a:xfrm>
          <a:prstGeom prst="rect">
            <a:avLst/>
          </a:prstGeom>
          <a:noFill/>
        </p:spPr>
        <p:txBody>
          <a:bodyPr wrap="none" rtlCol="0">
            <a:spAutoFit/>
          </a:bodyPr>
          <a:lstStyle/>
          <a:p>
            <a:r>
              <a:rPr lang="en-US" sz="1600" b="1" dirty="0" smtClean="0">
                <a:solidFill>
                  <a:srgbClr val="990033"/>
                </a:solidFill>
              </a:rPr>
              <a:t>Example: </a:t>
            </a:r>
            <a:endParaRPr lang="en-US" sz="1600" b="1" dirty="0">
              <a:solidFill>
                <a:srgbClr val="990033"/>
              </a:solidFill>
            </a:endParaRPr>
          </a:p>
        </p:txBody>
      </p:sp>
    </p:spTree>
    <p:extLst>
      <p:ext uri="{BB962C8B-B14F-4D97-AF65-F5344CB8AC3E}">
        <p14:creationId xmlns:p14="http://schemas.microsoft.com/office/powerpoint/2010/main" val="265856495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rot="16200000">
            <a:off x="855140" y="5530635"/>
            <a:ext cx="512031" cy="174009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Assemble Directives</a:t>
            </a:r>
            <a:endParaRPr lang="en-US" dirty="0"/>
          </a:p>
        </p:txBody>
      </p:sp>
      <p:sp>
        <p:nvSpPr>
          <p:cNvPr id="3" name="Slide Number Placeholder 2"/>
          <p:cNvSpPr>
            <a:spLocks noGrp="1"/>
          </p:cNvSpPr>
          <p:nvPr>
            <p:ph type="sldNum" sz="quarter" idx="12"/>
          </p:nvPr>
        </p:nvSpPr>
        <p:spPr/>
        <p:txBody>
          <a:bodyPr/>
          <a:lstStyle/>
          <a:p>
            <a:fld id="{85E6815B-E59C-4D87-B1F6-ECBDD22AF1DC}" type="slidenum">
              <a:rPr lang="en-US" smtClean="0"/>
              <a:pPr/>
              <a:t>265</a:t>
            </a:fld>
            <a:endParaRPr lang="en-US" dirty="0"/>
          </a:p>
        </p:txBody>
      </p:sp>
      <p:sp>
        <p:nvSpPr>
          <p:cNvPr id="4" name="TextBox 3"/>
          <p:cNvSpPr txBox="1"/>
          <p:nvPr/>
        </p:nvSpPr>
        <p:spPr>
          <a:xfrm>
            <a:off x="62552" y="65769"/>
            <a:ext cx="2438400" cy="584775"/>
          </a:xfrm>
          <a:prstGeom prst="rect">
            <a:avLst/>
          </a:prstGeom>
          <a:noFill/>
        </p:spPr>
        <p:txBody>
          <a:bodyPr wrap="square" rtlCol="0">
            <a:spAutoFit/>
          </a:bodyPr>
          <a:lstStyle/>
          <a:p>
            <a:pPr algn="ctr"/>
            <a:r>
              <a:rPr lang="en-US" sz="1600" b="1" dirty="0" smtClean="0">
                <a:latin typeface="Octapost NBP" pitchFamily="2" charset="0"/>
              </a:rPr>
              <a:t>8086 Microprocessor</a:t>
            </a:r>
            <a:endParaRPr lang="en-US" sz="1600" b="1" dirty="0">
              <a:latin typeface="Octapost NBP" pitchFamily="2" charset="0"/>
            </a:endParaRPr>
          </a:p>
        </p:txBody>
      </p:sp>
      <p:sp>
        <p:nvSpPr>
          <p:cNvPr id="11" name="Rectangle 10"/>
          <p:cNvSpPr/>
          <p:nvPr/>
        </p:nvSpPr>
        <p:spPr>
          <a:xfrm>
            <a:off x="304800" y="990600"/>
            <a:ext cx="1488744" cy="5755422"/>
          </a:xfrm>
          <a:prstGeom prst="rect">
            <a:avLst/>
          </a:prstGeom>
        </p:spPr>
        <p:txBody>
          <a:bodyPr wrap="square">
            <a:spAutoFit/>
          </a:bodyPr>
          <a:lstStyle/>
          <a:p>
            <a:r>
              <a:rPr lang="en-US" sz="1600" b="1" dirty="0" smtClean="0">
                <a:solidFill>
                  <a:srgbClr val="CC0066"/>
                </a:solidFill>
              </a:rPr>
              <a:t>DB</a:t>
            </a:r>
          </a:p>
          <a:p>
            <a:endParaRPr lang="en-US" sz="1600" b="1" dirty="0" smtClean="0">
              <a:solidFill>
                <a:srgbClr val="CC0066"/>
              </a:solidFill>
            </a:endParaRPr>
          </a:p>
          <a:p>
            <a:r>
              <a:rPr lang="en-US" sz="1600" b="1" dirty="0" smtClean="0">
                <a:solidFill>
                  <a:srgbClr val="CC0066"/>
                </a:solidFill>
              </a:rPr>
              <a:t>DW</a:t>
            </a:r>
          </a:p>
          <a:p>
            <a:endParaRPr lang="en-US" sz="1600" b="1" dirty="0" smtClean="0">
              <a:solidFill>
                <a:srgbClr val="CC0066"/>
              </a:solidFill>
            </a:endParaRPr>
          </a:p>
          <a:p>
            <a:r>
              <a:rPr lang="en-US" sz="1600" b="1" dirty="0" smtClean="0">
                <a:solidFill>
                  <a:srgbClr val="CC0066"/>
                </a:solidFill>
              </a:rPr>
              <a:t>SEGMENT</a:t>
            </a:r>
          </a:p>
          <a:p>
            <a:r>
              <a:rPr lang="en-US" sz="1600" b="1" dirty="0" smtClean="0">
                <a:solidFill>
                  <a:srgbClr val="CC0066"/>
                </a:solidFill>
              </a:rPr>
              <a:t>ENDS</a:t>
            </a:r>
          </a:p>
          <a:p>
            <a:endParaRPr lang="en-US" sz="1600" b="1" dirty="0">
              <a:solidFill>
                <a:srgbClr val="CC0066"/>
              </a:solidFill>
            </a:endParaRPr>
          </a:p>
          <a:p>
            <a:r>
              <a:rPr lang="en-US" sz="1600" b="1" dirty="0" smtClean="0">
                <a:solidFill>
                  <a:srgbClr val="CC0066"/>
                </a:solidFill>
              </a:rPr>
              <a:t>ASSUME</a:t>
            </a:r>
          </a:p>
          <a:p>
            <a:endParaRPr lang="en-US" sz="1600" b="1" dirty="0">
              <a:solidFill>
                <a:srgbClr val="CC0066"/>
              </a:solidFill>
            </a:endParaRPr>
          </a:p>
          <a:p>
            <a:r>
              <a:rPr lang="en-US" sz="1600" b="1" dirty="0" smtClean="0">
                <a:solidFill>
                  <a:srgbClr val="CC0066"/>
                </a:solidFill>
              </a:rPr>
              <a:t>ORG</a:t>
            </a:r>
          </a:p>
          <a:p>
            <a:r>
              <a:rPr lang="en-US" sz="1600" b="1" dirty="0" smtClean="0">
                <a:solidFill>
                  <a:srgbClr val="CC0066"/>
                </a:solidFill>
              </a:rPr>
              <a:t>END</a:t>
            </a:r>
          </a:p>
          <a:p>
            <a:r>
              <a:rPr lang="en-US" sz="1600" b="1" dirty="0" smtClean="0">
                <a:solidFill>
                  <a:srgbClr val="CC0066"/>
                </a:solidFill>
              </a:rPr>
              <a:t>EVEN</a:t>
            </a:r>
          </a:p>
          <a:p>
            <a:r>
              <a:rPr lang="en-US" sz="1600" b="1" dirty="0" smtClean="0">
                <a:solidFill>
                  <a:srgbClr val="CC0066"/>
                </a:solidFill>
              </a:rPr>
              <a:t>EQU</a:t>
            </a:r>
          </a:p>
          <a:p>
            <a:endParaRPr lang="en-US" sz="1600" b="1" dirty="0">
              <a:solidFill>
                <a:srgbClr val="CC0066"/>
              </a:solidFill>
            </a:endParaRPr>
          </a:p>
          <a:p>
            <a:r>
              <a:rPr lang="en-US" sz="1600" b="1" dirty="0" smtClean="0">
                <a:solidFill>
                  <a:srgbClr val="CC0066"/>
                </a:solidFill>
              </a:rPr>
              <a:t>PROC</a:t>
            </a:r>
          </a:p>
          <a:p>
            <a:r>
              <a:rPr lang="en-US" sz="1600" b="1" dirty="0" smtClean="0">
                <a:solidFill>
                  <a:srgbClr val="CC0066"/>
                </a:solidFill>
              </a:rPr>
              <a:t>ENDP</a:t>
            </a:r>
          </a:p>
          <a:p>
            <a:r>
              <a:rPr lang="en-US" sz="1600" b="1" dirty="0" smtClean="0">
                <a:solidFill>
                  <a:srgbClr val="CC0066"/>
                </a:solidFill>
              </a:rPr>
              <a:t>FAR</a:t>
            </a:r>
          </a:p>
          <a:p>
            <a:r>
              <a:rPr lang="en-US" sz="1600" b="1" dirty="0" smtClean="0">
                <a:solidFill>
                  <a:srgbClr val="CC0066"/>
                </a:solidFill>
              </a:rPr>
              <a:t>NEAR</a:t>
            </a:r>
          </a:p>
          <a:p>
            <a:endParaRPr lang="en-US" sz="1600" b="1" dirty="0" smtClean="0">
              <a:solidFill>
                <a:srgbClr val="CC0066"/>
              </a:solidFill>
            </a:endParaRPr>
          </a:p>
          <a:p>
            <a:r>
              <a:rPr lang="en-US" sz="1600" b="1" dirty="0" smtClean="0">
                <a:solidFill>
                  <a:srgbClr val="CC0066"/>
                </a:solidFill>
              </a:rPr>
              <a:t>SHORT</a:t>
            </a:r>
          </a:p>
          <a:p>
            <a:endParaRPr lang="en-US" sz="1600" b="1" dirty="0">
              <a:solidFill>
                <a:srgbClr val="CC0066"/>
              </a:solidFill>
            </a:endParaRPr>
          </a:p>
          <a:p>
            <a:r>
              <a:rPr lang="en-US" sz="1600" b="1" dirty="0" smtClean="0">
                <a:solidFill>
                  <a:srgbClr val="CC0066"/>
                </a:solidFill>
              </a:rPr>
              <a:t>MACRO</a:t>
            </a:r>
          </a:p>
          <a:p>
            <a:r>
              <a:rPr lang="en-US" sz="1600" b="1" dirty="0" smtClean="0">
                <a:solidFill>
                  <a:srgbClr val="CC0066"/>
                </a:solidFill>
              </a:rPr>
              <a:t>ENDM</a:t>
            </a:r>
            <a:endParaRPr lang="en-US" sz="1600" b="1" dirty="0">
              <a:solidFill>
                <a:srgbClr val="CC0066"/>
              </a:solidFill>
            </a:endParaRPr>
          </a:p>
        </p:txBody>
      </p:sp>
      <p:sp>
        <p:nvSpPr>
          <p:cNvPr id="9" name="TextBox 8"/>
          <p:cNvSpPr txBox="1"/>
          <p:nvPr/>
        </p:nvSpPr>
        <p:spPr>
          <a:xfrm>
            <a:off x="3048000" y="914400"/>
            <a:ext cx="5638800" cy="1323439"/>
          </a:xfrm>
          <a:prstGeom prst="rect">
            <a:avLst/>
          </a:prstGeom>
          <a:noFill/>
        </p:spPr>
        <p:txBody>
          <a:bodyPr wrap="square" rtlCol="0">
            <a:spAutoFit/>
          </a:bodyPr>
          <a:lstStyle/>
          <a:p>
            <a:pPr marL="285750" indent="-285750">
              <a:buBlip>
                <a:blip r:embed="rId3"/>
              </a:buBlip>
            </a:pPr>
            <a:r>
              <a:rPr lang="en-US" sz="1600" b="1" dirty="0" smtClean="0">
                <a:solidFill>
                  <a:srgbClr val="0070C0"/>
                </a:solidFill>
              </a:rPr>
              <a:t>MACRO</a:t>
            </a:r>
            <a:r>
              <a:rPr lang="en-US" sz="1600" b="1" dirty="0" smtClean="0"/>
              <a:t> Indicate the beginning of a macro </a:t>
            </a:r>
          </a:p>
          <a:p>
            <a:pPr marL="285750" indent="-285750">
              <a:buBlip>
                <a:blip r:embed="rId3"/>
              </a:buBlip>
            </a:pPr>
            <a:endParaRPr lang="en-US" sz="1600" b="1" dirty="0"/>
          </a:p>
          <a:p>
            <a:pPr marL="285750" indent="-285750">
              <a:buBlip>
                <a:blip r:embed="rId3"/>
              </a:buBlip>
            </a:pPr>
            <a:r>
              <a:rPr lang="en-US" sz="1600" b="1" dirty="0" smtClean="0">
                <a:solidFill>
                  <a:srgbClr val="0070C0"/>
                </a:solidFill>
              </a:rPr>
              <a:t>ENDM</a:t>
            </a:r>
            <a:r>
              <a:rPr lang="en-US" sz="1600" b="1" dirty="0" smtClean="0"/>
              <a:t> End of a macro</a:t>
            </a:r>
          </a:p>
          <a:p>
            <a:pPr marL="285750" indent="-285750">
              <a:buBlip>
                <a:blip r:embed="rId3"/>
              </a:buBlip>
            </a:pPr>
            <a:endParaRPr lang="en-US" sz="1600" b="1" dirty="0"/>
          </a:p>
          <a:p>
            <a:pPr marL="285750" indent="-285750">
              <a:buBlip>
                <a:blip r:embed="rId3"/>
              </a:buBlip>
            </a:pPr>
            <a:r>
              <a:rPr lang="en-US" sz="1600" b="1" dirty="0" smtClean="0"/>
              <a:t>General form:</a:t>
            </a:r>
          </a:p>
        </p:txBody>
      </p:sp>
      <p:graphicFrame>
        <p:nvGraphicFramePr>
          <p:cNvPr id="10" name="Table 9"/>
          <p:cNvGraphicFramePr>
            <a:graphicFrameLocks noGrp="1"/>
          </p:cNvGraphicFramePr>
          <p:nvPr>
            <p:extLst/>
          </p:nvPr>
        </p:nvGraphicFramePr>
        <p:xfrm>
          <a:off x="3124200" y="2667000"/>
          <a:ext cx="5715000" cy="158496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tblGrid>
              <a:tr h="370840">
                <a:tc>
                  <a:txBody>
                    <a:bodyPr/>
                    <a:lstStyle/>
                    <a:p>
                      <a:r>
                        <a:rPr lang="en-US" sz="1400" dirty="0" err="1" smtClean="0">
                          <a:solidFill>
                            <a:srgbClr val="990033"/>
                          </a:solidFill>
                        </a:rPr>
                        <a:t>macroname</a:t>
                      </a:r>
                      <a:r>
                        <a:rPr lang="en-US" sz="1400" dirty="0" smtClean="0">
                          <a:solidFill>
                            <a:srgbClr val="990033"/>
                          </a:solidFill>
                        </a:rPr>
                        <a:t> MACRO[Arg1, Arg2 ...]</a:t>
                      </a:r>
                    </a:p>
                    <a:p>
                      <a:endParaRPr lang="en-US" sz="1400" dirty="0" smtClean="0">
                        <a:solidFill>
                          <a:srgbClr val="990033"/>
                        </a:solidFill>
                      </a:endParaRPr>
                    </a:p>
                    <a:p>
                      <a:r>
                        <a:rPr lang="en-US" sz="1400" dirty="0" smtClean="0">
                          <a:solidFill>
                            <a:srgbClr val="990033"/>
                          </a:solidFill>
                        </a:rPr>
                        <a:t>                  …</a:t>
                      </a:r>
                    </a:p>
                    <a:p>
                      <a:r>
                        <a:rPr lang="en-US" sz="1400" dirty="0" smtClean="0">
                          <a:solidFill>
                            <a:srgbClr val="990033"/>
                          </a:solidFill>
                        </a:rPr>
                        <a:t>                  …</a:t>
                      </a:r>
                    </a:p>
                    <a:p>
                      <a:r>
                        <a:rPr lang="en-US" sz="1400" dirty="0" smtClean="0">
                          <a:solidFill>
                            <a:srgbClr val="990033"/>
                          </a:solidFill>
                        </a:rPr>
                        <a:t>                  …</a:t>
                      </a:r>
                    </a:p>
                    <a:p>
                      <a:endParaRPr lang="en-US" sz="1400" dirty="0" smtClean="0">
                        <a:solidFill>
                          <a:srgbClr val="990033"/>
                        </a:solidFill>
                      </a:endParaRPr>
                    </a:p>
                    <a:p>
                      <a:r>
                        <a:rPr lang="en-US" sz="1400" dirty="0" err="1" smtClean="0">
                          <a:solidFill>
                            <a:srgbClr val="990033"/>
                          </a:solidFill>
                        </a:rPr>
                        <a:t>macroname</a:t>
                      </a:r>
                      <a:r>
                        <a:rPr lang="en-US" sz="1400" dirty="0" smtClean="0">
                          <a:solidFill>
                            <a:srgbClr val="990033"/>
                          </a:solidFill>
                        </a:rPr>
                        <a:t> ENDM</a:t>
                      </a:r>
                      <a:endParaRPr lang="en-US" sz="1400" dirty="0">
                        <a:solidFill>
                          <a:srgbClr val="990033"/>
                        </a:solidFill>
                      </a:endParaRPr>
                    </a:p>
                  </a:txBody>
                  <a:tcPr>
                    <a:solidFill>
                      <a:schemeClr val="bg1"/>
                    </a:solidFill>
                  </a:tcPr>
                </a:tc>
                <a:tc>
                  <a:txBody>
                    <a:bodyPr/>
                    <a:lstStyle/>
                    <a:p>
                      <a:endParaRPr lang="en-US" sz="1400" dirty="0" smtClean="0">
                        <a:solidFill>
                          <a:srgbClr val="990033"/>
                        </a:solidFill>
                      </a:endParaRPr>
                    </a:p>
                    <a:p>
                      <a:r>
                        <a:rPr lang="en-US" sz="1400" dirty="0" smtClean="0">
                          <a:solidFill>
                            <a:srgbClr val="990033"/>
                          </a:solidFill>
                        </a:rPr>
                        <a:t>Program statements</a:t>
                      </a:r>
                      <a:r>
                        <a:rPr lang="en-US" sz="1400" baseline="0" dirty="0" smtClean="0">
                          <a:solidFill>
                            <a:srgbClr val="990033"/>
                          </a:solidFill>
                        </a:rPr>
                        <a:t> in the macro</a:t>
                      </a:r>
                      <a:endParaRPr lang="en-US" sz="1400" dirty="0">
                        <a:solidFill>
                          <a:srgbClr val="990033"/>
                        </a:solidFill>
                      </a:endParaRPr>
                    </a:p>
                  </a:txBody>
                  <a:tcPr>
                    <a:solidFill>
                      <a:schemeClr val="bg1"/>
                    </a:solidFill>
                  </a:tcPr>
                </a:tc>
                <a:extLst>
                  <a:ext uri="{0D108BD9-81ED-4DB2-BD59-A6C34878D82A}">
                    <a16:rowId xmlns:a16="http://schemas.microsoft.com/office/drawing/2014/main" xmlns="" val="10000"/>
                  </a:ext>
                </a:extLst>
              </a:tr>
            </a:tbl>
          </a:graphicData>
        </a:graphic>
      </p:graphicFrame>
      <p:sp>
        <p:nvSpPr>
          <p:cNvPr id="13" name="Right Brace 12"/>
          <p:cNvSpPr/>
          <p:nvPr/>
        </p:nvSpPr>
        <p:spPr>
          <a:xfrm>
            <a:off x="6324600" y="3063240"/>
            <a:ext cx="304800" cy="598200"/>
          </a:xfrm>
          <a:prstGeom prst="rightBrace">
            <a:avLst/>
          </a:prstGeom>
          <a:ln>
            <a:solidFill>
              <a:srgbClr val="9900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ine Callout 1 15"/>
          <p:cNvSpPr/>
          <p:nvPr/>
        </p:nvSpPr>
        <p:spPr>
          <a:xfrm>
            <a:off x="3124200" y="5029200"/>
            <a:ext cx="2286000" cy="427346"/>
          </a:xfrm>
          <a:prstGeom prst="borderCallout1">
            <a:avLst>
              <a:gd name="adj1" fmla="val -1304"/>
              <a:gd name="adj2" fmla="val 33901"/>
              <a:gd name="adj3" fmla="val -185282"/>
              <a:gd name="adj4" fmla="val 20160"/>
            </a:avLst>
          </a:prstGeom>
          <a:solidFill>
            <a:srgbClr val="FFFFCC"/>
          </a:solidFill>
          <a:ln w="63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User defined name of the macro</a:t>
            </a:r>
            <a:endParaRPr lang="en-US" sz="1200" b="1" dirty="0">
              <a:solidFill>
                <a:schemeClr val="tx1"/>
              </a:solidFill>
            </a:endParaRPr>
          </a:p>
        </p:txBody>
      </p:sp>
    </p:spTree>
    <p:extLst>
      <p:ext uri="{BB962C8B-B14F-4D97-AF65-F5344CB8AC3E}">
        <p14:creationId xmlns:p14="http://schemas.microsoft.com/office/powerpoint/2010/main" val="123388802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52600"/>
            <a:ext cx="8229600" cy="2667000"/>
          </a:xfrm>
        </p:spPr>
        <p:txBody>
          <a:bodyPr>
            <a:noAutofit/>
          </a:bodyPr>
          <a:lstStyle/>
          <a:p>
            <a:r>
              <a:rPr lang="en-GB" sz="7200" dirty="0" smtClean="0">
                <a:solidFill>
                  <a:srgbClr val="FF0000"/>
                </a:solidFill>
              </a:rPr>
              <a:t>9.MACROS</a:t>
            </a:r>
            <a:endParaRPr lang="en-GB" sz="16600" dirty="0">
              <a:solidFill>
                <a:srgbClr val="FF0000"/>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266</a:t>
            </a:fld>
            <a:endParaRPr lang="en-US"/>
          </a:p>
        </p:txBody>
      </p:sp>
    </p:spTree>
    <p:extLst>
      <p:ext uri="{BB962C8B-B14F-4D97-AF65-F5344CB8AC3E}">
        <p14:creationId xmlns:p14="http://schemas.microsoft.com/office/powerpoint/2010/main" val="69502039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r>
              <a:rPr lang="en-GB" dirty="0" smtClean="0"/>
              <a:t>Macros are just like procedures, but not really.</a:t>
            </a:r>
          </a:p>
          <a:p>
            <a:r>
              <a:rPr lang="en-GB" dirty="0" smtClean="0"/>
              <a:t>Macros exist </a:t>
            </a:r>
            <a:r>
              <a:rPr lang="en-GB" dirty="0" smtClean="0">
                <a:solidFill>
                  <a:srgbClr val="C00000"/>
                </a:solidFill>
              </a:rPr>
              <a:t>only</a:t>
            </a:r>
            <a:r>
              <a:rPr lang="en-GB" dirty="0" smtClean="0"/>
              <a:t> until your code is </a:t>
            </a:r>
            <a:r>
              <a:rPr lang="en-GB" dirty="0" smtClean="0">
                <a:solidFill>
                  <a:srgbClr val="C00000"/>
                </a:solidFill>
              </a:rPr>
              <a:t>compiled</a:t>
            </a:r>
          </a:p>
          <a:p>
            <a:r>
              <a:rPr lang="en-GB" dirty="0" smtClean="0">
                <a:solidFill>
                  <a:srgbClr val="C00000"/>
                </a:solidFill>
              </a:rPr>
              <a:t>After</a:t>
            </a:r>
            <a:r>
              <a:rPr lang="en-GB" dirty="0" smtClean="0"/>
              <a:t> </a:t>
            </a:r>
            <a:r>
              <a:rPr lang="en-GB" dirty="0" smtClean="0">
                <a:solidFill>
                  <a:srgbClr val="C00000"/>
                </a:solidFill>
              </a:rPr>
              <a:t>compilation</a:t>
            </a:r>
            <a:r>
              <a:rPr lang="en-GB" dirty="0" smtClean="0"/>
              <a:t> all macros are </a:t>
            </a:r>
            <a:r>
              <a:rPr lang="en-GB" dirty="0" smtClean="0">
                <a:solidFill>
                  <a:srgbClr val="C00000"/>
                </a:solidFill>
              </a:rPr>
              <a:t>replaced</a:t>
            </a:r>
            <a:r>
              <a:rPr lang="en-GB" dirty="0" smtClean="0"/>
              <a:t> with </a:t>
            </a:r>
            <a:r>
              <a:rPr lang="en-GB" dirty="0" smtClean="0">
                <a:solidFill>
                  <a:srgbClr val="C00000"/>
                </a:solidFill>
              </a:rPr>
              <a:t>real</a:t>
            </a:r>
            <a:r>
              <a:rPr lang="en-GB" dirty="0" smtClean="0"/>
              <a:t> </a:t>
            </a:r>
            <a:r>
              <a:rPr lang="en-GB" dirty="0" smtClean="0">
                <a:solidFill>
                  <a:srgbClr val="C00000"/>
                </a:solidFill>
              </a:rPr>
              <a:t>instructions</a:t>
            </a:r>
          </a:p>
          <a:p>
            <a:r>
              <a:rPr lang="en-GB" dirty="0" smtClean="0"/>
              <a:t>several macros to make coding easier(</a:t>
            </a:r>
            <a:r>
              <a:rPr lang="en-GB" b="1" dirty="0" smtClean="0">
                <a:solidFill>
                  <a:srgbClr val="C00000"/>
                </a:solidFill>
              </a:rPr>
              <a:t>Reduce large &amp; complex programs</a:t>
            </a:r>
            <a:r>
              <a:rPr lang="en-GB" dirty="0" smtClean="0"/>
              <a:t>)</a:t>
            </a:r>
          </a:p>
          <a:p>
            <a:pPr>
              <a:buNone/>
            </a:pPr>
            <a:r>
              <a:rPr lang="en-GB" dirty="0" smtClean="0"/>
              <a:t>Example </a:t>
            </a:r>
            <a:r>
              <a:rPr lang="en-GB" dirty="0" smtClean="0">
                <a:sym typeface="Wingdings" pitchFamily="2" charset="2"/>
              </a:rPr>
              <a:t>(</a:t>
            </a:r>
            <a:r>
              <a:rPr lang="en-GB" dirty="0" smtClean="0"/>
              <a:t>Macro definition</a:t>
            </a:r>
            <a:r>
              <a:rPr lang="en-GB" dirty="0" smtClean="0">
                <a:sym typeface="Wingdings" pitchFamily="2" charset="2"/>
              </a:rPr>
              <a:t>)</a:t>
            </a:r>
            <a:endParaRPr lang="en-GB" dirty="0" smtClean="0"/>
          </a:p>
          <a:p>
            <a:pPr>
              <a:buNone/>
            </a:pPr>
            <a:r>
              <a:rPr lang="en-GB" dirty="0" smtClean="0"/>
              <a:t>		</a:t>
            </a:r>
            <a:r>
              <a:rPr lang="en-GB" b="1" dirty="0" smtClean="0">
                <a:solidFill>
                  <a:srgbClr val="FF0000"/>
                </a:solidFill>
              </a:rPr>
              <a:t>name</a:t>
            </a:r>
            <a:r>
              <a:rPr lang="en-GB" dirty="0" smtClean="0">
                <a:solidFill>
                  <a:srgbClr val="FF0000"/>
                </a:solidFill>
              </a:rPr>
              <a:t> MACRO [parameters,...]</a:t>
            </a:r>
          </a:p>
          <a:p>
            <a:pPr>
              <a:buNone/>
            </a:pPr>
            <a:r>
              <a:rPr lang="en-GB" dirty="0" smtClean="0">
                <a:solidFill>
                  <a:srgbClr val="FF0000"/>
                </a:solidFill>
              </a:rPr>
              <a:t>		&lt;instructions&gt;</a:t>
            </a:r>
          </a:p>
          <a:p>
            <a:pPr>
              <a:buNone/>
            </a:pPr>
            <a:r>
              <a:rPr lang="en-GB" dirty="0" smtClean="0">
                <a:solidFill>
                  <a:srgbClr val="FF0000"/>
                </a:solidFill>
              </a:rPr>
              <a:t>		ENDM</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267</a:t>
            </a:fld>
            <a:endParaRPr lang="en-US"/>
          </a:p>
        </p:txBody>
      </p:sp>
    </p:spTree>
    <p:extLst>
      <p:ext uri="{BB962C8B-B14F-4D97-AF65-F5344CB8AC3E}">
        <p14:creationId xmlns:p14="http://schemas.microsoft.com/office/powerpoint/2010/main" val="387111479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92D050"/>
                </a:solidFill>
              </a:rPr>
              <a:t>Example1 : Macro Definitions</a:t>
            </a:r>
            <a:endParaRPr lang="en-GB" b="1" dirty="0">
              <a:solidFill>
                <a:srgbClr val="92D050"/>
              </a:solidFill>
            </a:endParaRPr>
          </a:p>
        </p:txBody>
      </p:sp>
      <p:sp>
        <p:nvSpPr>
          <p:cNvPr id="3" name="Content Placeholder 2"/>
          <p:cNvSpPr>
            <a:spLocks noGrp="1"/>
          </p:cNvSpPr>
          <p:nvPr>
            <p:ph idx="1"/>
          </p:nvPr>
        </p:nvSpPr>
        <p:spPr/>
        <p:txBody>
          <a:bodyPr>
            <a:normAutofit fontScale="77500" lnSpcReduction="20000"/>
          </a:bodyPr>
          <a:lstStyle/>
          <a:p>
            <a:pPr>
              <a:buNone/>
            </a:pPr>
            <a:r>
              <a:rPr lang="en-GB" b="1" dirty="0" smtClean="0">
                <a:solidFill>
                  <a:srgbClr val="FF0000"/>
                </a:solidFill>
              </a:rPr>
              <a:t>SAVE		</a:t>
            </a:r>
            <a:r>
              <a:rPr lang="en-GB" dirty="0" smtClean="0"/>
              <a:t>MACRO                          </a:t>
            </a:r>
            <a:r>
              <a:rPr lang="en-GB" sz="1800" dirty="0" smtClean="0"/>
              <a:t>definition of MACRO name</a:t>
            </a:r>
            <a:r>
              <a:rPr lang="en-GB" sz="1600" dirty="0" smtClean="0"/>
              <a:t> </a:t>
            </a:r>
            <a:r>
              <a:rPr lang="en-GB" sz="2400" b="1" dirty="0" smtClean="0">
                <a:solidFill>
                  <a:srgbClr val="FF0000"/>
                </a:solidFill>
              </a:rPr>
              <a:t>SAVE</a:t>
            </a:r>
            <a:endParaRPr lang="en-GB" b="1" dirty="0" smtClean="0">
              <a:solidFill>
                <a:srgbClr val="FF0000"/>
              </a:solidFill>
            </a:endParaRPr>
          </a:p>
          <a:p>
            <a:pPr>
              <a:buNone/>
            </a:pPr>
            <a:r>
              <a:rPr lang="en-GB" dirty="0" smtClean="0"/>
              <a:t>			PUSH  AX</a:t>
            </a:r>
          </a:p>
          <a:p>
            <a:pPr>
              <a:buNone/>
            </a:pPr>
            <a:r>
              <a:rPr lang="en-GB" dirty="0" smtClean="0"/>
              <a:t>			PUSH  BX</a:t>
            </a:r>
          </a:p>
          <a:p>
            <a:pPr>
              <a:buNone/>
            </a:pPr>
            <a:r>
              <a:rPr lang="en-GB" dirty="0" smtClean="0"/>
              <a:t>			PUSH  CX</a:t>
            </a:r>
          </a:p>
          <a:p>
            <a:pPr>
              <a:buNone/>
            </a:pPr>
            <a:r>
              <a:rPr lang="en-GB" dirty="0" smtClean="0"/>
              <a:t>			ENDM</a:t>
            </a:r>
          </a:p>
          <a:p>
            <a:pPr>
              <a:buNone/>
            </a:pPr>
            <a:endParaRPr lang="en-GB" dirty="0" smtClean="0"/>
          </a:p>
          <a:p>
            <a:pPr>
              <a:buNone/>
            </a:pPr>
            <a:r>
              <a:rPr lang="en-GB" b="1" dirty="0" smtClean="0">
                <a:solidFill>
                  <a:srgbClr val="FF0000"/>
                </a:solidFill>
              </a:rPr>
              <a:t>RETREIVE	</a:t>
            </a:r>
            <a:r>
              <a:rPr lang="en-GB" dirty="0" smtClean="0"/>
              <a:t>MACRO	         </a:t>
            </a:r>
            <a:r>
              <a:rPr lang="en-GB" sz="1900" dirty="0" smtClean="0"/>
              <a:t>Another definition of MACRO name</a:t>
            </a:r>
            <a:r>
              <a:rPr lang="en-GB" sz="2800" dirty="0" smtClean="0"/>
              <a:t> </a:t>
            </a:r>
            <a:r>
              <a:rPr lang="en-GB" sz="2300" b="1" dirty="0" smtClean="0">
                <a:solidFill>
                  <a:srgbClr val="FF0000"/>
                </a:solidFill>
              </a:rPr>
              <a:t>RETREIVE</a:t>
            </a:r>
            <a:endParaRPr lang="en-GB" dirty="0" smtClean="0"/>
          </a:p>
          <a:p>
            <a:pPr>
              <a:buNone/>
            </a:pPr>
            <a:r>
              <a:rPr lang="en-GB" dirty="0" smtClean="0"/>
              <a:t>			POP  CX</a:t>
            </a:r>
          </a:p>
          <a:p>
            <a:pPr>
              <a:buNone/>
            </a:pPr>
            <a:r>
              <a:rPr lang="en-GB" dirty="0" smtClean="0"/>
              <a:t>			POP  BX</a:t>
            </a:r>
          </a:p>
          <a:p>
            <a:pPr>
              <a:buNone/>
            </a:pPr>
            <a:r>
              <a:rPr lang="en-GB" dirty="0" smtClean="0"/>
              <a:t>			POP  AX</a:t>
            </a:r>
          </a:p>
          <a:p>
            <a:pPr>
              <a:buNone/>
            </a:pPr>
            <a:r>
              <a:rPr lang="en-GB" dirty="0" smtClean="0"/>
              <a:t>			ENDM</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268</a:t>
            </a:fld>
            <a:endParaRPr lang="en-US"/>
          </a:p>
        </p:txBody>
      </p:sp>
    </p:spTree>
    <p:extLst>
      <p:ext uri="{BB962C8B-B14F-4D97-AF65-F5344CB8AC3E}">
        <p14:creationId xmlns:p14="http://schemas.microsoft.com/office/powerpoint/2010/main" val="380577871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8418" name="Picture 2"/>
          <p:cNvPicPr>
            <a:picLocks noChangeAspect="1" noChangeArrowheads="1"/>
          </p:cNvPicPr>
          <p:nvPr/>
        </p:nvPicPr>
        <p:blipFill>
          <a:blip r:embed="rId2"/>
          <a:srcRect/>
          <a:stretch>
            <a:fillRect/>
          </a:stretch>
        </p:blipFill>
        <p:spPr bwMode="auto">
          <a:xfrm>
            <a:off x="666750" y="609600"/>
            <a:ext cx="7810500" cy="4495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269</a:t>
            </a:fld>
            <a:endParaRPr lang="en-US"/>
          </a:p>
        </p:txBody>
      </p:sp>
    </p:spTree>
    <p:extLst>
      <p:ext uri="{BB962C8B-B14F-4D97-AF65-F5344CB8AC3E}">
        <p14:creationId xmlns:p14="http://schemas.microsoft.com/office/powerpoint/2010/main" val="23849062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19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19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a:xfrm>
            <a:off x="457200" y="-1"/>
            <a:ext cx="8229600" cy="728663"/>
          </a:xfrm>
        </p:spPr>
        <p:txBody>
          <a:bodyPr rtlCol="0">
            <a:normAutofit fontScale="90000"/>
          </a:bodyPr>
          <a:lstStyle/>
          <a:p>
            <a:pPr marL="3278504" algn="l" eaLnBrk="1" fontAlgn="auto" hangingPunct="1">
              <a:spcBef>
                <a:spcPts val="0"/>
              </a:spcBef>
              <a:spcAft>
                <a:spcPts val="0"/>
              </a:spcAft>
              <a:defRPr/>
            </a:pPr>
            <a:r>
              <a:rPr dirty="0"/>
              <a:t>SID and</a:t>
            </a:r>
            <a:r>
              <a:rPr spc="-110" dirty="0"/>
              <a:t> </a:t>
            </a:r>
            <a:r>
              <a:rPr spc="-5" dirty="0"/>
              <a:t>SOD</a:t>
            </a:r>
          </a:p>
        </p:txBody>
      </p:sp>
      <p:sp>
        <p:nvSpPr>
          <p:cNvPr id="8204"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81C49B18-EFD7-4A11-BF76-DD3BA45270FF}"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27</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304801" y="906463"/>
            <a:ext cx="5181600" cy="5446619"/>
          </a:xfrm>
          <a:prstGeom prst="rect">
            <a:avLst/>
          </a:prstGeom>
        </p:spPr>
        <p:txBody>
          <a:bodyPr wrap="square" lIns="0" tIns="0" rIns="0" bIns="0">
            <a:spAutoFit/>
          </a:bodyPr>
          <a:lstStyle>
            <a:lvl1pPr marL="1206500">
              <a:defRPr>
                <a:solidFill>
                  <a:schemeClr val="tx1"/>
                </a:solidFill>
                <a:latin typeface="Calibri" panose="020F0502020204030204" pitchFamily="34" charset="0"/>
              </a:defRPr>
            </a:lvl1pPr>
            <a:lvl2pPr marL="569913" indent="-282575">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206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4 (Input) and Pin 5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206500" marR="0" lvl="0" indent="0" algn="l" defTabSz="914400" rtl="0" eaLnBrk="1" fontAlgn="base" latinLnBrk="0" hangingPunct="1">
              <a:lnSpc>
                <a:spcPts val="3238"/>
              </a:lnSpc>
              <a:spcBef>
                <a:spcPts val="588"/>
              </a:spcBef>
              <a:spcAft>
                <a:spcPct val="0"/>
              </a:spcAft>
              <a:buClr>
                <a:srgbClr val="3891A7"/>
              </a:buClr>
              <a:buSzPct val="80000"/>
              <a:buFont typeface="Wingdings" panose="05000000000000000000" pitchFamily="2" charset="2"/>
              <a:buChar char=""/>
              <a:tabLst/>
              <a:defRPr/>
            </a:pPr>
            <a:r>
              <a:rPr kumimoji="0" lang="en-US" altLang="en-US" sz="3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SID (Serial Input</a:t>
            </a:r>
            <a:endPar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206500" marR="0" lvl="0" indent="0" algn="l" defTabSz="914400" rtl="0" eaLnBrk="1" fontAlgn="base" latinLnBrk="0" hangingPunct="1">
              <a:lnSpc>
                <a:spcPts val="3238"/>
              </a:lnSpc>
              <a:spcBef>
                <a:spcPct val="0"/>
              </a:spcBef>
              <a:spcAft>
                <a:spcPct val="0"/>
              </a:spcAft>
              <a:buClrTx/>
              <a:buSzTx/>
              <a:buFontTx/>
              <a:buNone/>
              <a:tabLst/>
              <a:defRPr/>
            </a:pPr>
            <a:r>
              <a:rPr kumimoji="0" lang="en-US" altLang="en-US" sz="3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Data):</a:t>
            </a:r>
            <a:endPar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206500" marR="0" lvl="0" indent="0" algn="l" defTabSz="914400" rtl="0" eaLnBrk="1" fontAlgn="base" latinLnBrk="0" hangingPunct="1">
              <a:lnSpc>
                <a:spcPct val="100000"/>
              </a:lnSpc>
              <a:spcBef>
                <a:spcPts val="38"/>
              </a:spcBef>
              <a:spcAft>
                <a:spcPct val="0"/>
              </a:spcAft>
              <a:buClrTx/>
              <a:buSzTx/>
              <a:buFontTx/>
              <a:buNone/>
              <a:tabLst/>
              <a:defRPr/>
            </a:pPr>
            <a:endParaRPr kumimoji="0" lang="en-US" altLang="en-US"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takes 1 bit input from  serial port of 8085.</a:t>
            </a:r>
          </a:p>
          <a:p>
            <a:pPr marL="569913" marR="0" lvl="1" indent="-282575" algn="l" defTabSz="914400" rtl="0" eaLnBrk="1" fontAlgn="base" latinLnBrk="0" hangingPunct="1">
              <a:lnSpc>
                <a:spcPct val="100000"/>
              </a:lnSpc>
              <a:spcBef>
                <a:spcPts val="13"/>
              </a:spcBef>
              <a:spcAft>
                <a:spcPct val="0"/>
              </a:spcAft>
              <a:buClr>
                <a:srgbClr val="3891A7"/>
              </a:buClr>
              <a:buSzTx/>
              <a:buFont typeface="Courier New" panose="02070309020205020404" pitchFamily="49" charset="0"/>
              <a:buChar char="o"/>
              <a:tabLst/>
              <a:defRPr/>
            </a:pPr>
            <a:endParaRPr kumimoji="0" lang="en-US" altLang="en-US"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Stores the bit at the 8</a:t>
            </a:r>
            <a:r>
              <a:rPr kumimoji="0" lang="en-US" altLang="en-US" sz="2500" b="0" i="0" u="none" strike="noStrike" kern="1200" cap="none" spc="0" normalizeH="0" baseline="26000" noProof="0" dirty="0" smtClean="0">
                <a:ln>
                  <a:noFill/>
                </a:ln>
                <a:solidFill>
                  <a:prstClr val="black"/>
                </a:solidFill>
                <a:effectLst/>
                <a:uLnTx/>
                <a:uFillTx/>
                <a:latin typeface="Arial" panose="020B0604020202020204" pitchFamily="34" charset="0"/>
                <a:ea typeface="+mn-ea"/>
                <a:cs typeface="Arial" panose="020B0604020202020204" pitchFamily="34" charset="0"/>
              </a:rPr>
              <a:t>th  </a:t>
            </a:r>
            <a:r>
              <a:rPr kumimoji="0" lang="en-US" altLang="en-US" sz="2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position (MSB) of the  Accumulator.</a:t>
            </a:r>
          </a:p>
          <a:p>
            <a:pPr marL="569913" marR="0" lvl="1" indent="-282575" algn="l" defTabSz="914400" rtl="0" eaLnBrk="1" fontAlgn="base" latinLnBrk="0" hangingPunct="1">
              <a:lnSpc>
                <a:spcPct val="100000"/>
              </a:lnSpc>
              <a:spcBef>
                <a:spcPts val="25"/>
              </a:spcBef>
              <a:spcAft>
                <a:spcPct val="0"/>
              </a:spcAft>
              <a:buClr>
                <a:srgbClr val="3891A7"/>
              </a:buClr>
              <a:buSzTx/>
              <a:buFont typeface="Courier New" panose="02070309020205020404" pitchFamily="49" charset="0"/>
              <a:buChar char="o"/>
              <a:tabLst/>
              <a:defRPr/>
            </a:pPr>
            <a:endParaRPr kumimoji="0" lang="en-US" altLang="en-US"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RIM (Read Interrupt  Mask) instruction is  used to transfer the bit.</a:t>
            </a:r>
          </a:p>
        </p:txBody>
      </p:sp>
      <p:sp>
        <p:nvSpPr>
          <p:cNvPr id="8201" name="object 9"/>
          <p:cNvSpPr>
            <a:spLocks noChangeArrowheads="1"/>
          </p:cNvSpPr>
          <p:nvPr/>
        </p:nvSpPr>
        <p:spPr bwMode="auto">
          <a:xfrm>
            <a:off x="5822950" y="1752600"/>
            <a:ext cx="3244850" cy="4419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202"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8203" name="object 11"/>
          <p:cNvSpPr>
            <a:spLocks noChangeArrowheads="1"/>
          </p:cNvSpPr>
          <p:nvPr/>
        </p:nvSpPr>
        <p:spPr bwMode="auto">
          <a:xfrm>
            <a:off x="6096000" y="2438400"/>
            <a:ext cx="381000" cy="381000"/>
          </a:xfrm>
          <a:custGeom>
            <a:avLst/>
            <a:gdLst>
              <a:gd name="T0" fmla="*/ 0 w 381000"/>
              <a:gd name="T1" fmla="*/ 0 h 381000"/>
              <a:gd name="T2" fmla="*/ 381000 w 381000"/>
              <a:gd name="T3" fmla="*/ 381000 h 381000"/>
            </a:gdLst>
            <a:ahLst/>
            <a:cxnLst/>
            <a:rect l="T0" t="T1" r="T2" b="T3"/>
            <a:pathLst>
              <a:path w="381000" h="381000">
                <a:moveTo>
                  <a:pt x="0" y="381000"/>
                </a:moveTo>
                <a:lnTo>
                  <a:pt x="381000" y="381000"/>
                </a:lnTo>
                <a:lnTo>
                  <a:pt x="381000" y="0"/>
                </a:lnTo>
                <a:lnTo>
                  <a:pt x="0" y="0"/>
                </a:lnTo>
                <a:lnTo>
                  <a:pt x="0" y="3810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82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609725"/>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object 12"/>
          <p:cNvSpPr>
            <a:spLocks noChangeArrowheads="1"/>
          </p:cNvSpPr>
          <p:nvPr/>
        </p:nvSpPr>
        <p:spPr bwMode="auto">
          <a:xfrm>
            <a:off x="5791200" y="2438400"/>
            <a:ext cx="609600" cy="4572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566163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rgbClr val="92D050"/>
                </a:solidFill>
              </a:rPr>
              <a:t>MACROS with Parameters</a:t>
            </a:r>
            <a:endParaRPr lang="en-GB" b="1" dirty="0">
              <a:solidFill>
                <a:srgbClr val="92D050"/>
              </a:solidFill>
            </a:endParaRPr>
          </a:p>
        </p:txBody>
      </p:sp>
      <p:sp>
        <p:nvSpPr>
          <p:cNvPr id="3" name="Content Placeholder 2"/>
          <p:cNvSpPr>
            <a:spLocks noGrp="1"/>
          </p:cNvSpPr>
          <p:nvPr>
            <p:ph idx="1"/>
          </p:nvPr>
        </p:nvSpPr>
        <p:spPr/>
        <p:txBody>
          <a:bodyPr>
            <a:normAutofit lnSpcReduction="10000"/>
          </a:bodyPr>
          <a:lstStyle/>
          <a:p>
            <a:pPr>
              <a:buNone/>
            </a:pPr>
            <a:r>
              <a:rPr lang="en-GB" dirty="0" smtClean="0"/>
              <a:t>Example:</a:t>
            </a:r>
          </a:p>
          <a:p>
            <a:pPr>
              <a:buNone/>
            </a:pPr>
            <a:r>
              <a:rPr lang="en-GB" dirty="0" smtClean="0"/>
              <a:t>		</a:t>
            </a:r>
            <a:r>
              <a:rPr lang="en-GB" b="1" dirty="0" smtClean="0">
                <a:solidFill>
                  <a:srgbClr val="0070C0"/>
                </a:solidFill>
              </a:rPr>
              <a:t>COPY</a:t>
            </a:r>
            <a:r>
              <a:rPr lang="en-GB" dirty="0" smtClean="0"/>
              <a:t>   MACRO  </a:t>
            </a:r>
            <a:r>
              <a:rPr lang="en-GB" b="1" dirty="0" smtClean="0">
                <a:solidFill>
                  <a:srgbClr val="C00000"/>
                </a:solidFill>
              </a:rPr>
              <a:t>x, y</a:t>
            </a:r>
            <a:r>
              <a:rPr lang="en-GB" dirty="0" smtClean="0"/>
              <a:t>     ; </a:t>
            </a:r>
            <a:r>
              <a:rPr lang="en-GB" sz="2400" dirty="0" smtClean="0"/>
              <a:t>macro named  </a:t>
            </a:r>
            <a:r>
              <a:rPr lang="en-GB" sz="2400" b="1" dirty="0" smtClean="0">
                <a:solidFill>
                  <a:srgbClr val="0070C0"/>
                </a:solidFill>
              </a:rPr>
              <a:t>COPY</a:t>
            </a:r>
            <a:r>
              <a:rPr lang="en-GB" sz="2400" dirty="0" smtClean="0"/>
              <a:t> with</a:t>
            </a:r>
          </a:p>
          <a:p>
            <a:pPr>
              <a:buNone/>
            </a:pPr>
            <a:r>
              <a:rPr lang="en-GB" sz="2400" dirty="0" smtClean="0"/>
              <a:t>                                                                       2 parameters{</a:t>
            </a:r>
            <a:r>
              <a:rPr lang="en-GB" b="1" dirty="0" smtClean="0">
                <a:solidFill>
                  <a:srgbClr val="C00000"/>
                </a:solidFill>
              </a:rPr>
              <a:t>x, y</a:t>
            </a:r>
            <a:r>
              <a:rPr lang="en-GB" sz="2400" dirty="0" smtClean="0"/>
              <a:t>}</a:t>
            </a:r>
          </a:p>
          <a:p>
            <a:pPr>
              <a:buNone/>
            </a:pPr>
            <a:r>
              <a:rPr lang="en-GB" dirty="0" smtClean="0"/>
              <a:t>		PUSH  AX</a:t>
            </a:r>
          </a:p>
          <a:p>
            <a:pPr>
              <a:buNone/>
            </a:pPr>
            <a:r>
              <a:rPr lang="en-GB" dirty="0" smtClean="0"/>
              <a:t>		MOV  AX, </a:t>
            </a:r>
            <a:r>
              <a:rPr lang="en-GB" b="1" dirty="0" smtClean="0">
                <a:solidFill>
                  <a:srgbClr val="C00000"/>
                </a:solidFill>
              </a:rPr>
              <a:t>x</a:t>
            </a:r>
          </a:p>
          <a:p>
            <a:pPr>
              <a:buNone/>
            </a:pPr>
            <a:r>
              <a:rPr lang="en-GB" dirty="0" smtClean="0"/>
              <a:t>		MOV  </a:t>
            </a:r>
            <a:r>
              <a:rPr lang="en-GB" b="1" dirty="0" smtClean="0">
                <a:solidFill>
                  <a:srgbClr val="C00000"/>
                </a:solidFill>
              </a:rPr>
              <a:t>y</a:t>
            </a:r>
            <a:r>
              <a:rPr lang="en-GB" dirty="0" smtClean="0"/>
              <a:t>, AX</a:t>
            </a:r>
          </a:p>
          <a:p>
            <a:pPr>
              <a:buNone/>
            </a:pPr>
            <a:r>
              <a:rPr lang="en-GB" dirty="0" smtClean="0"/>
              <a:t>		POP  AX</a:t>
            </a:r>
          </a:p>
          <a:p>
            <a:pPr>
              <a:buNone/>
            </a:pPr>
            <a:r>
              <a:rPr lang="en-GB" dirty="0" smtClean="0"/>
              <a:t>		ENDM</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270</a:t>
            </a:fld>
            <a:endParaRPr lang="en-US"/>
          </a:p>
        </p:txBody>
      </p:sp>
    </p:spTree>
    <p:extLst>
      <p:ext uri="{BB962C8B-B14F-4D97-AF65-F5344CB8AC3E}">
        <p14:creationId xmlns:p14="http://schemas.microsoft.com/office/powerpoint/2010/main" val="163706291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295400"/>
            <a:ext cx="7696200" cy="3886200"/>
          </a:xfrm>
        </p:spPr>
        <p:txBody>
          <a:bodyPr>
            <a:noAutofit/>
          </a:bodyPr>
          <a:lstStyle/>
          <a:p>
            <a:r>
              <a:rPr lang="en-GB" sz="6600" dirty="0" smtClean="0">
                <a:solidFill>
                  <a:srgbClr val="C00000"/>
                </a:solidFill>
              </a:rPr>
              <a:t>10.INTERRUPTS </a:t>
            </a:r>
            <a:br>
              <a:rPr lang="en-GB" sz="6600" dirty="0" smtClean="0">
                <a:solidFill>
                  <a:srgbClr val="C00000"/>
                </a:solidFill>
              </a:rPr>
            </a:br>
            <a:r>
              <a:rPr lang="en-GB" sz="6600" dirty="0" smtClean="0">
                <a:solidFill>
                  <a:srgbClr val="C00000"/>
                </a:solidFill>
              </a:rPr>
              <a:t>&amp;</a:t>
            </a:r>
            <a:br>
              <a:rPr lang="en-GB" sz="6600" dirty="0" smtClean="0">
                <a:solidFill>
                  <a:srgbClr val="C00000"/>
                </a:solidFill>
              </a:rPr>
            </a:br>
            <a:r>
              <a:rPr lang="en-GB" sz="6600" dirty="0" smtClean="0">
                <a:solidFill>
                  <a:srgbClr val="C00000"/>
                </a:solidFill>
              </a:rPr>
              <a:t>INTERRUPT SERVICE ROUTINE(ISR)</a:t>
            </a:r>
            <a:endParaRPr lang="en-GB" sz="6600" dirty="0">
              <a:solidFill>
                <a:srgbClr val="C00000"/>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271</a:t>
            </a:fld>
            <a:endParaRPr lang="en-US"/>
          </a:p>
        </p:txBody>
      </p:sp>
    </p:spTree>
    <p:extLst>
      <p:ext uri="{BB962C8B-B14F-4D97-AF65-F5344CB8AC3E}">
        <p14:creationId xmlns:p14="http://schemas.microsoft.com/office/powerpoint/2010/main" val="32402371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rgbClr val="C00000"/>
                </a:solidFill>
              </a:rPr>
              <a:t>INTERRUPT &amp; ISR ?</a:t>
            </a:r>
            <a:endParaRPr lang="en-GB" dirty="0"/>
          </a:p>
        </p:txBody>
      </p:sp>
      <p:sp>
        <p:nvSpPr>
          <p:cNvPr id="3" name="Content Placeholder 2"/>
          <p:cNvSpPr>
            <a:spLocks noGrp="1"/>
          </p:cNvSpPr>
          <p:nvPr>
            <p:ph idx="1"/>
          </p:nvPr>
        </p:nvSpPr>
        <p:spPr/>
        <p:txBody>
          <a:bodyPr/>
          <a:lstStyle/>
          <a:p>
            <a:r>
              <a:rPr lang="en-US" dirty="0" smtClean="0"/>
              <a:t>‘</a:t>
            </a:r>
            <a:r>
              <a:rPr lang="en-US" b="1" dirty="0" smtClean="0">
                <a:solidFill>
                  <a:srgbClr val="7030A0"/>
                </a:solidFill>
              </a:rPr>
              <a:t>Interrupts</a:t>
            </a:r>
            <a:r>
              <a:rPr lang="en-US" dirty="0" smtClean="0"/>
              <a:t>’ is to break the sequence of operation.</a:t>
            </a:r>
          </a:p>
          <a:p>
            <a:r>
              <a:rPr lang="en-US" dirty="0" smtClean="0"/>
              <a:t>While the CPU is executing a program, on ‘interrupt’ breaks the normal sequence of execution of instructions, diverts its execution to some other program called </a:t>
            </a:r>
            <a:r>
              <a:rPr lang="en-US" b="1" dirty="0" smtClean="0">
                <a:solidFill>
                  <a:srgbClr val="7030A0"/>
                </a:solidFill>
              </a:rPr>
              <a:t>Interrupt Service Routine (ISR)</a:t>
            </a:r>
            <a:endParaRPr lang="en-GB" b="1" dirty="0">
              <a:solidFill>
                <a:srgbClr val="7030A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272</a:t>
            </a:fld>
            <a:endParaRPr lang="en-US"/>
          </a:p>
        </p:txBody>
      </p:sp>
    </p:spTree>
    <p:extLst>
      <p:ext uri="{BB962C8B-B14F-4D97-AF65-F5344CB8AC3E}">
        <p14:creationId xmlns:p14="http://schemas.microsoft.com/office/powerpoint/2010/main" val="22253118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850" name="Picture 2"/>
          <p:cNvPicPr>
            <a:picLocks noChangeAspect="1" noChangeArrowheads="1"/>
          </p:cNvPicPr>
          <p:nvPr/>
        </p:nvPicPr>
        <p:blipFill>
          <a:blip r:embed="rId2"/>
          <a:srcRect/>
          <a:stretch>
            <a:fillRect/>
          </a:stretch>
        </p:blipFill>
        <p:spPr bwMode="auto">
          <a:xfrm>
            <a:off x="838200" y="762000"/>
            <a:ext cx="7543800" cy="5029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273</a:t>
            </a:fld>
            <a:endParaRPr lang="en-US"/>
          </a:p>
        </p:txBody>
      </p:sp>
    </p:spTree>
    <p:extLst>
      <p:ext uri="{BB962C8B-B14F-4D97-AF65-F5344CB8AC3E}">
        <p14:creationId xmlns:p14="http://schemas.microsoft.com/office/powerpoint/2010/main" val="19497541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274</a:t>
            </a:fld>
            <a:endParaRPr lang="en-US"/>
          </a:p>
        </p:txBody>
      </p:sp>
    </p:spTree>
    <p:extLst>
      <p:ext uri="{BB962C8B-B14F-4D97-AF65-F5344CB8AC3E}">
        <p14:creationId xmlns:p14="http://schemas.microsoft.com/office/powerpoint/2010/main" val="14189733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275</a:t>
            </a:fld>
            <a:endParaRPr lang="en-US"/>
          </a:p>
        </p:txBody>
      </p:sp>
    </p:spTree>
    <p:extLst>
      <p:ext uri="{BB962C8B-B14F-4D97-AF65-F5344CB8AC3E}">
        <p14:creationId xmlns:p14="http://schemas.microsoft.com/office/powerpoint/2010/main" val="147544828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96000"/>
          </a:xfrm>
        </p:spPr>
        <p:txBody>
          <a:bodyPr>
            <a:normAutofit/>
          </a:bodyPr>
          <a:lstStyle/>
          <a:p>
            <a:r>
              <a:rPr lang="en-GB" b="1" dirty="0" smtClean="0"/>
              <a:t>Maskable Interrupt: </a:t>
            </a:r>
            <a:r>
              <a:rPr lang="en-GB" dirty="0" smtClean="0"/>
              <a:t>An Interrupt that can be disabled or ignored by the instructions of CPU are called as Maskable Interrupt.</a:t>
            </a:r>
          </a:p>
          <a:p>
            <a:r>
              <a:rPr lang="en-GB" b="1" dirty="0" smtClean="0"/>
              <a:t>Non- Maskable Interrupt: </a:t>
            </a:r>
            <a:r>
              <a:rPr lang="en-GB" dirty="0" smtClean="0"/>
              <a:t>An interrupt that cannot be disabled or ignored by the instructions of CPU are called as Non- Maskable Interrupt.</a:t>
            </a:r>
          </a:p>
          <a:p>
            <a:r>
              <a:rPr lang="en-GB" b="1" dirty="0" smtClean="0"/>
              <a:t>Software interrupts</a:t>
            </a:r>
            <a:r>
              <a:rPr lang="en-GB" dirty="0" smtClean="0"/>
              <a:t> are machine instructions that amount to a call to the designated interrupt subroutine, usually identified by interrupt number.  Ex: </a:t>
            </a:r>
            <a:r>
              <a:rPr lang="en-GB" dirty="0" smtClean="0">
                <a:solidFill>
                  <a:srgbClr val="FF0000"/>
                </a:solidFill>
              </a:rPr>
              <a:t>INT0 - INT255</a:t>
            </a:r>
            <a:endParaRPr lang="en-GB"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276</a:t>
            </a:fld>
            <a:endParaRPr lang="en-US"/>
          </a:p>
        </p:txBody>
      </p:sp>
    </p:spTree>
    <p:extLst>
      <p:ext uri="{BB962C8B-B14F-4D97-AF65-F5344CB8AC3E}">
        <p14:creationId xmlns:p14="http://schemas.microsoft.com/office/powerpoint/2010/main" val="221583742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277</a:t>
            </a:fld>
            <a:endParaRPr lang="en-US"/>
          </a:p>
        </p:txBody>
      </p:sp>
    </p:spTree>
    <p:extLst>
      <p:ext uri="{BB962C8B-B14F-4D97-AF65-F5344CB8AC3E}">
        <p14:creationId xmlns:p14="http://schemas.microsoft.com/office/powerpoint/2010/main" val="2925108031"/>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srcRect l="372"/>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278</a:t>
            </a:fld>
            <a:endParaRPr lang="en-US"/>
          </a:p>
        </p:txBody>
      </p:sp>
    </p:spTree>
    <p:extLst>
      <p:ext uri="{BB962C8B-B14F-4D97-AF65-F5344CB8AC3E}">
        <p14:creationId xmlns:p14="http://schemas.microsoft.com/office/powerpoint/2010/main" val="162232731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srcRect/>
          <a:stretch>
            <a:fillRect/>
          </a:stretch>
        </p:blipFill>
        <p:spPr bwMode="auto">
          <a:xfrm>
            <a:off x="0" y="1"/>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279</a:t>
            </a:fld>
            <a:endParaRPr lang="en-US"/>
          </a:p>
        </p:txBody>
      </p:sp>
    </p:spTree>
    <p:extLst>
      <p:ext uri="{BB962C8B-B14F-4D97-AF65-F5344CB8AC3E}">
        <p14:creationId xmlns:p14="http://schemas.microsoft.com/office/powerpoint/2010/main" val="71719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21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22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a:xfrm>
            <a:off x="457200" y="274637"/>
            <a:ext cx="8229600" cy="365125"/>
          </a:xfrm>
        </p:spPr>
        <p:txBody>
          <a:bodyPr rtlCol="0">
            <a:normAutofit fontScale="90000"/>
          </a:bodyPr>
          <a:lstStyle/>
          <a:p>
            <a:pPr marL="3278504" algn="l" eaLnBrk="1" fontAlgn="auto" hangingPunct="1">
              <a:spcBef>
                <a:spcPts val="0"/>
              </a:spcBef>
              <a:spcAft>
                <a:spcPts val="0"/>
              </a:spcAft>
              <a:defRPr/>
            </a:pPr>
            <a:r>
              <a:rPr dirty="0"/>
              <a:t>SID and</a:t>
            </a:r>
            <a:r>
              <a:rPr spc="-110" dirty="0"/>
              <a:t> </a:t>
            </a:r>
            <a:r>
              <a:rPr spc="-5" dirty="0"/>
              <a:t>SOD</a:t>
            </a:r>
          </a:p>
        </p:txBody>
      </p:sp>
      <p:sp>
        <p:nvSpPr>
          <p:cNvPr id="9228"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E727B4F9-ADBD-4DBD-8FAB-21AEE863A994}"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28</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2401" y="954088"/>
            <a:ext cx="5276850" cy="5141407"/>
          </a:xfrm>
          <a:prstGeom prst="rect">
            <a:avLst/>
          </a:prstGeom>
        </p:spPr>
        <p:txBody>
          <a:bodyPr wrap="square" lIns="0" tIns="0" rIns="0" bIns="0">
            <a:spAutoFit/>
          </a:bodyPr>
          <a:lstStyle>
            <a:lvl1pPr marL="1206500">
              <a:defRPr>
                <a:solidFill>
                  <a:schemeClr val="tx1"/>
                </a:solidFill>
                <a:latin typeface="Calibri" panose="020F0502020204030204" pitchFamily="34" charset="0"/>
              </a:defRPr>
            </a:lvl1pPr>
            <a:lvl2pPr marL="569913" indent="-282575">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206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4 (Input) and Pin 5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206500" marR="0" lvl="0" indent="0" algn="l" defTabSz="914400" rtl="0" eaLnBrk="1" fontAlgn="base" latinLnBrk="0" hangingPunct="1">
              <a:lnSpc>
                <a:spcPct val="80000"/>
              </a:lnSpc>
              <a:spcBef>
                <a:spcPts val="1313"/>
              </a:spcBef>
              <a:spcAft>
                <a:spcPct val="0"/>
              </a:spcAft>
              <a:buClr>
                <a:srgbClr val="3891A7"/>
              </a:buClr>
              <a:buSzPct val="80000"/>
              <a:buFont typeface="Wingdings" panose="05000000000000000000" pitchFamily="2" charset="2"/>
              <a:buChar char=""/>
              <a:tabLst/>
              <a:defRPr/>
            </a:pPr>
            <a:r>
              <a:rPr kumimoji="0" lang="en-US" altLang="en-US" sz="27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SOD (Serial Output  Data):</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206500" marR="0" lvl="0" indent="0" algn="l" defTabSz="914400" rtl="0" eaLnBrk="1" fontAlgn="base" latinLnBrk="0" hangingPunct="1">
              <a:lnSpc>
                <a:spcPct val="100000"/>
              </a:lnSpc>
              <a:spcBef>
                <a:spcPts val="13"/>
              </a:spcBef>
              <a:spcAft>
                <a:spcPct val="0"/>
              </a:spcAft>
              <a:buClr>
                <a:srgbClr val="3891A7"/>
              </a:buClr>
              <a:buSzTx/>
              <a:buFont typeface="Wingdings" panose="05000000000000000000" pitchFamily="2" charset="2"/>
              <a:buChar char=""/>
              <a:tabLst/>
              <a:defRPr/>
            </a:pPr>
            <a:endParaRPr kumimoji="0" lang="en-US" altLang="en-US" sz="3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takes 1 bit from  Accumulator to serial port  of 8085.</a:t>
            </a:r>
          </a:p>
          <a:p>
            <a:pPr marL="569913" marR="0" lvl="1" indent="-282575" algn="l" defTabSz="914400" rtl="0" eaLnBrk="1" fontAlgn="base" latinLnBrk="0" hangingPunct="1">
              <a:lnSpc>
                <a:spcPct val="100000"/>
              </a:lnSpc>
              <a:spcBef>
                <a:spcPts val="50"/>
              </a:spcBef>
              <a:spcAft>
                <a:spcPct val="0"/>
              </a:spcAft>
              <a:buClr>
                <a:srgbClr val="3891A7"/>
              </a:buClr>
              <a:buSzTx/>
              <a:buFont typeface="Courier New" panose="02070309020205020404" pitchFamily="49" charset="0"/>
              <a:buChar char="o"/>
              <a:tabLst/>
              <a:defRPr/>
            </a:pPr>
            <a:endParaRPr kumimoji="0" lang="en-US" altLang="en-US" sz="3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Takes the bit from the 8</a:t>
            </a:r>
            <a:r>
              <a:rPr kumimoji="0" lang="en-US" altLang="en-US" sz="2400" b="0" i="0" u="none" strike="noStrike" kern="1200" cap="none" spc="0" normalizeH="0" baseline="24000" noProof="0" dirty="0" smtClean="0">
                <a:ln>
                  <a:noFill/>
                </a:ln>
                <a:solidFill>
                  <a:prstClr val="black"/>
                </a:solidFill>
                <a:effectLst/>
                <a:uLnTx/>
                <a:uFillTx/>
                <a:latin typeface="Arial" panose="020B0604020202020204" pitchFamily="34" charset="0"/>
                <a:ea typeface="+mn-ea"/>
                <a:cs typeface="Arial" panose="020B0604020202020204" pitchFamily="34" charset="0"/>
              </a:rPr>
              <a:t>th  </a:t>
            </a: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position (MSB) of the  Accumulator.</a:t>
            </a:r>
          </a:p>
          <a:p>
            <a:pPr marL="569913" marR="0" lvl="1" indent="-282575" algn="l" defTabSz="914400" rtl="0" eaLnBrk="1" fontAlgn="base" latinLnBrk="0" hangingPunct="1">
              <a:lnSpc>
                <a:spcPct val="100000"/>
              </a:lnSpc>
              <a:spcBef>
                <a:spcPts val="63"/>
              </a:spcBef>
              <a:spcAft>
                <a:spcPct val="0"/>
              </a:spcAft>
              <a:buClr>
                <a:srgbClr val="3891A7"/>
              </a:buClr>
              <a:buSzTx/>
              <a:buFont typeface="Courier New" panose="02070309020205020404" pitchFamily="49" charset="0"/>
              <a:buChar char="o"/>
              <a:tabLst/>
              <a:defRPr/>
            </a:pPr>
            <a:endParaRPr kumimoji="0" lang="en-US" altLang="en-US" sz="3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2575" algn="l" defTabSz="914400" rtl="0" eaLnBrk="1" fontAlgn="base" latinLnBrk="0" hangingPunct="1">
              <a:lnSpc>
                <a:spcPct val="80000"/>
              </a:lnSpc>
              <a:spcBef>
                <a:spcPct val="0"/>
              </a:spcBef>
              <a:spcAft>
                <a:spcPct val="0"/>
              </a:spcAft>
              <a:buClr>
                <a:srgbClr val="3891A7"/>
              </a:buClr>
              <a:buSzTx/>
              <a:buFont typeface="Courier New" panose="02070309020205020404" pitchFamily="49" charset="0"/>
              <a:buChar char="o"/>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SIM (Set Interrupt Mask)  instruction is used to  transfer the bit.</a:t>
            </a:r>
          </a:p>
        </p:txBody>
      </p:sp>
      <p:sp>
        <p:nvSpPr>
          <p:cNvPr id="9225" name="object 9"/>
          <p:cNvSpPr>
            <a:spLocks noChangeArrowheads="1"/>
          </p:cNvSpPr>
          <p:nvPr/>
        </p:nvSpPr>
        <p:spPr bwMode="auto">
          <a:xfrm>
            <a:off x="5822950" y="1752600"/>
            <a:ext cx="3244850" cy="4419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226"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227" name="object 11"/>
          <p:cNvSpPr>
            <a:spLocks noChangeArrowheads="1"/>
          </p:cNvSpPr>
          <p:nvPr/>
        </p:nvSpPr>
        <p:spPr bwMode="auto">
          <a:xfrm>
            <a:off x="6096000" y="2438400"/>
            <a:ext cx="381000" cy="381000"/>
          </a:xfrm>
          <a:custGeom>
            <a:avLst/>
            <a:gdLst>
              <a:gd name="T0" fmla="*/ 0 w 381000"/>
              <a:gd name="T1" fmla="*/ 0 h 381000"/>
              <a:gd name="T2" fmla="*/ 381000 w 381000"/>
              <a:gd name="T3" fmla="*/ 381000 h 381000"/>
            </a:gdLst>
            <a:ahLst/>
            <a:cxnLst/>
            <a:rect l="T0" t="T1" r="T2" b="T3"/>
            <a:pathLst>
              <a:path w="381000" h="381000">
                <a:moveTo>
                  <a:pt x="0" y="381000"/>
                </a:moveTo>
                <a:lnTo>
                  <a:pt x="381000" y="381000"/>
                </a:lnTo>
                <a:lnTo>
                  <a:pt x="381000" y="0"/>
                </a:lnTo>
                <a:lnTo>
                  <a:pt x="0" y="0"/>
                </a:lnTo>
                <a:lnTo>
                  <a:pt x="0" y="3810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922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676400"/>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6002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object 12"/>
          <p:cNvSpPr>
            <a:spLocks noChangeArrowheads="1"/>
          </p:cNvSpPr>
          <p:nvPr/>
        </p:nvSpPr>
        <p:spPr bwMode="auto">
          <a:xfrm>
            <a:off x="5715000" y="2438400"/>
            <a:ext cx="609600" cy="4572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32034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280</a:t>
            </a:fld>
            <a:endParaRPr lang="en-US"/>
          </a:p>
        </p:txBody>
      </p:sp>
    </p:spTree>
    <p:extLst>
      <p:ext uri="{BB962C8B-B14F-4D97-AF65-F5344CB8AC3E}">
        <p14:creationId xmlns:p14="http://schemas.microsoft.com/office/powerpoint/2010/main" val="26050770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281</a:t>
            </a:fld>
            <a:endParaRPr lang="en-US"/>
          </a:p>
        </p:txBody>
      </p:sp>
    </p:spTree>
    <p:extLst>
      <p:ext uri="{BB962C8B-B14F-4D97-AF65-F5344CB8AC3E}">
        <p14:creationId xmlns:p14="http://schemas.microsoft.com/office/powerpoint/2010/main" val="21109111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200" y="344269"/>
            <a:ext cx="8229600" cy="646331"/>
          </a:xfrm>
          <a:prstGeom prst="rect">
            <a:avLst/>
          </a:prstGeom>
          <a:noFill/>
          <a:ln w="9525">
            <a:noFill/>
            <a:miter lim="800000"/>
            <a:headEnd/>
            <a:tailEnd/>
          </a:ln>
        </p:spPr>
        <p:txBody>
          <a:bodyPr wrap="square">
            <a:spAutoFit/>
          </a:bodyPr>
          <a:lstStyle/>
          <a:p>
            <a:pPr algn="ctr"/>
            <a:r>
              <a:rPr lang="en-US" sz="3600" b="1" dirty="0" smtClean="0">
                <a:solidFill>
                  <a:srgbClr val="7030A0"/>
                </a:solidFill>
                <a:latin typeface="Cambria Math" pitchFamily="18" charset="0"/>
                <a:ea typeface="Cambria Math" pitchFamily="18" charset="0"/>
              </a:rPr>
              <a:t>INTERRUPT VECTOR TABLE</a:t>
            </a:r>
            <a:endParaRPr lang="en-US" sz="3600" b="1" dirty="0">
              <a:solidFill>
                <a:srgbClr val="7030A0"/>
              </a:solidFill>
              <a:latin typeface="Cambria Math" pitchFamily="18" charset="0"/>
              <a:ea typeface="Cambria Math" pitchFamily="18" charset="0"/>
            </a:endParaRPr>
          </a:p>
        </p:txBody>
      </p:sp>
      <p:sp>
        <p:nvSpPr>
          <p:cNvPr id="3" name="Text Box 3"/>
          <p:cNvSpPr txBox="1">
            <a:spLocks noChangeArrowheads="1"/>
          </p:cNvSpPr>
          <p:nvPr/>
        </p:nvSpPr>
        <p:spPr bwMode="auto">
          <a:xfrm>
            <a:off x="76200" y="1447800"/>
            <a:ext cx="9067800" cy="461665"/>
          </a:xfrm>
          <a:prstGeom prst="rect">
            <a:avLst/>
          </a:prstGeom>
          <a:noFill/>
          <a:ln w="9525">
            <a:noFill/>
            <a:miter lim="800000"/>
            <a:headEnd/>
            <a:tailEnd/>
          </a:ln>
        </p:spPr>
        <p:txBody>
          <a:bodyPr wrap="square">
            <a:spAutoFit/>
          </a:bodyPr>
          <a:lstStyle/>
          <a:p>
            <a:pPr algn="ctr"/>
            <a:r>
              <a:rPr lang="en-US" sz="2400" b="1" dirty="0">
                <a:latin typeface="Cambria Math" pitchFamily="18" charset="0"/>
                <a:ea typeface="Cambria Math" pitchFamily="18" charset="0"/>
              </a:rPr>
              <a:t>256 INTERRUPTS OF 8086 ARE DIVIDED IN TO 3 GROUPS</a:t>
            </a:r>
          </a:p>
        </p:txBody>
      </p:sp>
      <p:sp>
        <p:nvSpPr>
          <p:cNvPr id="4" name="Text Box 4"/>
          <p:cNvSpPr txBox="1">
            <a:spLocks noChangeArrowheads="1"/>
          </p:cNvSpPr>
          <p:nvPr/>
        </p:nvSpPr>
        <p:spPr bwMode="auto">
          <a:xfrm>
            <a:off x="0" y="2333685"/>
            <a:ext cx="9144000" cy="4524315"/>
          </a:xfrm>
          <a:prstGeom prst="rect">
            <a:avLst/>
          </a:prstGeom>
          <a:noFill/>
          <a:ln w="9525">
            <a:noFill/>
            <a:miter lim="800000"/>
            <a:headEnd/>
            <a:tailEnd/>
          </a:ln>
        </p:spPr>
        <p:txBody>
          <a:bodyPr wrap="square">
            <a:spAutoFit/>
          </a:bodyPr>
          <a:lstStyle/>
          <a:p>
            <a:pPr marL="457200" indent="-457200">
              <a:buFontTx/>
              <a:buAutoNum type="arabicPeriod"/>
            </a:pPr>
            <a:r>
              <a:rPr lang="en-US" sz="2400" b="1" dirty="0">
                <a:latin typeface="Cambria Math" pitchFamily="18" charset="0"/>
                <a:ea typeface="Cambria Math" pitchFamily="18" charset="0"/>
              </a:rPr>
              <a:t>TYPE 0 TO TYPE 4 INTERRUPTS</a:t>
            </a:r>
            <a:r>
              <a:rPr lang="en-US" sz="2400" dirty="0">
                <a:latin typeface="Cambria Math" pitchFamily="18" charset="0"/>
                <a:ea typeface="Cambria Math" pitchFamily="18" charset="0"/>
              </a:rPr>
              <a:t>-</a:t>
            </a:r>
          </a:p>
          <a:p>
            <a:pPr marL="457200" indent="-457200"/>
            <a:r>
              <a:rPr lang="en-US" sz="2400" dirty="0">
                <a:latin typeface="Cambria Math" pitchFamily="18" charset="0"/>
                <a:ea typeface="Cambria Math" pitchFamily="18" charset="0"/>
              </a:rPr>
              <a:t>		</a:t>
            </a:r>
            <a:r>
              <a:rPr lang="en-US" sz="2400" dirty="0" smtClean="0">
                <a:latin typeface="Cambria Math" pitchFamily="18" charset="0"/>
                <a:ea typeface="Cambria Math" pitchFamily="18" charset="0"/>
              </a:rPr>
              <a:t>These Are Used For Fixed Operations And Hence Are Called Dedicated Interrupts</a:t>
            </a:r>
          </a:p>
          <a:p>
            <a:pPr marL="457200" indent="-457200"/>
            <a:endParaRPr lang="en-US" sz="2400" dirty="0">
              <a:latin typeface="Cambria Math" pitchFamily="18" charset="0"/>
              <a:ea typeface="Cambria Math" pitchFamily="18" charset="0"/>
            </a:endParaRPr>
          </a:p>
          <a:p>
            <a:pPr marL="457200" indent="-457200">
              <a:buFontTx/>
              <a:buAutoNum type="arabicPeriod" startAt="2"/>
            </a:pPr>
            <a:r>
              <a:rPr lang="en-US" sz="2400" b="1" dirty="0">
                <a:latin typeface="Cambria Math" pitchFamily="18" charset="0"/>
                <a:ea typeface="Cambria Math" pitchFamily="18" charset="0"/>
              </a:rPr>
              <a:t>TYPE 5 TO TYPE 31 INTERRUPTS</a:t>
            </a:r>
          </a:p>
          <a:p>
            <a:pPr marL="457200" indent="-457200"/>
            <a:r>
              <a:rPr lang="en-US" sz="2400" dirty="0" smtClean="0">
                <a:latin typeface="Cambria Math" pitchFamily="18" charset="0"/>
                <a:ea typeface="Cambria Math" pitchFamily="18" charset="0"/>
              </a:rPr>
              <a:t>	</a:t>
            </a:r>
            <a:r>
              <a:rPr lang="en-US" sz="2400" dirty="0">
                <a:latin typeface="Cambria Math" pitchFamily="18" charset="0"/>
                <a:ea typeface="Cambria Math" pitchFamily="18" charset="0"/>
              </a:rPr>
              <a:t>	</a:t>
            </a:r>
            <a:r>
              <a:rPr lang="en-US" sz="2400" dirty="0" smtClean="0">
                <a:latin typeface="Cambria Math" pitchFamily="18" charset="0"/>
                <a:ea typeface="Cambria Math" pitchFamily="18" charset="0"/>
              </a:rPr>
              <a:t>Not Used By 8086,reserved For Higher Processors Like 80286</a:t>
            </a:r>
          </a:p>
          <a:p>
            <a:pPr marL="457200" indent="-457200"/>
            <a:r>
              <a:rPr lang="en-US" sz="2400" dirty="0" smtClean="0">
                <a:latin typeface="Cambria Math" pitchFamily="18" charset="0"/>
                <a:ea typeface="Cambria Math" pitchFamily="18" charset="0"/>
              </a:rPr>
              <a:t>		80386 Etc</a:t>
            </a:r>
          </a:p>
          <a:p>
            <a:pPr marL="457200" indent="-457200"/>
            <a:endParaRPr lang="en-US" sz="2400" dirty="0">
              <a:latin typeface="Cambria Math" pitchFamily="18" charset="0"/>
              <a:ea typeface="Cambria Math" pitchFamily="18" charset="0"/>
            </a:endParaRPr>
          </a:p>
          <a:p>
            <a:pPr marL="457200" indent="-457200">
              <a:buFontTx/>
              <a:buAutoNum type="arabicPeriod" startAt="3"/>
            </a:pPr>
            <a:r>
              <a:rPr lang="en-US" sz="2400" b="1" dirty="0">
                <a:latin typeface="Cambria Math" pitchFamily="18" charset="0"/>
                <a:ea typeface="Cambria Math" pitchFamily="18" charset="0"/>
              </a:rPr>
              <a:t>TYPE 32 TO 255 INTERRUPTS</a:t>
            </a:r>
          </a:p>
          <a:p>
            <a:pPr marL="457200" indent="-457200" algn="just"/>
            <a:r>
              <a:rPr lang="en-US" sz="2400" dirty="0">
                <a:latin typeface="Cambria Math" pitchFamily="18" charset="0"/>
                <a:ea typeface="Cambria Math" pitchFamily="18" charset="0"/>
              </a:rPr>
              <a:t>		</a:t>
            </a:r>
            <a:r>
              <a:rPr lang="en-US" sz="2400" dirty="0" smtClean="0">
                <a:latin typeface="Cambria Math" pitchFamily="18" charset="0"/>
                <a:ea typeface="Cambria Math" pitchFamily="18" charset="0"/>
              </a:rPr>
              <a:t>Available For User, called User Defined Interrupts These Can Be H/W Interrupts And Activated Through </a:t>
            </a:r>
            <a:r>
              <a:rPr lang="en-US" sz="2400" dirty="0" err="1" smtClean="0">
                <a:latin typeface="Cambria Math" pitchFamily="18" charset="0"/>
                <a:ea typeface="Cambria Math" pitchFamily="18" charset="0"/>
              </a:rPr>
              <a:t>Intr</a:t>
            </a:r>
            <a:r>
              <a:rPr lang="en-US" sz="2400" dirty="0" smtClean="0">
                <a:latin typeface="Cambria Math" pitchFamily="18" charset="0"/>
                <a:ea typeface="Cambria Math" pitchFamily="18" charset="0"/>
              </a:rPr>
              <a:t> Line Or Can Be S/W Interrupts.</a:t>
            </a:r>
            <a:endParaRPr lang="en-US" sz="2400" dirty="0">
              <a:latin typeface="Cambria Math" pitchFamily="18" charset="0"/>
              <a:ea typeface="Cambria Math"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282</a:t>
            </a:fld>
            <a:endParaRPr lang="en-US"/>
          </a:p>
        </p:txBody>
      </p:sp>
    </p:spTree>
    <p:extLst>
      <p:ext uri="{BB962C8B-B14F-4D97-AF65-F5344CB8AC3E}">
        <p14:creationId xmlns:p14="http://schemas.microsoft.com/office/powerpoint/2010/main" val="373519721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76200" y="243780"/>
            <a:ext cx="8904341" cy="6309420"/>
          </a:xfrm>
          <a:prstGeom prst="rect">
            <a:avLst/>
          </a:prstGeom>
          <a:noFill/>
          <a:ln w="9525">
            <a:noFill/>
            <a:miter lim="800000"/>
            <a:headEnd/>
            <a:tailEnd/>
          </a:ln>
        </p:spPr>
        <p:txBody>
          <a:bodyPr wrap="square">
            <a:spAutoFit/>
          </a:bodyPr>
          <a:lstStyle/>
          <a:p>
            <a:pPr>
              <a:lnSpc>
                <a:spcPct val="150000"/>
              </a:lnSpc>
              <a:buFont typeface="Wingdings" pitchFamily="2" charset="2"/>
              <a:buChar char="Ø"/>
            </a:pPr>
            <a:r>
              <a:rPr lang="en-US" sz="2400" b="1" dirty="0" smtClean="0">
                <a:solidFill>
                  <a:srgbClr val="7030A0"/>
                </a:solidFill>
                <a:latin typeface="Times New Roman" pitchFamily="18" charset="0"/>
                <a:ea typeface="Cambria Math" pitchFamily="18" charset="0"/>
                <a:cs typeface="Times New Roman" pitchFamily="18" charset="0"/>
              </a:rPr>
              <a:t>Type – 0 Divide Error Interrupt</a:t>
            </a:r>
          </a:p>
          <a:p>
            <a:pPr>
              <a:lnSpc>
                <a:spcPct val="150000"/>
              </a:lnSpc>
            </a:pPr>
            <a:r>
              <a:rPr lang="en-US" dirty="0" smtClean="0">
                <a:latin typeface="Times New Roman" pitchFamily="18" charset="0"/>
                <a:ea typeface="Cambria Math" pitchFamily="18" charset="0"/>
                <a:cs typeface="Times New Roman" pitchFamily="18" charset="0"/>
              </a:rPr>
              <a:t>	</a:t>
            </a:r>
            <a:r>
              <a:rPr lang="en-US" b="1" dirty="0" smtClean="0">
                <a:latin typeface="Times New Roman" pitchFamily="18" charset="0"/>
                <a:ea typeface="Cambria Math" pitchFamily="18" charset="0"/>
                <a:cs typeface="Times New Roman" pitchFamily="18" charset="0"/>
              </a:rPr>
              <a:t>Quotient</a:t>
            </a:r>
            <a:r>
              <a:rPr lang="en-US" dirty="0" smtClean="0">
                <a:latin typeface="Times New Roman" pitchFamily="18" charset="0"/>
                <a:ea typeface="Cambria Math" pitchFamily="18" charset="0"/>
                <a:cs typeface="Times New Roman" pitchFamily="18" charset="0"/>
              </a:rPr>
              <a:t> is </a:t>
            </a:r>
            <a:r>
              <a:rPr lang="en-US" b="1" dirty="0" smtClean="0">
                <a:latin typeface="Times New Roman" pitchFamily="18" charset="0"/>
                <a:ea typeface="Cambria Math" pitchFamily="18" charset="0"/>
                <a:cs typeface="Times New Roman" pitchFamily="18" charset="0"/>
              </a:rPr>
              <a:t>too large</a:t>
            </a:r>
            <a:r>
              <a:rPr lang="en-US" dirty="0" smtClean="0">
                <a:latin typeface="Times New Roman" pitchFamily="18" charset="0"/>
                <a:ea typeface="Cambria Math" pitchFamily="18" charset="0"/>
                <a:cs typeface="Times New Roman" pitchFamily="18" charset="0"/>
              </a:rPr>
              <a:t> cant be fit in AL/AX or </a:t>
            </a:r>
            <a:r>
              <a:rPr lang="en-US" b="1" dirty="0" smtClean="0">
                <a:latin typeface="Times New Roman" pitchFamily="18" charset="0"/>
                <a:ea typeface="Cambria Math" pitchFamily="18" charset="0"/>
                <a:cs typeface="Times New Roman" pitchFamily="18" charset="0"/>
              </a:rPr>
              <a:t>Divide By Zero  </a:t>
            </a:r>
            <a:r>
              <a:rPr lang="en-US" sz="2400" b="1" dirty="0" smtClean="0">
                <a:solidFill>
                  <a:srgbClr val="00B050"/>
                </a:solidFill>
                <a:latin typeface="Times New Roman" pitchFamily="18" charset="0"/>
                <a:ea typeface="Cambria Math" pitchFamily="18" charset="0"/>
                <a:cs typeface="Times New Roman" pitchFamily="18" charset="0"/>
              </a:rPr>
              <a:t>{AX/0=∞}</a:t>
            </a:r>
            <a:endParaRPr lang="en-US" sz="2000" b="1" dirty="0" smtClean="0">
              <a:solidFill>
                <a:srgbClr val="00B050"/>
              </a:solidFill>
              <a:latin typeface="Times New Roman" pitchFamily="18" charset="0"/>
              <a:ea typeface="Cambria Math" pitchFamily="18" charset="0"/>
              <a:cs typeface="Times New Roman" pitchFamily="18" charset="0"/>
            </a:endParaRPr>
          </a:p>
          <a:p>
            <a:pPr>
              <a:lnSpc>
                <a:spcPct val="150000"/>
              </a:lnSpc>
              <a:buFont typeface="Wingdings" pitchFamily="2" charset="2"/>
              <a:buChar char="Ø"/>
            </a:pPr>
            <a:r>
              <a:rPr lang="en-US" sz="2400" b="1" dirty="0" smtClean="0">
                <a:solidFill>
                  <a:srgbClr val="7030A0"/>
                </a:solidFill>
                <a:latin typeface="Times New Roman" pitchFamily="18" charset="0"/>
                <a:ea typeface="Cambria Math" pitchFamily="18" charset="0"/>
                <a:cs typeface="Times New Roman" pitchFamily="18" charset="0"/>
              </a:rPr>
              <a:t>Type –1  Single Step Interrupt</a:t>
            </a:r>
            <a:endParaRPr lang="en-US" sz="2000" b="1" dirty="0" smtClean="0">
              <a:solidFill>
                <a:srgbClr val="7030A0"/>
              </a:solidFill>
              <a:latin typeface="Times New Roman" pitchFamily="18" charset="0"/>
              <a:ea typeface="Cambria Math" pitchFamily="18" charset="0"/>
              <a:cs typeface="Times New Roman" pitchFamily="18" charset="0"/>
            </a:endParaRPr>
          </a:p>
          <a:p>
            <a:r>
              <a:rPr lang="en-US" dirty="0" smtClean="0">
                <a:latin typeface="Times New Roman" pitchFamily="18" charset="0"/>
                <a:ea typeface="Cambria Math" pitchFamily="18" charset="0"/>
                <a:cs typeface="Times New Roman" pitchFamily="18" charset="0"/>
              </a:rPr>
              <a:t>	used for executing the program in </a:t>
            </a:r>
            <a:r>
              <a:rPr lang="en-US" b="1" dirty="0" smtClean="0">
                <a:solidFill>
                  <a:srgbClr val="00B050"/>
                </a:solidFill>
                <a:latin typeface="Times New Roman" pitchFamily="18" charset="0"/>
                <a:ea typeface="Cambria Math" pitchFamily="18" charset="0"/>
                <a:cs typeface="Times New Roman" pitchFamily="18" charset="0"/>
              </a:rPr>
              <a:t>single step</a:t>
            </a:r>
            <a:r>
              <a:rPr lang="en-US" dirty="0" smtClean="0">
                <a:latin typeface="Times New Roman" pitchFamily="18" charset="0"/>
                <a:ea typeface="Cambria Math" pitchFamily="18" charset="0"/>
                <a:cs typeface="Times New Roman" pitchFamily="18" charset="0"/>
              </a:rPr>
              <a:t> mode by setting </a:t>
            </a:r>
            <a:r>
              <a:rPr lang="en-US" b="1" dirty="0" smtClean="0">
                <a:latin typeface="Times New Roman" pitchFamily="18" charset="0"/>
                <a:ea typeface="Cambria Math" pitchFamily="18" charset="0"/>
                <a:cs typeface="Times New Roman" pitchFamily="18" charset="0"/>
              </a:rPr>
              <a:t>Trap Flag</a:t>
            </a:r>
          </a:p>
          <a:p>
            <a:r>
              <a:rPr lang="en-US" dirty="0" smtClean="0">
                <a:latin typeface="Times New Roman" pitchFamily="18" charset="0"/>
                <a:ea typeface="Cambria Math" pitchFamily="18" charset="0"/>
                <a:cs typeface="Times New Roman" pitchFamily="18" charset="0"/>
              </a:rPr>
              <a:t>		To Set Trap Flag	PUSHF </a:t>
            </a:r>
          </a:p>
          <a:p>
            <a:r>
              <a:rPr lang="en-US" dirty="0" smtClean="0">
                <a:latin typeface="Times New Roman" pitchFamily="18" charset="0"/>
                <a:ea typeface="Cambria Math" pitchFamily="18" charset="0"/>
                <a:cs typeface="Times New Roman" pitchFamily="18" charset="0"/>
              </a:rPr>
              <a:t>				MOV BP,SP</a:t>
            </a:r>
          </a:p>
          <a:p>
            <a:r>
              <a:rPr lang="en-US" dirty="0" smtClean="0">
                <a:latin typeface="Times New Roman" pitchFamily="18" charset="0"/>
                <a:ea typeface="Cambria Math" pitchFamily="18" charset="0"/>
                <a:cs typeface="Times New Roman" pitchFamily="18" charset="0"/>
              </a:rPr>
              <a:t>				OR [BP+0],0100H;SET BIT8</a:t>
            </a:r>
          </a:p>
          <a:p>
            <a:r>
              <a:rPr lang="en-US" dirty="0" smtClean="0">
                <a:latin typeface="Times New Roman" pitchFamily="18" charset="0"/>
                <a:ea typeface="Cambria Math" pitchFamily="18" charset="0"/>
                <a:cs typeface="Times New Roman" pitchFamily="18" charset="0"/>
              </a:rPr>
              <a:t>				POPF</a:t>
            </a:r>
          </a:p>
          <a:p>
            <a:pPr>
              <a:lnSpc>
                <a:spcPct val="150000"/>
              </a:lnSpc>
              <a:buFont typeface="Wingdings" pitchFamily="2" charset="2"/>
              <a:buChar char="Ø"/>
            </a:pPr>
            <a:r>
              <a:rPr lang="en-US" sz="2400" b="1" dirty="0" smtClean="0">
                <a:solidFill>
                  <a:srgbClr val="7030A0"/>
                </a:solidFill>
                <a:latin typeface="Times New Roman" pitchFamily="18" charset="0"/>
                <a:ea typeface="Cambria Math" pitchFamily="18" charset="0"/>
                <a:cs typeface="Times New Roman" pitchFamily="18" charset="0"/>
              </a:rPr>
              <a:t>Type – 2 Non Maskable Interrupt</a:t>
            </a:r>
          </a:p>
          <a:p>
            <a:pPr lvl="2"/>
            <a:r>
              <a:rPr lang="en-US" dirty="0" smtClean="0">
                <a:latin typeface="Times New Roman" pitchFamily="18" charset="0"/>
                <a:ea typeface="Cambria Math" pitchFamily="18" charset="0"/>
                <a:cs typeface="Times New Roman" pitchFamily="18" charset="0"/>
              </a:rPr>
              <a:t>This Interrupt is used for executing </a:t>
            </a:r>
            <a:r>
              <a:rPr lang="en-US" sz="2400" b="1" dirty="0" smtClean="0">
                <a:solidFill>
                  <a:srgbClr val="00B050"/>
                </a:solidFill>
                <a:latin typeface="Times New Roman" pitchFamily="18" charset="0"/>
                <a:ea typeface="Cambria Math" pitchFamily="18" charset="0"/>
                <a:cs typeface="Times New Roman" pitchFamily="18" charset="0"/>
              </a:rPr>
              <a:t>ISR</a:t>
            </a:r>
            <a:r>
              <a:rPr lang="en-US" dirty="0" smtClean="0">
                <a:latin typeface="Times New Roman" pitchFamily="18" charset="0"/>
                <a:ea typeface="Cambria Math" pitchFamily="18" charset="0"/>
                <a:cs typeface="Times New Roman" pitchFamily="18" charset="0"/>
              </a:rPr>
              <a:t> of </a:t>
            </a:r>
            <a:r>
              <a:rPr lang="en-US" sz="2400" b="1" dirty="0" smtClean="0">
                <a:solidFill>
                  <a:srgbClr val="00B050"/>
                </a:solidFill>
                <a:latin typeface="Times New Roman" pitchFamily="18" charset="0"/>
                <a:ea typeface="Cambria Math" pitchFamily="18" charset="0"/>
                <a:cs typeface="Times New Roman" pitchFamily="18" charset="0"/>
              </a:rPr>
              <a:t>NMI</a:t>
            </a:r>
            <a:r>
              <a:rPr lang="en-US" sz="2400" dirty="0" smtClean="0">
                <a:latin typeface="Times New Roman" pitchFamily="18" charset="0"/>
                <a:ea typeface="Cambria Math" pitchFamily="18" charset="0"/>
                <a:cs typeface="Times New Roman" pitchFamily="18" charset="0"/>
              </a:rPr>
              <a:t> </a:t>
            </a:r>
            <a:r>
              <a:rPr lang="en-US" dirty="0" smtClean="0">
                <a:latin typeface="Times New Roman" pitchFamily="18" charset="0"/>
                <a:ea typeface="Cambria Math" pitchFamily="18" charset="0"/>
                <a:cs typeface="Times New Roman" pitchFamily="18" charset="0"/>
              </a:rPr>
              <a:t>Pin (Positive Egde Signal). NMI cant be masked by </a:t>
            </a:r>
            <a:r>
              <a:rPr lang="en-US" sz="2000" b="1" dirty="0" smtClean="0">
                <a:solidFill>
                  <a:srgbClr val="00B050"/>
                </a:solidFill>
                <a:latin typeface="Times New Roman" pitchFamily="18" charset="0"/>
                <a:ea typeface="Cambria Math" pitchFamily="18" charset="0"/>
                <a:cs typeface="Times New Roman" pitchFamily="18" charset="0"/>
              </a:rPr>
              <a:t>S/W</a:t>
            </a:r>
            <a:endParaRPr lang="en-US" b="1" dirty="0" smtClean="0">
              <a:solidFill>
                <a:srgbClr val="00B050"/>
              </a:solidFill>
              <a:latin typeface="Times New Roman" pitchFamily="18" charset="0"/>
              <a:ea typeface="Cambria Math" pitchFamily="18" charset="0"/>
              <a:cs typeface="Times New Roman" pitchFamily="18" charset="0"/>
            </a:endParaRPr>
          </a:p>
          <a:p>
            <a:pPr>
              <a:lnSpc>
                <a:spcPct val="150000"/>
              </a:lnSpc>
              <a:buFont typeface="Wingdings" pitchFamily="2" charset="2"/>
              <a:buChar char="Ø"/>
            </a:pPr>
            <a:r>
              <a:rPr lang="en-US" sz="2400" b="1" dirty="0" smtClean="0">
                <a:solidFill>
                  <a:srgbClr val="7030A0"/>
                </a:solidFill>
                <a:latin typeface="Times New Roman" pitchFamily="18" charset="0"/>
                <a:ea typeface="Cambria Math" pitchFamily="18" charset="0"/>
                <a:cs typeface="Times New Roman" pitchFamily="18" charset="0"/>
              </a:rPr>
              <a:t>Type – 3 Break Point Interrupt</a:t>
            </a:r>
            <a:endParaRPr lang="en-US" sz="2000" b="1" dirty="0" smtClean="0">
              <a:solidFill>
                <a:srgbClr val="7030A0"/>
              </a:solidFill>
              <a:latin typeface="Times New Roman" pitchFamily="18" charset="0"/>
              <a:ea typeface="Cambria Math" pitchFamily="18" charset="0"/>
              <a:cs typeface="Times New Roman" pitchFamily="18" charset="0"/>
            </a:endParaRPr>
          </a:p>
          <a:p>
            <a:pPr>
              <a:lnSpc>
                <a:spcPct val="150000"/>
              </a:lnSpc>
            </a:pPr>
            <a:r>
              <a:rPr lang="en-US" dirty="0" smtClean="0">
                <a:latin typeface="Times New Roman" pitchFamily="18" charset="0"/>
                <a:ea typeface="Cambria Math" pitchFamily="18" charset="0"/>
                <a:cs typeface="Times New Roman" pitchFamily="18" charset="0"/>
              </a:rPr>
              <a:t>		used for providing </a:t>
            </a:r>
            <a:r>
              <a:rPr lang="en-US" b="1" dirty="0" smtClean="0">
                <a:latin typeface="Times New Roman" pitchFamily="18" charset="0"/>
                <a:ea typeface="Cambria Math" pitchFamily="18" charset="0"/>
                <a:cs typeface="Times New Roman" pitchFamily="18" charset="0"/>
              </a:rPr>
              <a:t>BREAK POINTS</a:t>
            </a:r>
            <a:r>
              <a:rPr lang="en-US" dirty="0" smtClean="0">
                <a:latin typeface="Times New Roman" pitchFamily="18" charset="0"/>
                <a:ea typeface="Cambria Math" pitchFamily="18" charset="0"/>
                <a:cs typeface="Times New Roman" pitchFamily="18" charset="0"/>
              </a:rPr>
              <a:t> in the program</a:t>
            </a:r>
          </a:p>
          <a:p>
            <a:pPr>
              <a:lnSpc>
                <a:spcPct val="150000"/>
              </a:lnSpc>
              <a:buFont typeface="Wingdings" pitchFamily="2" charset="2"/>
              <a:buChar char="Ø"/>
            </a:pPr>
            <a:r>
              <a:rPr lang="en-US" sz="2400" b="1" dirty="0" smtClean="0">
                <a:solidFill>
                  <a:srgbClr val="7030A0"/>
                </a:solidFill>
                <a:latin typeface="Times New Roman" pitchFamily="18" charset="0"/>
                <a:ea typeface="Cambria Math" pitchFamily="18" charset="0"/>
                <a:cs typeface="Times New Roman" pitchFamily="18" charset="0"/>
              </a:rPr>
              <a:t>Type – 4 Over Flow Interrupt</a:t>
            </a:r>
            <a:endParaRPr lang="en-US" sz="2000" b="1" dirty="0" smtClean="0">
              <a:solidFill>
                <a:srgbClr val="7030A0"/>
              </a:solidFill>
              <a:latin typeface="Times New Roman" pitchFamily="18" charset="0"/>
              <a:ea typeface="Cambria Math" pitchFamily="18" charset="0"/>
              <a:cs typeface="Times New Roman" pitchFamily="18" charset="0"/>
            </a:endParaRPr>
          </a:p>
          <a:p>
            <a:pPr>
              <a:lnSpc>
                <a:spcPct val="150000"/>
              </a:lnSpc>
            </a:pPr>
            <a:r>
              <a:rPr lang="en-US" dirty="0" smtClean="0">
                <a:latin typeface="Times New Roman" pitchFamily="18" charset="0"/>
                <a:ea typeface="Cambria Math" pitchFamily="18" charset="0"/>
                <a:cs typeface="Times New Roman" pitchFamily="18" charset="0"/>
              </a:rPr>
              <a:t>		used to handle any </a:t>
            </a:r>
            <a:r>
              <a:rPr lang="en-US" b="1" dirty="0" smtClean="0">
                <a:latin typeface="Times New Roman" pitchFamily="18" charset="0"/>
                <a:ea typeface="Cambria Math" pitchFamily="18" charset="0"/>
                <a:cs typeface="Times New Roman" pitchFamily="18" charset="0"/>
              </a:rPr>
              <a:t>Overflow Error</a:t>
            </a:r>
            <a:r>
              <a:rPr lang="en-US" dirty="0" smtClean="0">
                <a:latin typeface="Times New Roman" pitchFamily="18" charset="0"/>
                <a:ea typeface="Cambria Math" pitchFamily="18" charset="0"/>
                <a:cs typeface="Times New Roman" pitchFamily="18" charset="0"/>
              </a:rPr>
              <a:t> after signed arithmetic</a:t>
            </a:r>
            <a:endParaRPr lang="en-US" dirty="0">
              <a:latin typeface="Times New Roman" pitchFamily="18" charset="0"/>
              <a:ea typeface="Cambria Math"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283</a:t>
            </a:fld>
            <a:endParaRPr lang="en-US"/>
          </a:p>
        </p:txBody>
      </p:sp>
    </p:spTree>
    <p:extLst>
      <p:ext uri="{BB962C8B-B14F-4D97-AF65-F5344CB8AC3E}">
        <p14:creationId xmlns:p14="http://schemas.microsoft.com/office/powerpoint/2010/main" val="402919754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0" y="838200"/>
            <a:ext cx="9144000" cy="646331"/>
          </a:xfrm>
          <a:prstGeom prst="rect">
            <a:avLst/>
          </a:prstGeom>
          <a:noFill/>
          <a:ln w="9525">
            <a:noFill/>
            <a:miter lim="800000"/>
            <a:headEnd/>
            <a:tailEnd/>
          </a:ln>
        </p:spPr>
        <p:txBody>
          <a:bodyPr wrap="square">
            <a:spAutoFit/>
          </a:bodyPr>
          <a:lstStyle/>
          <a:p>
            <a:pPr algn="ctr"/>
            <a:r>
              <a:rPr lang="en-US" sz="3600" dirty="0">
                <a:latin typeface="Cambria Math" pitchFamily="18" charset="0"/>
                <a:ea typeface="Cambria Math" pitchFamily="18" charset="0"/>
              </a:rPr>
              <a:t>PRIORITY OF INTERRUPTS</a:t>
            </a:r>
          </a:p>
        </p:txBody>
      </p:sp>
      <p:graphicFrame>
        <p:nvGraphicFramePr>
          <p:cNvPr id="10265" name="Group 25"/>
          <p:cNvGraphicFramePr>
            <a:graphicFrameLocks noGrp="1"/>
          </p:cNvGraphicFramePr>
          <p:nvPr/>
        </p:nvGraphicFramePr>
        <p:xfrm>
          <a:off x="304800" y="1752600"/>
          <a:ext cx="8610600" cy="4216400"/>
        </p:xfrm>
        <a:graphic>
          <a:graphicData uri="http://schemas.openxmlformats.org/drawingml/2006/table">
            <a:tbl>
              <a:tblPr/>
              <a:tblGrid>
                <a:gridCol w="4305300">
                  <a:extLst>
                    <a:ext uri="{9D8B030D-6E8A-4147-A177-3AD203B41FA5}">
                      <a16:colId xmlns:a16="http://schemas.microsoft.com/office/drawing/2014/main" xmlns="" val="20000"/>
                    </a:ext>
                  </a:extLst>
                </a:gridCol>
                <a:gridCol w="4305300">
                  <a:extLst>
                    <a:ext uri="{9D8B030D-6E8A-4147-A177-3AD203B41FA5}">
                      <a16:colId xmlns:a16="http://schemas.microsoft.com/office/drawing/2014/main" xmlns="" val="20001"/>
                    </a:ext>
                  </a:extLst>
                </a:gridCol>
              </a:tblGrid>
              <a:tr h="8432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Cambria Math" pitchFamily="18" charset="0"/>
                          <a:ea typeface="Cambria Math" pitchFamily="18" charset="0"/>
                        </a:rPr>
                        <a:t>Interrupt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Cambria Math" pitchFamily="18" charset="0"/>
                          <a:ea typeface="Cambria Math" pitchFamily="18" charset="0"/>
                        </a:rPr>
                        <a:t>Priority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8432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INT0, INT3-INT 255,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Highest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432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NMI(INT2)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Math" pitchFamily="18" charset="0"/>
                        <a:ea typeface="Cambria Math"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432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INTR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ambria Math" pitchFamily="18" charset="0"/>
                        <a:ea typeface="Cambria Math"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8432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SINGLE STEP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mbria Math" pitchFamily="18" charset="0"/>
                          <a:ea typeface="Cambria Math" pitchFamily="18" charset="0"/>
                        </a:rPr>
                        <a:t>Lowest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1287" name="Line 27"/>
          <p:cNvSpPr>
            <a:spLocks noChangeShapeType="1"/>
          </p:cNvSpPr>
          <p:nvPr/>
        </p:nvSpPr>
        <p:spPr bwMode="auto">
          <a:xfrm>
            <a:off x="6781800" y="3657600"/>
            <a:ext cx="0" cy="304800"/>
          </a:xfrm>
          <a:prstGeom prst="line">
            <a:avLst/>
          </a:prstGeom>
          <a:noFill/>
          <a:ln w="9525">
            <a:solidFill>
              <a:schemeClr val="tx1"/>
            </a:solidFill>
            <a:round/>
            <a:headEnd/>
            <a:tailEnd type="triangle" w="med" len="med"/>
          </a:ln>
        </p:spPr>
        <p:txBody>
          <a:bodyPr/>
          <a:lstStyle/>
          <a:p>
            <a:endParaRPr lang="en-US">
              <a:latin typeface="Cambria Math" pitchFamily="18" charset="0"/>
              <a:ea typeface="Cambria Math" pitchFamily="18" charset="0"/>
            </a:endParaRPr>
          </a:p>
        </p:txBody>
      </p:sp>
      <p:sp>
        <p:nvSpPr>
          <p:cNvPr id="11288" name="Line 31"/>
          <p:cNvSpPr>
            <a:spLocks noChangeShapeType="1"/>
          </p:cNvSpPr>
          <p:nvPr/>
        </p:nvSpPr>
        <p:spPr bwMode="auto">
          <a:xfrm>
            <a:off x="6781800" y="4495800"/>
            <a:ext cx="0" cy="304800"/>
          </a:xfrm>
          <a:prstGeom prst="line">
            <a:avLst/>
          </a:prstGeom>
          <a:noFill/>
          <a:ln w="9525">
            <a:solidFill>
              <a:schemeClr val="tx1"/>
            </a:solidFill>
            <a:round/>
            <a:headEnd/>
            <a:tailEnd type="triangle" w="med" len="med"/>
          </a:ln>
        </p:spPr>
        <p:txBody>
          <a:bodyPr/>
          <a:lstStyle/>
          <a:p>
            <a:endParaRPr lang="en-US">
              <a:latin typeface="Cambria Math" pitchFamily="18" charset="0"/>
              <a:ea typeface="Cambria Math"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284</a:t>
            </a:fld>
            <a:endParaRPr lang="en-US"/>
          </a:p>
        </p:txBody>
      </p:sp>
    </p:spTree>
    <p:extLst>
      <p:ext uri="{BB962C8B-B14F-4D97-AF65-F5344CB8AC3E}">
        <p14:creationId xmlns:p14="http://schemas.microsoft.com/office/powerpoint/2010/main" val="390285055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p:cNvSpPr/>
          <p:nvPr/>
        </p:nvSpPr>
        <p:spPr>
          <a:xfrm>
            <a:off x="381000" y="3244334"/>
            <a:ext cx="7772400" cy="1200329"/>
          </a:xfrm>
          <a:prstGeom prst="rect">
            <a:avLst/>
          </a:prstGeom>
        </p:spPr>
        <p:txBody>
          <a:bodyPr wrap="square">
            <a:spAutoFit/>
          </a:bodyPr>
          <a:lstStyle/>
          <a:p>
            <a:pPr algn="ctr"/>
            <a:r>
              <a:rPr lang="en-US" sz="7200" dirty="0" smtClean="0">
                <a:solidFill>
                  <a:srgbClr val="7030A0"/>
                </a:solidFill>
                <a:latin typeface="Script MT Bold" pitchFamily="66" charset="0"/>
                <a:ea typeface="Cambria Math" pitchFamily="18" charset="0"/>
              </a:rPr>
              <a:t>EXTRAS</a:t>
            </a:r>
            <a:endParaRPr lang="en-US" sz="7200" dirty="0"/>
          </a:p>
        </p:txBody>
      </p:sp>
    </p:spTree>
    <p:extLst>
      <p:ext uri="{BB962C8B-B14F-4D97-AF65-F5344CB8AC3E}">
        <p14:creationId xmlns:p14="http://schemas.microsoft.com/office/powerpoint/2010/main" val="6679235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
          <p:cNvSpPr>
            <a:spLocks noGrp="1"/>
          </p:cNvSpPr>
          <p:nvPr>
            <p:ph type="title"/>
          </p:nvPr>
        </p:nvSpPr>
        <p:spPr>
          <a:xfrm>
            <a:off x="357188" y="1714500"/>
            <a:ext cx="8572500" cy="3357563"/>
          </a:xfrm>
        </p:spPr>
        <p:txBody>
          <a:bodyPr>
            <a:normAutofit fontScale="90000"/>
          </a:bodyPr>
          <a:lstStyle/>
          <a:p>
            <a:r>
              <a:rPr lang="en-GB" sz="5400" dirty="0" smtClean="0">
                <a:latin typeface="Book Antiqua" pitchFamily="18" charset="0"/>
                <a:ea typeface="Calibri" pitchFamily="34" charset="0"/>
              </a:rPr>
              <a:t>UNIT-III</a:t>
            </a:r>
            <a:br>
              <a:rPr lang="en-GB" sz="5400" dirty="0" smtClean="0">
                <a:latin typeface="Book Antiqua" pitchFamily="18" charset="0"/>
                <a:ea typeface="Calibri" pitchFamily="34" charset="0"/>
              </a:rPr>
            </a:br>
            <a:r>
              <a:rPr lang="en-GB" sz="5400" dirty="0" smtClean="0">
                <a:latin typeface="Book Antiqua" pitchFamily="18" charset="0"/>
                <a:ea typeface="Calibri" pitchFamily="34" charset="0"/>
              </a:rPr>
              <a:t/>
            </a:r>
            <a:br>
              <a:rPr lang="en-GB" sz="5400" dirty="0" smtClean="0">
                <a:latin typeface="Book Antiqua" pitchFamily="18" charset="0"/>
                <a:ea typeface="Calibri" pitchFamily="34" charset="0"/>
              </a:rPr>
            </a:br>
            <a:r>
              <a:rPr lang="en-GB" sz="5400" dirty="0" smtClean="0">
                <a:latin typeface="Book Antiqua" pitchFamily="18" charset="0"/>
                <a:ea typeface="Calibri" pitchFamily="34" charset="0"/>
              </a:rPr>
              <a:t>8051 MICROCONTROLLER</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286</a:t>
            </a:fld>
            <a:endParaRPr lang="en-US"/>
          </a:p>
        </p:txBody>
      </p:sp>
    </p:spTree>
    <p:extLst>
      <p:ext uri="{BB962C8B-B14F-4D97-AF65-F5344CB8AC3E}">
        <p14:creationId xmlns:p14="http://schemas.microsoft.com/office/powerpoint/2010/main" val="376526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04800" y="3244334"/>
            <a:ext cx="8686800" cy="1938992"/>
          </a:xfrm>
          <a:prstGeom prst="rect">
            <a:avLst/>
          </a:prstGeom>
        </p:spPr>
        <p:txBody>
          <a:bodyPr wrap="square">
            <a:spAutoFit/>
          </a:bodyPr>
          <a:lstStyle/>
          <a:p>
            <a:r>
              <a:rPr lang="en-US" sz="6000" dirty="0" smtClean="0">
                <a:solidFill>
                  <a:srgbClr val="00B050"/>
                </a:solidFill>
                <a:latin typeface="Curlz MT" pitchFamily="82" charset="0"/>
                <a:ea typeface="Calibri" pitchFamily="34" charset="0"/>
              </a:rPr>
              <a:t>1.OVER VIEW OF 8051                </a:t>
            </a:r>
          </a:p>
          <a:p>
            <a:r>
              <a:rPr lang="en-US" sz="6000" dirty="0">
                <a:solidFill>
                  <a:srgbClr val="00B050"/>
                </a:solidFill>
                <a:latin typeface="Curlz MT" pitchFamily="82" charset="0"/>
                <a:ea typeface="Calibri" pitchFamily="34" charset="0"/>
              </a:rPr>
              <a:t> </a:t>
            </a:r>
            <a:r>
              <a:rPr lang="en-US" sz="6000" dirty="0" smtClean="0">
                <a:solidFill>
                  <a:srgbClr val="00B050"/>
                </a:solidFill>
                <a:latin typeface="Curlz MT" pitchFamily="82" charset="0"/>
                <a:ea typeface="Calibri" pitchFamily="34" charset="0"/>
              </a:rPr>
              <a:t>    MICROCONTROLLER</a:t>
            </a:r>
            <a:r>
              <a:rPr lang="en-US" dirty="0" smtClean="0">
                <a:latin typeface="Curlz MT" pitchFamily="82" charset="0"/>
                <a:ea typeface="Calibri" pitchFamily="34" charset="0"/>
              </a:rPr>
              <a:t> </a:t>
            </a:r>
            <a:endParaRPr lang="en-US" dirty="0"/>
          </a:p>
        </p:txBody>
      </p:sp>
    </p:spTree>
    <p:extLst>
      <p:ext uri="{BB962C8B-B14F-4D97-AF65-F5344CB8AC3E}">
        <p14:creationId xmlns:p14="http://schemas.microsoft.com/office/powerpoint/2010/main" val="9240050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1785938"/>
            <a:ext cx="9144000" cy="1143000"/>
          </a:xfrm>
        </p:spPr>
        <p:txBody>
          <a:bodyPr/>
          <a:lstStyle/>
          <a:p>
            <a:pPr eaLnBrk="1" hangingPunct="1"/>
            <a:r>
              <a:rPr lang="en-US" sz="6000" dirty="0" smtClean="0">
                <a:latin typeface="Curlz MT" pitchFamily="82" charset="0"/>
                <a:ea typeface="Calibri" pitchFamily="34" charset="0"/>
              </a:rPr>
              <a:t>8051 CPU Operation</a:t>
            </a:r>
          </a:p>
        </p:txBody>
      </p:sp>
      <p:sp>
        <p:nvSpPr>
          <p:cNvPr id="25603" name="Content Placeholder 5"/>
          <p:cNvSpPr>
            <a:spLocks noGrp="1"/>
          </p:cNvSpPr>
          <p:nvPr>
            <p:ph idx="1"/>
          </p:nvPr>
        </p:nvSpPr>
        <p:spPr>
          <a:xfrm>
            <a:off x="1857375" y="3214688"/>
            <a:ext cx="5429250" cy="2428875"/>
          </a:xfrm>
        </p:spPr>
        <p:txBody>
          <a:bodyPr/>
          <a:lstStyle/>
          <a:p>
            <a:pPr marL="514350" indent="-514350" eaLnBrk="1" hangingPunct="1">
              <a:buFontTx/>
              <a:buAutoNum type="arabicPeriod"/>
            </a:pPr>
            <a:r>
              <a:rPr lang="en-US" sz="4400" smtClean="0">
                <a:latin typeface="Forte" pitchFamily="66" charset="0"/>
                <a:ea typeface="Calibri" pitchFamily="34" charset="0"/>
              </a:rPr>
              <a:t>Features</a:t>
            </a:r>
          </a:p>
          <a:p>
            <a:pPr marL="514350" indent="-514350" eaLnBrk="1" hangingPunct="1">
              <a:buFontTx/>
              <a:buAutoNum type="arabicPeriod"/>
            </a:pPr>
            <a:r>
              <a:rPr lang="en-US" sz="4400" smtClean="0">
                <a:latin typeface="Forte" pitchFamily="66" charset="0"/>
                <a:ea typeface="Calibri" pitchFamily="34" charset="0"/>
              </a:rPr>
              <a:t>Pin Diagram</a:t>
            </a:r>
          </a:p>
          <a:p>
            <a:pPr marL="514350" indent="-514350" eaLnBrk="1" hangingPunct="1">
              <a:buFontTx/>
              <a:buAutoNum type="arabicPeriod"/>
            </a:pPr>
            <a:r>
              <a:rPr lang="en-US" sz="4400" smtClean="0">
                <a:latin typeface="Forte" pitchFamily="66" charset="0"/>
                <a:ea typeface="Calibri" pitchFamily="34" charset="0"/>
              </a:rPr>
              <a:t>Block Diagram</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288</a:t>
            </a:fld>
            <a:endParaRPr lang="en-US"/>
          </a:p>
        </p:txBody>
      </p:sp>
    </p:spTree>
    <p:extLst>
      <p:ext uri="{BB962C8B-B14F-4D97-AF65-F5344CB8AC3E}">
        <p14:creationId xmlns:p14="http://schemas.microsoft.com/office/powerpoint/2010/main" val="1831932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7"/>
          <p:cNvSpPr>
            <a:spLocks noGrp="1"/>
          </p:cNvSpPr>
          <p:nvPr>
            <p:ph type="title"/>
          </p:nvPr>
        </p:nvSpPr>
        <p:spPr>
          <a:xfrm>
            <a:off x="0" y="0"/>
            <a:ext cx="9144000" cy="1143000"/>
          </a:xfrm>
        </p:spPr>
        <p:txBody>
          <a:bodyPr/>
          <a:lstStyle/>
          <a:p>
            <a:pPr eaLnBrk="1" hangingPunct="1"/>
            <a:r>
              <a:rPr lang="en-US" sz="4400" smtClean="0">
                <a:ea typeface="Calibri" pitchFamily="34" charset="0"/>
              </a:rPr>
              <a:t>8051 Microcontroller</a:t>
            </a:r>
          </a:p>
        </p:txBody>
      </p:sp>
      <p:sp>
        <p:nvSpPr>
          <p:cNvPr id="26627" name="Content Placeholder 8"/>
          <p:cNvSpPr>
            <a:spLocks noGrp="1"/>
          </p:cNvSpPr>
          <p:nvPr>
            <p:ph idx="1"/>
          </p:nvPr>
        </p:nvSpPr>
        <p:spPr>
          <a:xfrm>
            <a:off x="71438" y="1428750"/>
            <a:ext cx="8970962" cy="4929188"/>
          </a:xfrm>
        </p:spPr>
        <p:txBody>
          <a:bodyPr/>
          <a:lstStyle/>
          <a:p>
            <a:pPr algn="just" eaLnBrk="1" hangingPunct="1">
              <a:spcBef>
                <a:spcPct val="0"/>
              </a:spcBef>
              <a:spcAft>
                <a:spcPts val="2400"/>
              </a:spcAft>
            </a:pPr>
            <a:r>
              <a:rPr lang="en-US" sz="3200" smtClean="0">
                <a:ea typeface="Calibri" pitchFamily="34" charset="0"/>
              </a:rPr>
              <a:t>Intel introduced 8051, developed in the year 1981.</a:t>
            </a:r>
          </a:p>
          <a:p>
            <a:pPr algn="just" eaLnBrk="1" hangingPunct="1"/>
            <a:r>
              <a:rPr lang="en-US" sz="3200" smtClean="0">
                <a:ea typeface="Calibri" pitchFamily="34" charset="0"/>
              </a:rPr>
              <a:t>The 8051 is an </a:t>
            </a:r>
            <a:r>
              <a:rPr lang="en-US" sz="3200" b="1" smtClean="0">
                <a:solidFill>
                  <a:srgbClr val="00B0F0"/>
                </a:solidFill>
                <a:ea typeface="Calibri" pitchFamily="34" charset="0"/>
              </a:rPr>
              <a:t>8-bit processor</a:t>
            </a:r>
          </a:p>
          <a:p>
            <a:pPr lvl="1" algn="just" eaLnBrk="1" hangingPunct="1">
              <a:spcBef>
                <a:spcPct val="0"/>
              </a:spcBef>
              <a:spcAft>
                <a:spcPts val="2400"/>
              </a:spcAft>
            </a:pPr>
            <a:r>
              <a:rPr lang="en-US" sz="2800" smtClean="0">
                <a:ea typeface="Calibri" pitchFamily="34" charset="0"/>
              </a:rPr>
              <a:t>The CPU can work on only 8 bits of data at a time</a:t>
            </a:r>
          </a:p>
          <a:p>
            <a:pPr algn="just" eaLnBrk="1" hangingPunct="1"/>
            <a:r>
              <a:rPr lang="en-US" sz="3200" smtClean="0">
                <a:ea typeface="Calibri" pitchFamily="34" charset="0"/>
              </a:rPr>
              <a:t>The 8051 became widely popular after allowing other manufactures to make and market any flavor of the 8051.</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289</a:t>
            </a:fld>
            <a:endParaRPr lang="en-US"/>
          </a:p>
        </p:txBody>
      </p:sp>
    </p:spTree>
    <p:extLst>
      <p:ext uri="{BB962C8B-B14F-4D97-AF65-F5344CB8AC3E}">
        <p14:creationId xmlns:p14="http://schemas.microsoft.com/office/powerpoint/2010/main" val="354894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PIN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397367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Family</a:t>
            </a:r>
          </a:p>
        </p:txBody>
      </p:sp>
      <p:sp>
        <p:nvSpPr>
          <p:cNvPr id="27651" name="Content Placeholder 8"/>
          <p:cNvSpPr>
            <a:spLocks noGrp="1"/>
          </p:cNvSpPr>
          <p:nvPr>
            <p:ph idx="1"/>
          </p:nvPr>
        </p:nvSpPr>
        <p:spPr>
          <a:xfrm>
            <a:off x="173038" y="1214438"/>
            <a:ext cx="8786812" cy="1928812"/>
          </a:xfrm>
        </p:spPr>
        <p:txBody>
          <a:bodyPr>
            <a:normAutofit fontScale="85000" lnSpcReduction="10000"/>
          </a:bodyPr>
          <a:lstStyle/>
          <a:p>
            <a:pPr eaLnBrk="1" hangingPunct="1"/>
            <a:r>
              <a:rPr lang="en-US" smtClean="0">
                <a:ea typeface="Calibri" pitchFamily="34" charset="0"/>
              </a:rPr>
              <a:t>The 8051 is a subset of the 8052</a:t>
            </a:r>
          </a:p>
          <a:p>
            <a:pPr eaLnBrk="1" hangingPunct="1"/>
            <a:r>
              <a:rPr lang="en-US" smtClean="0">
                <a:ea typeface="Calibri" pitchFamily="34" charset="0"/>
              </a:rPr>
              <a:t>The 8031 is a ROM-less 8051</a:t>
            </a:r>
          </a:p>
          <a:p>
            <a:pPr lvl="1" eaLnBrk="1" hangingPunct="1"/>
            <a:r>
              <a:rPr lang="en-US" smtClean="0">
                <a:ea typeface="Calibri" pitchFamily="34" charset="0"/>
              </a:rPr>
              <a:t>Add external ROM to it</a:t>
            </a:r>
          </a:p>
          <a:p>
            <a:pPr lvl="1" eaLnBrk="1" hangingPunct="1"/>
            <a:r>
              <a:rPr lang="en-US" smtClean="0">
                <a:ea typeface="Calibri" pitchFamily="34" charset="0"/>
              </a:rPr>
              <a:t>You lose two ports, and leave only 2 ports for I/O operations</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290</a:t>
            </a:fld>
            <a:endParaRPr lang="en-US"/>
          </a:p>
        </p:txBody>
      </p:sp>
      <p:pic>
        <p:nvPicPr>
          <p:cNvPr id="684034" name="Picture 2"/>
          <p:cNvPicPr>
            <a:picLocks noChangeAspect="1" noChangeArrowheads="1"/>
          </p:cNvPicPr>
          <p:nvPr/>
        </p:nvPicPr>
        <p:blipFill>
          <a:blip r:embed="rId2"/>
          <a:srcRect/>
          <a:stretch>
            <a:fillRect/>
          </a:stretch>
        </p:blipFill>
        <p:spPr bwMode="auto">
          <a:xfrm>
            <a:off x="928688" y="3286125"/>
            <a:ext cx="6858000" cy="3357563"/>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4258696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84034"/>
                                        </p:tgtEl>
                                        <p:attrNameLst>
                                          <p:attrName>style.visibility</p:attrName>
                                        </p:attrNameLst>
                                      </p:cBhvr>
                                      <p:to>
                                        <p:strVal val="visible"/>
                                      </p:to>
                                    </p:set>
                                    <p:animEffect transition="in" filter="fade">
                                      <p:cBhvr>
                                        <p:cTn id="7" dur="1000"/>
                                        <p:tgtEl>
                                          <p:spTgt spid="684034"/>
                                        </p:tgtEl>
                                      </p:cBhvr>
                                    </p:animEffect>
                                    <p:anim calcmode="lin" valueType="num">
                                      <p:cBhvr>
                                        <p:cTn id="8" dur="1000" fill="hold"/>
                                        <p:tgtEl>
                                          <p:spTgt spid="684034"/>
                                        </p:tgtEl>
                                        <p:attrNameLst>
                                          <p:attrName>ppt_x</p:attrName>
                                        </p:attrNameLst>
                                      </p:cBhvr>
                                      <p:tavLst>
                                        <p:tav tm="0">
                                          <p:val>
                                            <p:strVal val="#ppt_x"/>
                                          </p:val>
                                        </p:tav>
                                        <p:tav tm="100000">
                                          <p:val>
                                            <p:strVal val="#ppt_x"/>
                                          </p:val>
                                        </p:tav>
                                      </p:tavLst>
                                    </p:anim>
                                    <p:anim calcmode="lin" valueType="num">
                                      <p:cBhvr>
                                        <p:cTn id="9" dur="1000" fill="hold"/>
                                        <p:tgtEl>
                                          <p:spTgt spid="684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Features</a:t>
            </a:r>
          </a:p>
        </p:txBody>
      </p:sp>
      <p:sp>
        <p:nvSpPr>
          <p:cNvPr id="28675" name="Content Placeholder 8"/>
          <p:cNvSpPr>
            <a:spLocks noGrp="1"/>
          </p:cNvSpPr>
          <p:nvPr>
            <p:ph idx="1"/>
          </p:nvPr>
        </p:nvSpPr>
        <p:spPr>
          <a:xfrm>
            <a:off x="173038" y="1214438"/>
            <a:ext cx="8786812" cy="5143500"/>
          </a:xfrm>
        </p:spPr>
        <p:txBody>
          <a:bodyPr>
            <a:normAutofit fontScale="92500"/>
          </a:bodyPr>
          <a:lstStyle/>
          <a:p>
            <a:pPr eaLnBrk="1" hangingPunct="1"/>
            <a:r>
              <a:rPr lang="en-US" i="1" smtClean="0">
                <a:ea typeface="Calibri" pitchFamily="34" charset="0"/>
              </a:rPr>
              <a:t>64KB Program Memory address space</a:t>
            </a:r>
          </a:p>
          <a:p>
            <a:pPr eaLnBrk="1" hangingPunct="1"/>
            <a:r>
              <a:rPr lang="en-US" i="1" smtClean="0">
                <a:ea typeface="Calibri" pitchFamily="34" charset="0"/>
              </a:rPr>
              <a:t>64KB Data Memory address space</a:t>
            </a:r>
          </a:p>
          <a:p>
            <a:pPr eaLnBrk="1" hangingPunct="1"/>
            <a:r>
              <a:rPr lang="en-US" i="1" smtClean="0">
                <a:ea typeface="Calibri" pitchFamily="34" charset="0"/>
              </a:rPr>
              <a:t>4K bytes of on-chip Program Memory</a:t>
            </a:r>
          </a:p>
          <a:p>
            <a:pPr eaLnBrk="1" hangingPunct="1"/>
            <a:r>
              <a:rPr lang="en-US" i="1" smtClean="0">
                <a:ea typeface="Calibri" pitchFamily="34" charset="0"/>
              </a:rPr>
              <a:t>128 bytes of on-chip Data RAM</a:t>
            </a:r>
          </a:p>
          <a:p>
            <a:pPr eaLnBrk="1" hangingPunct="1"/>
            <a:r>
              <a:rPr lang="en-US" i="1" smtClean="0">
                <a:ea typeface="Calibri" pitchFamily="34" charset="0"/>
              </a:rPr>
              <a:t>32 bidirectional and individually addressable I/0 lines</a:t>
            </a:r>
          </a:p>
          <a:p>
            <a:pPr eaLnBrk="1" hangingPunct="1"/>
            <a:r>
              <a:rPr lang="en-US" i="1" smtClean="0">
                <a:ea typeface="Calibri" pitchFamily="34" charset="0"/>
              </a:rPr>
              <a:t>Two 16-bit timer/counters</a:t>
            </a:r>
          </a:p>
          <a:p>
            <a:pPr eaLnBrk="1" hangingPunct="1"/>
            <a:r>
              <a:rPr lang="en-US" i="1" smtClean="0">
                <a:ea typeface="Calibri" pitchFamily="34" charset="0"/>
              </a:rPr>
              <a:t>6-source/5-vector interrupt structure with two priority levels</a:t>
            </a:r>
          </a:p>
          <a:p>
            <a:pPr eaLnBrk="1" hangingPunct="1"/>
            <a:r>
              <a:rPr lang="en-US" i="1" smtClean="0">
                <a:ea typeface="Calibri" pitchFamily="34" charset="0"/>
              </a:rPr>
              <a:t>On-chip clock oscillator</a:t>
            </a:r>
          </a:p>
          <a:p>
            <a:pPr eaLnBrk="1" hangingPunct="1"/>
            <a:endParaRPr lang="en-US" i="1" smtClean="0">
              <a:ea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291</a:t>
            </a:fld>
            <a:endParaRPr lang="en-US"/>
          </a:p>
        </p:txBody>
      </p:sp>
    </p:spTree>
    <p:extLst>
      <p:ext uri="{BB962C8B-B14F-4D97-AF65-F5344CB8AC3E}">
        <p14:creationId xmlns:p14="http://schemas.microsoft.com/office/powerpoint/2010/main" val="281879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5400" dirty="0" smtClean="0">
                <a:solidFill>
                  <a:srgbClr val="C00000"/>
                </a:solidFill>
                <a:latin typeface="Curlz MT" pitchFamily="82" charset="0"/>
                <a:ea typeface="Calibri" pitchFamily="34" charset="0"/>
              </a:rPr>
              <a:t>2.Pin </a:t>
            </a:r>
            <a:r>
              <a:rPr lang="en-US" sz="5400" dirty="0">
                <a:solidFill>
                  <a:srgbClr val="C00000"/>
                </a:solidFill>
                <a:latin typeface="Curlz MT" pitchFamily="82" charset="0"/>
                <a:ea typeface="Calibri" pitchFamily="34" charset="0"/>
              </a:rPr>
              <a:t>Description of the 8051</a:t>
            </a:r>
            <a:endParaRPr lang="en-US" dirty="0">
              <a:solidFill>
                <a:srgbClr val="C0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8685850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Pin Description of the 8051</a:t>
            </a:r>
          </a:p>
        </p:txBody>
      </p:sp>
      <p:sp>
        <p:nvSpPr>
          <p:cNvPr id="29699" name="Content Placeholder 9"/>
          <p:cNvSpPr>
            <a:spLocks noGrp="1"/>
          </p:cNvSpPr>
          <p:nvPr>
            <p:ph idx="1"/>
          </p:nvPr>
        </p:nvSpPr>
        <p:spPr>
          <a:xfrm>
            <a:off x="173038" y="1214438"/>
            <a:ext cx="8786812" cy="5143500"/>
          </a:xfrm>
        </p:spPr>
        <p:txBody>
          <a:bodyPr/>
          <a:lstStyle/>
          <a:p>
            <a:pPr algn="just" eaLnBrk="1" hangingPunct="1">
              <a:spcBef>
                <a:spcPct val="0"/>
              </a:spcBef>
              <a:spcAft>
                <a:spcPts val="1200"/>
              </a:spcAft>
            </a:pPr>
            <a:r>
              <a:rPr lang="en-US" smtClean="0">
                <a:ea typeface="Calibri" pitchFamily="34" charset="0"/>
              </a:rPr>
              <a:t>8051 family members (e.g., 8751, 89C51, 89C52, DS89C4x0)</a:t>
            </a:r>
          </a:p>
          <a:p>
            <a:pPr lvl="1" algn="just" eaLnBrk="1" hangingPunct="1">
              <a:spcBef>
                <a:spcPct val="0"/>
              </a:spcBef>
              <a:spcAft>
                <a:spcPts val="1200"/>
              </a:spcAft>
            </a:pPr>
            <a:r>
              <a:rPr lang="en-US" smtClean="0">
                <a:ea typeface="Calibri" pitchFamily="34" charset="0"/>
              </a:rPr>
              <a:t>Have </a:t>
            </a:r>
            <a:r>
              <a:rPr lang="en-US" b="1" smtClean="0">
                <a:solidFill>
                  <a:srgbClr val="00B0F0"/>
                </a:solidFill>
                <a:ea typeface="Calibri" pitchFamily="34" charset="0"/>
              </a:rPr>
              <a:t>40 pins </a:t>
            </a:r>
            <a:r>
              <a:rPr lang="en-US" smtClean="0">
                <a:ea typeface="Calibri" pitchFamily="34" charset="0"/>
              </a:rPr>
              <a:t>dedicated for various functions such as I/O, RD, WR, address, data, and interrupts.</a:t>
            </a:r>
          </a:p>
          <a:p>
            <a:pPr lvl="2" algn="just" eaLnBrk="1" hangingPunct="1"/>
            <a:r>
              <a:rPr lang="en-US" i="1" smtClean="0">
                <a:solidFill>
                  <a:srgbClr val="CC99FF"/>
                </a:solidFill>
                <a:ea typeface="Calibri" pitchFamily="34" charset="0"/>
              </a:rPr>
              <a:t>DIP(dual in-line package),</a:t>
            </a:r>
          </a:p>
          <a:p>
            <a:pPr algn="just" eaLnBrk="1" hangingPunct="1"/>
            <a:r>
              <a:rPr lang="en-US" smtClean="0">
                <a:ea typeface="Calibri" pitchFamily="34" charset="0"/>
              </a:rPr>
              <a:t>Some companies provide a 20-pin version of the 8051 with a reduced number of I/O ports for less demanding applications</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293</a:t>
            </a:fld>
            <a:endParaRPr lang="en-US"/>
          </a:p>
        </p:txBody>
      </p:sp>
    </p:spTree>
    <p:extLst>
      <p:ext uri="{BB962C8B-B14F-4D97-AF65-F5344CB8AC3E}">
        <p14:creationId xmlns:p14="http://schemas.microsoft.com/office/powerpoint/2010/main" val="44319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7"/>
          <p:cNvSpPr>
            <a:spLocks noGrp="1"/>
          </p:cNvSpPr>
          <p:nvPr>
            <p:ph type="title"/>
          </p:nvPr>
        </p:nvSpPr>
        <p:spPr>
          <a:xfrm>
            <a:off x="0" y="0"/>
            <a:ext cx="9144000" cy="1143000"/>
          </a:xfrm>
        </p:spPr>
        <p:txBody>
          <a:bodyPr/>
          <a:lstStyle/>
          <a:p>
            <a:pPr eaLnBrk="1" hangingPunct="1"/>
            <a:r>
              <a:rPr lang="en-US" smtClean="0">
                <a:ea typeface="Calibri" pitchFamily="34" charset="0"/>
              </a:rPr>
              <a:t>Pin Diagram of the 8051</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294</a:t>
            </a:fld>
            <a:endParaRPr lang="en-US"/>
          </a:p>
        </p:txBody>
      </p:sp>
      <p:pic>
        <p:nvPicPr>
          <p:cNvPr id="685058" name="Picture 2" descr="http://www.8051projects.info/images/89c51.JPG"/>
          <p:cNvPicPr>
            <a:picLocks noChangeAspect="1" noChangeArrowheads="1"/>
          </p:cNvPicPr>
          <p:nvPr/>
        </p:nvPicPr>
        <p:blipFill>
          <a:blip r:embed="rId2"/>
          <a:srcRect/>
          <a:stretch>
            <a:fillRect/>
          </a:stretch>
        </p:blipFill>
        <p:spPr bwMode="auto">
          <a:xfrm>
            <a:off x="2105025" y="1071563"/>
            <a:ext cx="4824413" cy="5715000"/>
          </a:xfrm>
          <a:prstGeom prst="rect">
            <a:avLst/>
          </a:prstGeom>
          <a:noFill/>
          <a:ln w="9525">
            <a:noFill/>
            <a:miter lim="800000"/>
            <a:headEnd/>
            <a:tailEnd/>
          </a:ln>
        </p:spPr>
      </p:pic>
    </p:spTree>
    <p:extLst>
      <p:ext uri="{BB962C8B-B14F-4D97-AF65-F5344CB8AC3E}">
        <p14:creationId xmlns:p14="http://schemas.microsoft.com/office/powerpoint/2010/main" val="3069774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5058"/>
                                        </p:tgtEl>
                                        <p:attrNameLst>
                                          <p:attrName>style.visibility</p:attrName>
                                        </p:attrNameLst>
                                      </p:cBhvr>
                                      <p:to>
                                        <p:strVal val="visible"/>
                                      </p:to>
                                    </p:set>
                                    <p:animEffect transition="in" filter="dissolve">
                                      <p:cBhvr>
                                        <p:cTn id="7" dur="500"/>
                                        <p:tgtEl>
                                          <p:spTgt spid="68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7"/>
          <p:cNvSpPr>
            <a:spLocks noGrp="1"/>
          </p:cNvSpPr>
          <p:nvPr>
            <p:ph type="title"/>
          </p:nvPr>
        </p:nvSpPr>
        <p:spPr>
          <a:xfrm>
            <a:off x="0" y="0"/>
            <a:ext cx="9144000" cy="1143000"/>
          </a:xfrm>
        </p:spPr>
        <p:txBody>
          <a:bodyPr/>
          <a:lstStyle/>
          <a:p>
            <a:pPr eaLnBrk="1" hangingPunct="1"/>
            <a:r>
              <a:rPr lang="en-US" smtClean="0">
                <a:ea typeface="Calibri" pitchFamily="34" charset="0"/>
              </a:rPr>
              <a:t>XTAL1 and XTAL2</a:t>
            </a:r>
          </a:p>
        </p:txBody>
      </p:sp>
      <p:sp>
        <p:nvSpPr>
          <p:cNvPr id="31747" name="Content Placeholder 8"/>
          <p:cNvSpPr>
            <a:spLocks noGrp="1"/>
          </p:cNvSpPr>
          <p:nvPr>
            <p:ph idx="1"/>
          </p:nvPr>
        </p:nvSpPr>
        <p:spPr>
          <a:xfrm>
            <a:off x="173038" y="1214438"/>
            <a:ext cx="8786812" cy="2643187"/>
          </a:xfrm>
        </p:spPr>
        <p:txBody>
          <a:bodyPr>
            <a:normAutofit fontScale="92500" lnSpcReduction="10000"/>
          </a:bodyPr>
          <a:lstStyle/>
          <a:p>
            <a:pPr eaLnBrk="1" hangingPunct="1"/>
            <a:r>
              <a:rPr lang="en-US" smtClean="0">
                <a:ea typeface="Calibri" pitchFamily="34" charset="0"/>
              </a:rPr>
              <a:t>The 8051 has an on-chip oscillator but requires an external clock to run it</a:t>
            </a:r>
          </a:p>
          <a:p>
            <a:pPr lvl="1" eaLnBrk="1" hangingPunct="1"/>
            <a:r>
              <a:rPr lang="en-US" smtClean="0">
                <a:ea typeface="Calibri" pitchFamily="34" charset="0"/>
              </a:rPr>
              <a:t>A quartz crystal oscillator is connected to inputs XTAL1 (pin19) and XTAL2 (pin18)</a:t>
            </a:r>
          </a:p>
          <a:p>
            <a:pPr lvl="1" eaLnBrk="1" hangingPunct="1"/>
            <a:r>
              <a:rPr lang="en-US" smtClean="0">
                <a:ea typeface="Calibri" pitchFamily="34" charset="0"/>
              </a:rPr>
              <a:t>The quartz crystal oscillator also needs two capacitors of 30 pF value</a:t>
            </a: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295</a:t>
            </a:fld>
            <a:endParaRPr lang="en-US"/>
          </a:p>
        </p:txBody>
      </p:sp>
      <p:pic>
        <p:nvPicPr>
          <p:cNvPr id="701441" name="Picture 1"/>
          <p:cNvPicPr>
            <a:picLocks noChangeAspect="1" noChangeArrowheads="1"/>
          </p:cNvPicPr>
          <p:nvPr/>
        </p:nvPicPr>
        <p:blipFill>
          <a:blip r:embed="rId2"/>
          <a:srcRect/>
          <a:stretch>
            <a:fillRect/>
          </a:stretch>
        </p:blipFill>
        <p:spPr bwMode="auto">
          <a:xfrm>
            <a:off x="3281363" y="4071938"/>
            <a:ext cx="2505075" cy="2276475"/>
          </a:xfrm>
          <a:prstGeom prst="rect">
            <a:avLst/>
          </a:prstGeom>
          <a:noFill/>
          <a:ln w="12700">
            <a:noFill/>
            <a:miter lim="800000"/>
            <a:headEnd type="none" w="sm" len="sm"/>
            <a:tailEnd type="none" w="sm" len="sm"/>
          </a:ln>
        </p:spPr>
      </p:pic>
      <p:pic>
        <p:nvPicPr>
          <p:cNvPr id="31750" name="Picture 2"/>
          <p:cNvPicPr>
            <a:picLocks noChangeAspect="1" noChangeArrowheads="1"/>
          </p:cNvPicPr>
          <p:nvPr/>
        </p:nvPicPr>
        <p:blipFill>
          <a:blip r:embed="rId3"/>
          <a:srcRect/>
          <a:stretch>
            <a:fillRect/>
          </a:stretch>
        </p:blipFill>
        <p:spPr bwMode="auto">
          <a:xfrm>
            <a:off x="142875" y="3929063"/>
            <a:ext cx="1685925" cy="25527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408035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1441"/>
                                        </p:tgtEl>
                                        <p:attrNameLst>
                                          <p:attrName>style.visibility</p:attrName>
                                        </p:attrNameLst>
                                      </p:cBhvr>
                                      <p:to>
                                        <p:strVal val="visible"/>
                                      </p:to>
                                    </p:set>
                                    <p:animEffect transition="in" filter="dissolve">
                                      <p:cBhvr>
                                        <p:cTn id="7" dur="500"/>
                                        <p:tgtEl>
                                          <p:spTgt spid="701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7"/>
          <p:cNvSpPr>
            <a:spLocks noGrp="1"/>
          </p:cNvSpPr>
          <p:nvPr>
            <p:ph type="title"/>
          </p:nvPr>
        </p:nvSpPr>
        <p:spPr>
          <a:xfrm>
            <a:off x="0" y="0"/>
            <a:ext cx="9144000" cy="1143000"/>
          </a:xfrm>
        </p:spPr>
        <p:txBody>
          <a:bodyPr/>
          <a:lstStyle/>
          <a:p>
            <a:pPr eaLnBrk="1" hangingPunct="1"/>
            <a:r>
              <a:rPr lang="en-US" smtClean="0">
                <a:ea typeface="Calibri" pitchFamily="34" charset="0"/>
              </a:rPr>
              <a:t>XTAL1 and XTAL2 …..</a:t>
            </a:r>
          </a:p>
        </p:txBody>
      </p:sp>
      <p:sp>
        <p:nvSpPr>
          <p:cNvPr id="32771" name="Content Placeholder 8"/>
          <p:cNvSpPr>
            <a:spLocks noGrp="1"/>
          </p:cNvSpPr>
          <p:nvPr>
            <p:ph idx="1"/>
          </p:nvPr>
        </p:nvSpPr>
        <p:spPr>
          <a:xfrm>
            <a:off x="173038" y="1214438"/>
            <a:ext cx="8786812" cy="2000250"/>
          </a:xfrm>
        </p:spPr>
        <p:txBody>
          <a:bodyPr>
            <a:normAutofit lnSpcReduction="10000"/>
          </a:bodyPr>
          <a:lstStyle/>
          <a:p>
            <a:pPr eaLnBrk="1" hangingPunct="1"/>
            <a:r>
              <a:rPr lang="en-US" smtClean="0">
                <a:ea typeface="Calibri" pitchFamily="34" charset="0"/>
              </a:rPr>
              <a:t>If you use a frequency source other than a crystal oscillator, such as a TTL oscillator:</a:t>
            </a:r>
          </a:p>
          <a:p>
            <a:pPr lvl="1" eaLnBrk="1" hangingPunct="1"/>
            <a:r>
              <a:rPr lang="en-US" smtClean="0">
                <a:ea typeface="Calibri" pitchFamily="34" charset="0"/>
              </a:rPr>
              <a:t>It will be connected to XTAL1</a:t>
            </a:r>
          </a:p>
          <a:p>
            <a:pPr lvl="1" eaLnBrk="1" hangingPunct="1"/>
            <a:r>
              <a:rPr lang="en-US" smtClean="0">
                <a:ea typeface="Calibri" pitchFamily="34" charset="0"/>
              </a:rPr>
              <a:t>XTAL2 is left unconnected</a:t>
            </a: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296</a:t>
            </a:fld>
            <a:endParaRPr lang="en-US"/>
          </a:p>
        </p:txBody>
      </p:sp>
      <p:pic>
        <p:nvPicPr>
          <p:cNvPr id="713730" name="Picture 2"/>
          <p:cNvPicPr>
            <a:picLocks noChangeAspect="1" noChangeArrowheads="1"/>
          </p:cNvPicPr>
          <p:nvPr/>
        </p:nvPicPr>
        <p:blipFill>
          <a:blip r:embed="rId2"/>
          <a:srcRect/>
          <a:stretch>
            <a:fillRect/>
          </a:stretch>
        </p:blipFill>
        <p:spPr bwMode="auto">
          <a:xfrm>
            <a:off x="2533650" y="3290888"/>
            <a:ext cx="4076700" cy="3067050"/>
          </a:xfrm>
          <a:prstGeom prst="rect">
            <a:avLst/>
          </a:prstGeom>
          <a:noFill/>
          <a:ln w="12700">
            <a:noFill/>
            <a:miter lim="800000"/>
            <a:headEnd type="none" w="sm" len="sm"/>
            <a:tailEnd type="none" w="sm" len="sm"/>
          </a:ln>
        </p:spPr>
      </p:pic>
      <p:pic>
        <p:nvPicPr>
          <p:cNvPr id="32774" name="Picture 2"/>
          <p:cNvPicPr>
            <a:picLocks noChangeAspect="1" noChangeArrowheads="1"/>
          </p:cNvPicPr>
          <p:nvPr/>
        </p:nvPicPr>
        <p:blipFill>
          <a:blip r:embed="rId3"/>
          <a:srcRect/>
          <a:stretch>
            <a:fillRect/>
          </a:stretch>
        </p:blipFill>
        <p:spPr bwMode="auto">
          <a:xfrm>
            <a:off x="142875" y="3929063"/>
            <a:ext cx="1685925" cy="25527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43035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13730"/>
                                        </p:tgtEl>
                                        <p:attrNameLst>
                                          <p:attrName>style.visibility</p:attrName>
                                        </p:attrNameLst>
                                      </p:cBhvr>
                                      <p:to>
                                        <p:strVal val="visible"/>
                                      </p:to>
                                    </p:set>
                                    <p:animEffect transition="in" filter="fade">
                                      <p:cBhvr>
                                        <p:cTn id="7" dur="1000"/>
                                        <p:tgtEl>
                                          <p:spTgt spid="713730"/>
                                        </p:tgtEl>
                                      </p:cBhvr>
                                    </p:animEffect>
                                    <p:anim calcmode="lin" valueType="num">
                                      <p:cBhvr>
                                        <p:cTn id="8" dur="1000" fill="hold"/>
                                        <p:tgtEl>
                                          <p:spTgt spid="713730"/>
                                        </p:tgtEl>
                                        <p:attrNameLst>
                                          <p:attrName>ppt_x</p:attrName>
                                        </p:attrNameLst>
                                      </p:cBhvr>
                                      <p:tavLst>
                                        <p:tav tm="0">
                                          <p:val>
                                            <p:strVal val="#ppt_x"/>
                                          </p:val>
                                        </p:tav>
                                        <p:tav tm="100000">
                                          <p:val>
                                            <p:strVal val="#ppt_x"/>
                                          </p:val>
                                        </p:tav>
                                      </p:tavLst>
                                    </p:anim>
                                    <p:anim calcmode="lin" valueType="num">
                                      <p:cBhvr>
                                        <p:cTn id="9" dur="1000" fill="hold"/>
                                        <p:tgtEl>
                                          <p:spTgt spid="7137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7"/>
          <p:cNvSpPr>
            <a:spLocks noGrp="1"/>
          </p:cNvSpPr>
          <p:nvPr>
            <p:ph type="title"/>
          </p:nvPr>
        </p:nvSpPr>
        <p:spPr>
          <a:xfrm>
            <a:off x="0" y="0"/>
            <a:ext cx="9144000" cy="1143000"/>
          </a:xfrm>
        </p:spPr>
        <p:txBody>
          <a:bodyPr/>
          <a:lstStyle/>
          <a:p>
            <a:pPr eaLnBrk="1" hangingPunct="1"/>
            <a:r>
              <a:rPr lang="en-US" smtClean="0">
                <a:ea typeface="Calibri" pitchFamily="34" charset="0"/>
              </a:rPr>
              <a:t>XTAL1 and XTAL2 …..</a:t>
            </a:r>
          </a:p>
        </p:txBody>
      </p:sp>
      <p:sp>
        <p:nvSpPr>
          <p:cNvPr id="33795" name="Content Placeholder 8"/>
          <p:cNvSpPr>
            <a:spLocks noGrp="1"/>
          </p:cNvSpPr>
          <p:nvPr>
            <p:ph idx="1"/>
          </p:nvPr>
        </p:nvSpPr>
        <p:spPr>
          <a:xfrm>
            <a:off x="173038" y="1285875"/>
            <a:ext cx="8786812" cy="2428875"/>
          </a:xfrm>
        </p:spPr>
        <p:txBody>
          <a:bodyPr>
            <a:normAutofit fontScale="92500" lnSpcReduction="10000"/>
          </a:bodyPr>
          <a:lstStyle/>
          <a:p>
            <a:pPr algn="just" eaLnBrk="1" hangingPunct="1"/>
            <a:r>
              <a:rPr lang="en-US" smtClean="0">
                <a:ea typeface="Calibri" pitchFamily="34" charset="0"/>
              </a:rPr>
              <a:t>The </a:t>
            </a:r>
            <a:r>
              <a:rPr lang="en-US" b="1" smtClean="0">
                <a:solidFill>
                  <a:srgbClr val="00B0F0"/>
                </a:solidFill>
                <a:ea typeface="Calibri" pitchFamily="34" charset="0"/>
              </a:rPr>
              <a:t>speed of 8051 </a:t>
            </a:r>
            <a:r>
              <a:rPr lang="en-US" smtClean="0">
                <a:ea typeface="Calibri" pitchFamily="34" charset="0"/>
              </a:rPr>
              <a:t>refers to the maximum oscillator frequency connected to XTAL.</a:t>
            </a:r>
          </a:p>
          <a:p>
            <a:pPr algn="just" eaLnBrk="1" hangingPunct="1"/>
            <a:endParaRPr lang="en-US" smtClean="0">
              <a:ea typeface="Calibri" pitchFamily="34" charset="0"/>
            </a:endParaRPr>
          </a:p>
          <a:p>
            <a:pPr algn="just" eaLnBrk="1" hangingPunct="1"/>
            <a:r>
              <a:rPr lang="en-US" smtClean="0">
                <a:ea typeface="Calibri" pitchFamily="34" charset="0"/>
              </a:rPr>
              <a:t>We can observe the frequency on the XTAL2 pin using the oscilloscope.</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297</a:t>
            </a:fld>
            <a:endParaRPr lang="en-US"/>
          </a:p>
        </p:txBody>
      </p:sp>
      <p:pic>
        <p:nvPicPr>
          <p:cNvPr id="33797" name="Picture 2"/>
          <p:cNvPicPr>
            <a:picLocks noChangeAspect="1" noChangeArrowheads="1"/>
          </p:cNvPicPr>
          <p:nvPr/>
        </p:nvPicPr>
        <p:blipFill>
          <a:blip r:embed="rId2"/>
          <a:srcRect/>
          <a:stretch>
            <a:fillRect/>
          </a:stretch>
        </p:blipFill>
        <p:spPr bwMode="auto">
          <a:xfrm>
            <a:off x="142875" y="3929063"/>
            <a:ext cx="1685925" cy="25527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0208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7"/>
          <p:cNvSpPr>
            <a:spLocks noGrp="1"/>
          </p:cNvSpPr>
          <p:nvPr>
            <p:ph type="title"/>
          </p:nvPr>
        </p:nvSpPr>
        <p:spPr>
          <a:xfrm>
            <a:off x="0" y="0"/>
            <a:ext cx="9144000" cy="1143000"/>
          </a:xfrm>
        </p:spPr>
        <p:txBody>
          <a:bodyPr/>
          <a:lstStyle/>
          <a:p>
            <a:pPr eaLnBrk="1" hangingPunct="1"/>
            <a:r>
              <a:rPr lang="en-US" smtClean="0">
                <a:ea typeface="Calibri" pitchFamily="34" charset="0"/>
              </a:rPr>
              <a:t>RST</a:t>
            </a:r>
          </a:p>
        </p:txBody>
      </p:sp>
      <p:sp>
        <p:nvSpPr>
          <p:cNvPr id="34819" name="Content Placeholder 8"/>
          <p:cNvSpPr>
            <a:spLocks noGrp="1"/>
          </p:cNvSpPr>
          <p:nvPr>
            <p:ph idx="1"/>
          </p:nvPr>
        </p:nvSpPr>
        <p:spPr>
          <a:xfrm>
            <a:off x="173038" y="1214438"/>
            <a:ext cx="8786812" cy="2428875"/>
          </a:xfrm>
        </p:spPr>
        <p:txBody>
          <a:bodyPr/>
          <a:lstStyle/>
          <a:p>
            <a:pPr algn="just" eaLnBrk="1" hangingPunct="1"/>
            <a:r>
              <a:rPr lang="en-US" sz="2400" smtClean="0">
                <a:ea typeface="Calibri" pitchFamily="34" charset="0"/>
              </a:rPr>
              <a:t>RESET pin is an input and is active high (normally low)</a:t>
            </a:r>
          </a:p>
          <a:p>
            <a:pPr algn="just" eaLnBrk="1" hangingPunct="1"/>
            <a:r>
              <a:rPr lang="en-US" sz="2400" smtClean="0">
                <a:ea typeface="Calibri" pitchFamily="34" charset="0"/>
              </a:rPr>
              <a:t>Upon applying a high pulse to this pin, the microcontroller will reset and terminate all activities</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298</a:t>
            </a:fld>
            <a:endParaRPr lang="en-US"/>
          </a:p>
        </p:txBody>
      </p:sp>
      <p:pic>
        <p:nvPicPr>
          <p:cNvPr id="700418" name="Picture 2"/>
          <p:cNvPicPr>
            <a:picLocks noChangeAspect="1" noChangeArrowheads="1"/>
          </p:cNvPicPr>
          <p:nvPr/>
        </p:nvPicPr>
        <p:blipFill>
          <a:blip r:embed="rId2"/>
          <a:srcRect/>
          <a:stretch>
            <a:fillRect/>
          </a:stretch>
        </p:blipFill>
        <p:spPr bwMode="auto">
          <a:xfrm>
            <a:off x="76200" y="4019550"/>
            <a:ext cx="4352925" cy="2552700"/>
          </a:xfrm>
          <a:prstGeom prst="rect">
            <a:avLst/>
          </a:prstGeom>
          <a:noFill/>
          <a:ln w="12700" cap="flat" cmpd="sng">
            <a:noFill/>
            <a:prstDash val="solid"/>
            <a:miter lim="800000"/>
            <a:headEnd type="none" w="sm" len="sm"/>
            <a:tailEnd type="none" w="sm" len="sm"/>
          </a:ln>
          <a:effectLst>
            <a:outerShdw sx="1000" sy="1000" algn="ctr" rotWithShape="0">
              <a:srgbClr val="000000"/>
            </a:outerShdw>
          </a:effectLst>
        </p:spPr>
      </p:pic>
    </p:spTree>
    <p:extLst>
      <p:ext uri="{BB962C8B-B14F-4D97-AF65-F5344CB8AC3E}">
        <p14:creationId xmlns:p14="http://schemas.microsoft.com/office/powerpoint/2010/main" val="41212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7"/>
          <p:cNvSpPr>
            <a:spLocks noGrp="1"/>
          </p:cNvSpPr>
          <p:nvPr>
            <p:ph type="title"/>
          </p:nvPr>
        </p:nvSpPr>
        <p:spPr>
          <a:xfrm>
            <a:off x="0" y="0"/>
            <a:ext cx="9144000" cy="1143000"/>
          </a:xfrm>
        </p:spPr>
        <p:txBody>
          <a:bodyPr/>
          <a:lstStyle/>
          <a:p>
            <a:pPr eaLnBrk="1" hangingPunct="1"/>
            <a:r>
              <a:rPr lang="en-US" smtClean="0">
                <a:ea typeface="Calibri" pitchFamily="34" charset="0"/>
              </a:rPr>
              <a:t>EA’</a:t>
            </a:r>
          </a:p>
        </p:txBody>
      </p:sp>
      <p:sp>
        <p:nvSpPr>
          <p:cNvPr id="35843" name="Content Placeholder 8"/>
          <p:cNvSpPr>
            <a:spLocks noGrp="1"/>
          </p:cNvSpPr>
          <p:nvPr>
            <p:ph idx="1"/>
          </p:nvPr>
        </p:nvSpPr>
        <p:spPr>
          <a:xfrm>
            <a:off x="2000250" y="1214438"/>
            <a:ext cx="6959600" cy="5143500"/>
          </a:xfrm>
        </p:spPr>
        <p:txBody>
          <a:bodyPr/>
          <a:lstStyle/>
          <a:p>
            <a:pPr algn="just" eaLnBrk="1" hangingPunct="1">
              <a:spcBef>
                <a:spcPct val="0"/>
              </a:spcBef>
              <a:spcAft>
                <a:spcPts val="3000"/>
              </a:spcAft>
            </a:pPr>
            <a:r>
              <a:rPr lang="en-US" smtClean="0">
                <a:ea typeface="Calibri" pitchFamily="34" charset="0"/>
              </a:rPr>
              <a:t>EA’, </a:t>
            </a:r>
            <a:r>
              <a:rPr lang="en-US" b="1" smtClean="0">
                <a:solidFill>
                  <a:srgbClr val="00B0F0"/>
                </a:solidFill>
                <a:ea typeface="Calibri" pitchFamily="34" charset="0"/>
              </a:rPr>
              <a:t>“external access’’</a:t>
            </a:r>
            <a:r>
              <a:rPr lang="en-US" smtClean="0">
                <a:ea typeface="Calibri" pitchFamily="34" charset="0"/>
              </a:rPr>
              <a:t>, is an input pin and must be connected to Vcc or GND</a:t>
            </a:r>
          </a:p>
          <a:p>
            <a:pPr algn="just" eaLnBrk="1" hangingPunct="1">
              <a:spcBef>
                <a:spcPct val="0"/>
              </a:spcBef>
              <a:spcAft>
                <a:spcPts val="3000"/>
              </a:spcAft>
            </a:pPr>
            <a:r>
              <a:rPr lang="en-US" smtClean="0">
                <a:ea typeface="Calibri" pitchFamily="34" charset="0"/>
              </a:rPr>
              <a:t>Normally EA pin is connected to </a:t>
            </a:r>
            <a:r>
              <a:rPr lang="en-US" smtClean="0">
                <a:solidFill>
                  <a:srgbClr val="00B0F0"/>
                </a:solidFill>
                <a:ea typeface="Calibri" pitchFamily="34" charset="0"/>
              </a:rPr>
              <a:t>Vcc</a:t>
            </a:r>
          </a:p>
          <a:p>
            <a:pPr algn="just" eaLnBrk="1" hangingPunct="1">
              <a:spcBef>
                <a:spcPct val="0"/>
              </a:spcBef>
              <a:spcAft>
                <a:spcPts val="3000"/>
              </a:spcAft>
            </a:pPr>
            <a:r>
              <a:rPr lang="en-US" smtClean="0">
                <a:ea typeface="Calibri" pitchFamily="34" charset="0"/>
              </a:rPr>
              <a:t>EA pin must be connected to </a:t>
            </a:r>
            <a:r>
              <a:rPr lang="en-US" b="1" smtClean="0">
                <a:solidFill>
                  <a:srgbClr val="00B0F0"/>
                </a:solidFill>
                <a:ea typeface="Calibri" pitchFamily="34" charset="0"/>
              </a:rPr>
              <a:t>GND</a:t>
            </a:r>
            <a:r>
              <a:rPr lang="en-US" smtClean="0">
                <a:ea typeface="Calibri" pitchFamily="34" charset="0"/>
              </a:rPr>
              <a:t> to indicate that the code or data is </a:t>
            </a:r>
            <a:r>
              <a:rPr lang="en-US" b="1" smtClean="0">
                <a:solidFill>
                  <a:srgbClr val="00B0F0"/>
                </a:solidFill>
                <a:ea typeface="Calibri" pitchFamily="34" charset="0"/>
              </a:rPr>
              <a:t>stored externally</a:t>
            </a:r>
            <a:r>
              <a:rPr lang="en-US" smtClean="0">
                <a:ea typeface="Calibri" pitchFamily="34" charset="0"/>
              </a:rPr>
              <a:t>.</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299</a:t>
            </a:fld>
            <a:endParaRPr lang="en-US"/>
          </a:p>
        </p:txBody>
      </p:sp>
      <p:pic>
        <p:nvPicPr>
          <p:cNvPr id="35845" name="Picture 1"/>
          <p:cNvPicPr>
            <a:picLocks noChangeAspect="1" noChangeArrowheads="1"/>
          </p:cNvPicPr>
          <p:nvPr/>
        </p:nvPicPr>
        <p:blipFill>
          <a:blip r:embed="rId2"/>
          <a:srcRect/>
          <a:stretch>
            <a:fillRect/>
          </a:stretch>
        </p:blipFill>
        <p:spPr bwMode="auto">
          <a:xfrm>
            <a:off x="109538" y="4005263"/>
            <a:ext cx="1676400" cy="249555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2969795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0" y="198438"/>
            <a:ext cx="6019800" cy="836612"/>
          </a:xfrm>
        </p:spPr>
        <p:txBody>
          <a:bodyPr/>
          <a:lstStyle/>
          <a:p>
            <a:r>
              <a:rPr lang="en-GB" sz="4000" b="1" dirty="0" smtClean="0">
                <a:solidFill>
                  <a:srgbClr val="7030A0"/>
                </a:solidFill>
                <a:latin typeface="Sitka Text Semibold" pitchFamily="2" charset="0"/>
              </a:rPr>
              <a:t>Microprocessor</a:t>
            </a:r>
            <a:r>
              <a:rPr lang="en-GB" b="1" dirty="0" smtClean="0">
                <a:solidFill>
                  <a:srgbClr val="FF0000"/>
                </a:solidFill>
              </a:rPr>
              <a:t> </a:t>
            </a:r>
            <a:endParaRPr lang="en-GB" b="1" dirty="0">
              <a:solidFill>
                <a:srgbClr val="FF0000"/>
              </a:solidFill>
            </a:endParaRPr>
          </a:p>
        </p:txBody>
      </p:sp>
      <p:sp>
        <p:nvSpPr>
          <p:cNvPr id="4" name="Content Placeholder 3"/>
          <p:cNvSpPr>
            <a:spLocks noGrp="1"/>
          </p:cNvSpPr>
          <p:nvPr>
            <p:ph idx="1"/>
          </p:nvPr>
        </p:nvSpPr>
        <p:spPr/>
        <p:txBody>
          <a:bodyPr>
            <a:normAutofit fontScale="92500" lnSpcReduction="20000"/>
          </a:bodyPr>
          <a:lstStyle/>
          <a:p>
            <a:r>
              <a:rPr lang="en-GB" dirty="0" smtClean="0"/>
              <a:t>Microprocessor (µP) is the “</a:t>
            </a:r>
            <a:r>
              <a:rPr lang="en-GB" b="1" dirty="0" smtClean="0"/>
              <a:t>brain</a:t>
            </a:r>
            <a:r>
              <a:rPr lang="en-GB" dirty="0" smtClean="0"/>
              <a:t>” of a computer that has been </a:t>
            </a:r>
            <a:r>
              <a:rPr lang="en-GB" b="1" dirty="0" smtClean="0"/>
              <a:t>implemented on one semiconductor chip.</a:t>
            </a:r>
          </a:p>
          <a:p>
            <a:r>
              <a:rPr lang="en-US" altLang="ar-SA" dirty="0" smtClean="0"/>
              <a:t>The word comes from the combination </a:t>
            </a:r>
            <a:r>
              <a:rPr lang="en-US" altLang="ar-SA" b="1" dirty="0" smtClean="0">
                <a:solidFill>
                  <a:srgbClr val="FF0000"/>
                </a:solidFill>
              </a:rPr>
              <a:t>micro</a:t>
            </a:r>
            <a:r>
              <a:rPr lang="en-US" altLang="ar-SA" dirty="0" smtClean="0"/>
              <a:t> and</a:t>
            </a:r>
            <a:r>
              <a:rPr lang="en-US" altLang="ar-SA" dirty="0" smtClean="0">
                <a:solidFill>
                  <a:srgbClr val="7030A0"/>
                </a:solidFill>
              </a:rPr>
              <a:t> </a:t>
            </a:r>
            <a:r>
              <a:rPr lang="en-US" altLang="ar-SA" b="1" dirty="0" smtClean="0">
                <a:solidFill>
                  <a:srgbClr val="7030A0"/>
                </a:solidFill>
              </a:rPr>
              <a:t>processor</a:t>
            </a:r>
            <a:r>
              <a:rPr lang="en-US" altLang="ar-SA" dirty="0" smtClean="0"/>
              <a:t>. </a:t>
            </a:r>
          </a:p>
          <a:p>
            <a:r>
              <a:rPr lang="en-US" altLang="ar-SA" dirty="0" smtClean="0"/>
              <a:t>Processor means a device that processes whatever(binary numbers, 0’s and 1’s)</a:t>
            </a:r>
          </a:p>
          <a:p>
            <a:pPr>
              <a:buFont typeface="Wingdings" pitchFamily="2" charset="2"/>
              <a:buChar char="Ø"/>
            </a:pPr>
            <a:r>
              <a:rPr lang="en-US" altLang="ar-SA" dirty="0" smtClean="0"/>
              <a:t>To </a:t>
            </a:r>
            <a:r>
              <a:rPr lang="en-US" altLang="ar-SA" b="1" dirty="0" smtClean="0">
                <a:solidFill>
                  <a:srgbClr val="7030A0"/>
                </a:solidFill>
              </a:rPr>
              <a:t>process</a:t>
            </a:r>
            <a:r>
              <a:rPr lang="en-US" altLang="ar-SA" dirty="0" smtClean="0"/>
              <a:t> means to </a:t>
            </a:r>
            <a:r>
              <a:rPr lang="en-US" altLang="ar-SA" b="1" dirty="0" smtClean="0">
                <a:solidFill>
                  <a:srgbClr val="7030A0"/>
                </a:solidFill>
              </a:rPr>
              <a:t>manipulate</a:t>
            </a:r>
            <a:r>
              <a:rPr lang="en-US" altLang="ar-SA" dirty="0" smtClean="0"/>
              <a:t>. It describes all manipulation.</a:t>
            </a:r>
          </a:p>
          <a:p>
            <a:pPr>
              <a:buFont typeface="Wingdings" pitchFamily="2" charset="2"/>
              <a:buChar char="Ø"/>
            </a:pPr>
            <a:r>
              <a:rPr lang="en-US" dirty="0" smtClean="0"/>
              <a:t>Micro   -</a:t>
            </a:r>
            <a:r>
              <a:rPr lang="en-GB" dirty="0" smtClean="0"/>
              <a:t> &gt;  extremely small</a:t>
            </a:r>
            <a:endParaRPr lang="en-GB"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314935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411"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41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414" name="object 7"/>
          <p:cNvSpPr>
            <a:spLocks noGrp="1"/>
          </p:cNvSpPr>
          <p:nvPr>
            <p:ph type="title"/>
          </p:nvPr>
        </p:nvSpPr>
        <p:spPr>
          <a:xfrm>
            <a:off x="457200" y="247338"/>
            <a:ext cx="5943600" cy="743262"/>
          </a:xfrm>
        </p:spPr>
        <p:txBody>
          <a:bodyPr>
            <a:normAutofit fontScale="90000"/>
          </a:bodyPr>
          <a:lstStyle/>
          <a:p>
            <a:pPr marL="4064000" algn="l" eaLnBrk="1" hangingPunct="1"/>
            <a:r>
              <a:rPr lang="en-US" altLang="en-US" dirty="0" smtClean="0">
                <a:latin typeface="Arial" panose="020B0604020202020204" pitchFamily="34" charset="0"/>
                <a:cs typeface="Arial" panose="020B0604020202020204" pitchFamily="34" charset="0"/>
              </a:rPr>
              <a:t>TRAP</a:t>
            </a:r>
          </a:p>
        </p:txBody>
      </p:sp>
      <p:sp>
        <p:nvSpPr>
          <p:cNvPr id="17417" name="object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D7F24F03-146E-47CB-BF51-E83A8B60BFEF}"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30</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295400" y="1152525"/>
            <a:ext cx="7086600" cy="4800288"/>
          </a:xfrm>
          <a:prstGeom prst="rect">
            <a:avLst/>
          </a:prstGeom>
        </p:spPr>
        <p:txBody>
          <a:bodyPr wrap="square" lIns="0" tIns="0" rIns="0" bIns="0">
            <a:spAutoFit/>
          </a:bodyPr>
          <a:lstStyle>
            <a:lvl1pPr marL="26543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6543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6 (Input)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997200" marR="0" lvl="0" indent="-342900" algn="l" defTabSz="914400" rtl="0" eaLnBrk="1" fontAlgn="base" latinLnBrk="0" hangingPunct="1">
              <a:lnSpc>
                <a:spcPct val="80000"/>
              </a:lnSpc>
              <a:spcBef>
                <a:spcPts val="1325"/>
              </a:spcBef>
              <a:spcAft>
                <a:spcPct val="0"/>
              </a:spcAft>
              <a:buClr>
                <a:srgbClr val="FF0000"/>
              </a:buClr>
              <a:buSzPct val="80000"/>
              <a:buFont typeface="Wingdings" panose="05000000000000000000" pitchFamily="2" charset="2"/>
              <a:buChar char="q"/>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an non-</a:t>
            </a:r>
            <a:r>
              <a:rPr kumimoji="0" lang="en-US" altLang="en-US" sz="22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maskable</a:t>
            </a: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interrupt.</a:t>
            </a:r>
          </a:p>
          <a:p>
            <a:pPr marL="2997200" marR="0" lvl="0" indent="-342900" algn="l" defTabSz="914400" rtl="0" eaLnBrk="1" fontAlgn="base" latinLnBrk="0" hangingPunct="1">
              <a:lnSpc>
                <a:spcPct val="100000"/>
              </a:lnSpc>
              <a:spcBef>
                <a:spcPts val="675"/>
              </a:spcBef>
              <a:spcAft>
                <a:spcPct val="0"/>
              </a:spcAft>
              <a:buClr>
                <a:srgbClr val="FF0000"/>
              </a:buClr>
              <a:buSzPct val="80000"/>
              <a:buFont typeface="Wingdings" panose="05000000000000000000" pitchFamily="2" charset="2"/>
              <a:buChar char="q"/>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has the highest priority.</a:t>
            </a:r>
          </a:p>
          <a:p>
            <a:pPr marL="2997200" marR="0" lvl="0" indent="-342900" algn="l" defTabSz="914400" rtl="0" eaLnBrk="1" fontAlgn="base" latinLnBrk="0" hangingPunct="1">
              <a:lnSpc>
                <a:spcPct val="100000"/>
              </a:lnSpc>
              <a:spcBef>
                <a:spcPts val="675"/>
              </a:spcBef>
              <a:spcAft>
                <a:spcPct val="0"/>
              </a:spcAft>
              <a:buClr>
                <a:srgbClr val="FF0000"/>
              </a:buClr>
              <a:buSzPct val="80000"/>
              <a:buFont typeface="Wingdings" panose="05000000000000000000" pitchFamily="2" charset="2"/>
              <a:buChar char="q"/>
              <a:tabLst/>
              <a:defRPr/>
            </a:pPr>
            <a:endPar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997200" marR="0" lvl="0" indent="-342900" algn="l" defTabSz="914400" rtl="0" eaLnBrk="1" fontAlgn="base" latinLnBrk="0" hangingPunct="1">
              <a:lnSpc>
                <a:spcPct val="100000"/>
              </a:lnSpc>
              <a:spcBef>
                <a:spcPts val="675"/>
              </a:spcBef>
              <a:spcAft>
                <a:spcPct val="0"/>
              </a:spcAft>
              <a:buClr>
                <a:srgbClr val="FF0000"/>
              </a:buClr>
              <a:buSzPct val="80000"/>
              <a:buFont typeface="Wingdings" panose="05000000000000000000" pitchFamily="2" charset="2"/>
              <a:buChar char="q"/>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cannot be disabled.</a:t>
            </a:r>
          </a:p>
          <a:p>
            <a:pPr marL="2997200" marR="0" lvl="0" indent="-342900" algn="l" defTabSz="914400" rtl="0" eaLnBrk="1" fontAlgn="base" latinLnBrk="0" hangingPunct="1">
              <a:lnSpc>
                <a:spcPct val="100000"/>
              </a:lnSpc>
              <a:spcBef>
                <a:spcPts val="675"/>
              </a:spcBef>
              <a:spcAft>
                <a:spcPct val="0"/>
              </a:spcAft>
              <a:buClr>
                <a:srgbClr val="FF0000"/>
              </a:buClr>
              <a:buSzPct val="80000"/>
              <a:buFont typeface="Wingdings" panose="05000000000000000000" pitchFamily="2" charset="2"/>
              <a:buChar char="q"/>
              <a:tabLst/>
              <a:defRPr/>
            </a:pPr>
            <a:endPar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997200" marR="0" lvl="0" indent="-342900" algn="l" defTabSz="914400" rtl="0" eaLnBrk="1" fontAlgn="base" latinLnBrk="0" hangingPunct="1">
              <a:lnSpc>
                <a:spcPct val="80000"/>
              </a:lnSpc>
              <a:spcBef>
                <a:spcPts val="1200"/>
              </a:spcBef>
              <a:spcAft>
                <a:spcPct val="0"/>
              </a:spcAft>
              <a:buClr>
                <a:srgbClr val="FF0000"/>
              </a:buClr>
              <a:buSzPct val="80000"/>
              <a:buFont typeface="Wingdings" panose="05000000000000000000" pitchFamily="2" charset="2"/>
              <a:buChar char="q"/>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TRAP is usually used for  power failure and emergency  shutoff.</a:t>
            </a:r>
          </a:p>
          <a:p>
            <a:pPr marL="2997200" marR="0" lvl="0" indent="-342900" algn="l" defTabSz="914400" rtl="0" eaLnBrk="1" fontAlgn="base" latinLnBrk="0" hangingPunct="1">
              <a:lnSpc>
                <a:spcPct val="80000"/>
              </a:lnSpc>
              <a:spcBef>
                <a:spcPts val="1200"/>
              </a:spcBef>
              <a:spcAft>
                <a:spcPct val="0"/>
              </a:spcAft>
              <a:buClr>
                <a:srgbClr val="FF0000"/>
              </a:buClr>
              <a:buSzPct val="80000"/>
              <a:buFont typeface="Wingdings" panose="05000000000000000000" pitchFamily="2" charset="2"/>
              <a:buChar char="q"/>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Microprocessor starts execution from 0024H </a:t>
            </a: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Vector </a:t>
            </a: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address</a:t>
            </a:r>
          </a:p>
          <a:p>
            <a:pPr marL="2654300" marR="0" lvl="0" indent="0" algn="l" defTabSz="914400" rtl="0" eaLnBrk="1" fontAlgn="base" latinLnBrk="0" hangingPunct="1">
              <a:lnSpc>
                <a:spcPct val="100000"/>
              </a:lnSpc>
              <a:spcBef>
                <a:spcPts val="1125"/>
              </a:spcBef>
              <a:spcAft>
                <a:spcPct val="0"/>
              </a:spcAft>
              <a:buClrTx/>
              <a:buSzTx/>
              <a:buFontTx/>
              <a:buNone/>
              <a:tabLst/>
              <a:defRPr/>
            </a:pPr>
            <a:endParaRPr kumimoji="0" lang="en-US" altLang="en-US" sz="1700" b="0" i="0" u="none" strike="noStrike" kern="1200" cap="none" spc="0" normalizeH="0" baseline="0" noProof="0" dirty="0" smtClean="0">
              <a:ln>
                <a:noFill/>
              </a:ln>
              <a:solidFill>
                <a:prstClr val="black"/>
              </a:solidFill>
              <a:effectLst/>
              <a:uLnTx/>
              <a:uFillTx/>
              <a:latin typeface="Wingdings" panose="05000000000000000000" pitchFamily="2" charset="2"/>
              <a:ea typeface="Wingdings" panose="05000000000000000000" pitchFamily="2" charset="2"/>
              <a:cs typeface="Wingdings" panose="05000000000000000000" pitchFamily="2" charset="2"/>
            </a:endParaRPr>
          </a:p>
          <a:p>
            <a:pPr marL="2654300" marR="0" lvl="0" indent="0" algn="l" defTabSz="914400" rtl="0" eaLnBrk="1" fontAlgn="base" latinLnBrk="0" hangingPunct="1">
              <a:lnSpc>
                <a:spcPct val="100000"/>
              </a:lnSpc>
              <a:spcBef>
                <a:spcPts val="1213"/>
              </a:spcBef>
              <a:spcAft>
                <a:spcPct val="0"/>
              </a:spcAft>
              <a:buClrTx/>
              <a:buSzTx/>
              <a:buFontTx/>
              <a:buNone/>
              <a:tabLst/>
              <a:defRPr/>
            </a:pPr>
            <a:endParaRPr kumimoji="0" lang="en-US" altLang="en-US" sz="1700" b="0" i="0" u="none" strike="noStrike" kern="1200" cap="none" spc="0" normalizeH="0" baseline="0" noProof="0" dirty="0" smtClean="0">
              <a:ln>
                <a:noFill/>
              </a:ln>
              <a:solidFill>
                <a:prstClr val="black"/>
              </a:solidFill>
              <a:effectLst/>
              <a:uLnTx/>
              <a:uFillTx/>
              <a:latin typeface="Wingdings" panose="05000000000000000000" pitchFamily="2" charset="2"/>
              <a:ea typeface="Wingdings" panose="05000000000000000000" pitchFamily="2" charset="2"/>
              <a:cs typeface="Wingdings" panose="05000000000000000000" pitchFamily="2" charset="2"/>
            </a:endParaRPr>
          </a:p>
        </p:txBody>
      </p:sp>
      <p:sp>
        <p:nvSpPr>
          <p:cNvPr id="17416" name="object 11"/>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17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object 12"/>
          <p:cNvSpPr>
            <a:spLocks noChangeArrowheads="1"/>
          </p:cNvSpPr>
          <p:nvPr/>
        </p:nvSpPr>
        <p:spPr bwMode="auto">
          <a:xfrm>
            <a:off x="6019800" y="27432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0703398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7"/>
          <p:cNvSpPr>
            <a:spLocks noGrp="1"/>
          </p:cNvSpPr>
          <p:nvPr>
            <p:ph type="title"/>
          </p:nvPr>
        </p:nvSpPr>
        <p:spPr>
          <a:xfrm>
            <a:off x="0" y="0"/>
            <a:ext cx="9144000" cy="1143000"/>
          </a:xfrm>
        </p:spPr>
        <p:txBody>
          <a:bodyPr/>
          <a:lstStyle/>
          <a:p>
            <a:pPr eaLnBrk="1" hangingPunct="1"/>
            <a:r>
              <a:rPr lang="en-US" smtClean="0">
                <a:ea typeface="Calibri" pitchFamily="34" charset="0"/>
              </a:rPr>
              <a:t>PSEN’ and ALE</a:t>
            </a:r>
          </a:p>
        </p:txBody>
      </p:sp>
      <p:sp>
        <p:nvSpPr>
          <p:cNvPr id="36867" name="Content Placeholder 8"/>
          <p:cNvSpPr>
            <a:spLocks noGrp="1"/>
          </p:cNvSpPr>
          <p:nvPr>
            <p:ph idx="1"/>
          </p:nvPr>
        </p:nvSpPr>
        <p:spPr>
          <a:xfrm>
            <a:off x="2143125" y="1214438"/>
            <a:ext cx="6816725" cy="5143500"/>
          </a:xfrm>
        </p:spPr>
        <p:txBody>
          <a:bodyPr>
            <a:normAutofit lnSpcReduction="10000"/>
          </a:bodyPr>
          <a:lstStyle/>
          <a:p>
            <a:pPr algn="just" eaLnBrk="1" hangingPunct="1">
              <a:spcBef>
                <a:spcPct val="0"/>
              </a:spcBef>
              <a:spcAft>
                <a:spcPts val="2400"/>
              </a:spcAft>
            </a:pPr>
            <a:r>
              <a:rPr lang="en-US" smtClean="0">
                <a:ea typeface="Calibri" pitchFamily="34" charset="0"/>
              </a:rPr>
              <a:t>PSEN, </a:t>
            </a:r>
            <a:r>
              <a:rPr lang="en-US" b="1" smtClean="0">
                <a:solidFill>
                  <a:srgbClr val="00B0F0"/>
                </a:solidFill>
                <a:ea typeface="Calibri" pitchFamily="34" charset="0"/>
              </a:rPr>
              <a:t>“program store enable’’</a:t>
            </a:r>
            <a:r>
              <a:rPr lang="en-US" smtClean="0">
                <a:ea typeface="Calibri" pitchFamily="34" charset="0"/>
              </a:rPr>
              <a:t>, is an output pin</a:t>
            </a:r>
          </a:p>
          <a:p>
            <a:pPr algn="just" eaLnBrk="1" hangingPunct="1">
              <a:spcBef>
                <a:spcPct val="0"/>
              </a:spcBef>
              <a:spcAft>
                <a:spcPts val="2400"/>
              </a:spcAft>
            </a:pPr>
            <a:r>
              <a:rPr lang="en-US" smtClean="0">
                <a:ea typeface="Calibri" pitchFamily="34" charset="0"/>
              </a:rPr>
              <a:t>This pin is connected to the </a:t>
            </a:r>
            <a:r>
              <a:rPr lang="en-US" b="1" smtClean="0">
                <a:solidFill>
                  <a:srgbClr val="00B0F0"/>
                </a:solidFill>
                <a:ea typeface="Calibri" pitchFamily="34" charset="0"/>
              </a:rPr>
              <a:t>OE</a:t>
            </a:r>
            <a:r>
              <a:rPr lang="en-US" smtClean="0">
                <a:ea typeface="Calibri" pitchFamily="34" charset="0"/>
              </a:rPr>
              <a:t> pin of the external memory.</a:t>
            </a:r>
          </a:p>
          <a:p>
            <a:pPr algn="just" eaLnBrk="1" hangingPunct="1">
              <a:spcBef>
                <a:spcPct val="0"/>
              </a:spcBef>
              <a:spcAft>
                <a:spcPts val="2400"/>
              </a:spcAft>
            </a:pPr>
            <a:r>
              <a:rPr lang="en-US" smtClean="0">
                <a:ea typeface="Calibri" pitchFamily="34" charset="0"/>
              </a:rPr>
              <a:t>For External Code Memory, PSEN’ = 0</a:t>
            </a:r>
          </a:p>
          <a:p>
            <a:pPr algn="just" eaLnBrk="1" hangingPunct="1">
              <a:spcBef>
                <a:spcPct val="0"/>
              </a:spcBef>
              <a:spcAft>
                <a:spcPts val="2400"/>
              </a:spcAft>
            </a:pPr>
            <a:r>
              <a:rPr lang="en-US" smtClean="0">
                <a:ea typeface="Calibri" pitchFamily="34" charset="0"/>
              </a:rPr>
              <a:t>For External Data Memory, PSEN’ = 1</a:t>
            </a:r>
          </a:p>
          <a:p>
            <a:pPr algn="just" eaLnBrk="1" hangingPunct="1">
              <a:spcBef>
                <a:spcPct val="0"/>
              </a:spcBef>
              <a:spcAft>
                <a:spcPts val="2400"/>
              </a:spcAft>
            </a:pPr>
            <a:r>
              <a:rPr lang="en-US" smtClean="0">
                <a:solidFill>
                  <a:srgbClr val="00B0F0"/>
                </a:solidFill>
                <a:ea typeface="Calibri" pitchFamily="34" charset="0"/>
              </a:rPr>
              <a:t>ALE</a:t>
            </a:r>
            <a:r>
              <a:rPr lang="en-US" smtClean="0">
                <a:ea typeface="Calibri" pitchFamily="34" charset="0"/>
              </a:rPr>
              <a:t> pin is used for demultiplexing the address and data.</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300</a:t>
            </a:fld>
            <a:endParaRPr lang="en-US"/>
          </a:p>
        </p:txBody>
      </p:sp>
      <p:pic>
        <p:nvPicPr>
          <p:cNvPr id="36869" name="Picture 1"/>
          <p:cNvPicPr>
            <a:picLocks noChangeAspect="1" noChangeArrowheads="1"/>
          </p:cNvPicPr>
          <p:nvPr/>
        </p:nvPicPr>
        <p:blipFill>
          <a:blip r:embed="rId2"/>
          <a:srcRect/>
          <a:stretch>
            <a:fillRect/>
          </a:stretch>
        </p:blipFill>
        <p:spPr bwMode="auto">
          <a:xfrm>
            <a:off x="138113" y="3929063"/>
            <a:ext cx="1790700" cy="2581275"/>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57450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7"/>
          <p:cNvSpPr>
            <a:spLocks noGrp="1"/>
          </p:cNvSpPr>
          <p:nvPr>
            <p:ph type="title"/>
          </p:nvPr>
        </p:nvSpPr>
        <p:spPr>
          <a:xfrm>
            <a:off x="0" y="0"/>
            <a:ext cx="9144000" cy="1143000"/>
          </a:xfrm>
        </p:spPr>
        <p:txBody>
          <a:bodyPr/>
          <a:lstStyle/>
          <a:p>
            <a:pPr eaLnBrk="1" hangingPunct="1"/>
            <a:r>
              <a:rPr lang="en-US" smtClean="0">
                <a:ea typeface="Calibri" pitchFamily="34" charset="0"/>
              </a:rPr>
              <a:t>I/O Port Pins</a:t>
            </a:r>
          </a:p>
        </p:txBody>
      </p:sp>
      <p:sp>
        <p:nvSpPr>
          <p:cNvPr id="37891" name="Content Placeholder 8"/>
          <p:cNvSpPr>
            <a:spLocks noGrp="1"/>
          </p:cNvSpPr>
          <p:nvPr>
            <p:ph idx="1"/>
          </p:nvPr>
        </p:nvSpPr>
        <p:spPr>
          <a:xfrm>
            <a:off x="2643188" y="1214438"/>
            <a:ext cx="6316662" cy="3714750"/>
          </a:xfrm>
        </p:spPr>
        <p:txBody>
          <a:bodyPr/>
          <a:lstStyle/>
          <a:p>
            <a:pPr algn="just" eaLnBrk="1" hangingPunct="1">
              <a:spcBef>
                <a:spcPct val="0"/>
              </a:spcBef>
              <a:spcAft>
                <a:spcPts val="3000"/>
              </a:spcAft>
            </a:pPr>
            <a:r>
              <a:rPr lang="en-US" sz="3200" smtClean="0">
                <a:ea typeface="Calibri" pitchFamily="34" charset="0"/>
              </a:rPr>
              <a:t>The four 8-bit I/O ports </a:t>
            </a:r>
            <a:r>
              <a:rPr lang="en-US" sz="3200" b="1" smtClean="0">
                <a:solidFill>
                  <a:srgbClr val="00B0F0"/>
                </a:solidFill>
                <a:ea typeface="Calibri" pitchFamily="34" charset="0"/>
              </a:rPr>
              <a:t>P0, P1, P2 and P3</a:t>
            </a:r>
            <a:r>
              <a:rPr lang="en-US" sz="3200" smtClean="0">
                <a:ea typeface="Calibri" pitchFamily="34" charset="0"/>
              </a:rPr>
              <a:t> each uses 8 pins.</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301</a:t>
            </a:fld>
            <a:endParaRPr lang="en-US"/>
          </a:p>
        </p:txBody>
      </p:sp>
      <p:pic>
        <p:nvPicPr>
          <p:cNvPr id="37893" name="Picture 1"/>
          <p:cNvPicPr>
            <a:picLocks noChangeAspect="1" noChangeArrowheads="1"/>
          </p:cNvPicPr>
          <p:nvPr/>
        </p:nvPicPr>
        <p:blipFill>
          <a:blip r:embed="rId2"/>
          <a:srcRect/>
          <a:stretch>
            <a:fillRect/>
          </a:stretch>
        </p:blipFill>
        <p:spPr bwMode="auto">
          <a:xfrm>
            <a:off x="142875" y="3929063"/>
            <a:ext cx="2314575" cy="2619375"/>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52047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7"/>
          <p:cNvSpPr>
            <a:spLocks noGrp="1"/>
          </p:cNvSpPr>
          <p:nvPr>
            <p:ph type="title"/>
          </p:nvPr>
        </p:nvSpPr>
        <p:spPr>
          <a:xfrm>
            <a:off x="0" y="0"/>
            <a:ext cx="9144000" cy="1143000"/>
          </a:xfrm>
        </p:spPr>
        <p:txBody>
          <a:bodyPr/>
          <a:lstStyle/>
          <a:p>
            <a:pPr eaLnBrk="1" hangingPunct="1"/>
            <a:r>
              <a:rPr lang="en-US" smtClean="0">
                <a:ea typeface="Calibri" pitchFamily="34" charset="0"/>
              </a:rPr>
              <a:t>Port 0</a:t>
            </a:r>
          </a:p>
        </p:txBody>
      </p:sp>
      <p:sp>
        <p:nvSpPr>
          <p:cNvPr id="38915" name="Content Placeholder 8"/>
          <p:cNvSpPr>
            <a:spLocks noGrp="1"/>
          </p:cNvSpPr>
          <p:nvPr>
            <p:ph idx="1"/>
          </p:nvPr>
        </p:nvSpPr>
        <p:spPr>
          <a:xfrm>
            <a:off x="2071688" y="1214438"/>
            <a:ext cx="6888162" cy="5143500"/>
          </a:xfrm>
        </p:spPr>
        <p:txBody>
          <a:bodyPr>
            <a:normAutofit fontScale="85000" lnSpcReduction="10000"/>
          </a:bodyPr>
          <a:lstStyle/>
          <a:p>
            <a:pPr algn="just" eaLnBrk="1" hangingPunct="1">
              <a:spcBef>
                <a:spcPct val="0"/>
              </a:spcBef>
              <a:spcAft>
                <a:spcPts val="2400"/>
              </a:spcAft>
            </a:pPr>
            <a:r>
              <a:rPr lang="en-US" smtClean="0">
                <a:latin typeface="Book Antiqua" pitchFamily="18" charset="0"/>
                <a:ea typeface="Calibri" pitchFamily="34" charset="0"/>
              </a:rPr>
              <a:t>Port 0 is </a:t>
            </a:r>
            <a:r>
              <a:rPr lang="en-US" b="1" smtClean="0">
                <a:solidFill>
                  <a:srgbClr val="00B0F0"/>
                </a:solidFill>
                <a:latin typeface="Book Antiqua" pitchFamily="18" charset="0"/>
                <a:ea typeface="Calibri" pitchFamily="34" charset="0"/>
              </a:rPr>
              <a:t>also</a:t>
            </a:r>
            <a:r>
              <a:rPr lang="en-US" smtClean="0">
                <a:latin typeface="Book Antiqua" pitchFamily="18" charset="0"/>
                <a:ea typeface="Calibri" pitchFamily="34" charset="0"/>
              </a:rPr>
              <a:t> designated as </a:t>
            </a:r>
            <a:r>
              <a:rPr lang="en-US" b="1" smtClean="0">
                <a:solidFill>
                  <a:srgbClr val="00B0F0"/>
                </a:solidFill>
                <a:latin typeface="Book Antiqua" pitchFamily="18" charset="0"/>
                <a:ea typeface="Calibri" pitchFamily="34" charset="0"/>
              </a:rPr>
              <a:t>AD0-AD7</a:t>
            </a:r>
            <a:r>
              <a:rPr lang="en-US" smtClean="0">
                <a:latin typeface="Book Antiqua" pitchFamily="18" charset="0"/>
                <a:ea typeface="Calibri" pitchFamily="34" charset="0"/>
              </a:rPr>
              <a:t>.</a:t>
            </a:r>
          </a:p>
          <a:p>
            <a:pPr algn="just" eaLnBrk="1" hangingPunct="1">
              <a:spcBef>
                <a:spcPct val="0"/>
              </a:spcBef>
              <a:spcAft>
                <a:spcPts val="2400"/>
              </a:spcAft>
            </a:pPr>
            <a:r>
              <a:rPr lang="en-US" smtClean="0">
                <a:latin typeface="Book Antiqua" pitchFamily="18" charset="0"/>
                <a:ea typeface="Calibri" pitchFamily="34" charset="0"/>
              </a:rPr>
              <a:t>When connecting an 8051 to an external memory, port 0 provides both address and data.</a:t>
            </a:r>
          </a:p>
          <a:p>
            <a:pPr algn="just" eaLnBrk="1" hangingPunct="1">
              <a:spcBef>
                <a:spcPct val="0"/>
              </a:spcBef>
              <a:spcAft>
                <a:spcPts val="2400"/>
              </a:spcAft>
            </a:pPr>
            <a:r>
              <a:rPr lang="en-US" smtClean="0">
                <a:latin typeface="Book Antiqua" pitchFamily="18" charset="0"/>
                <a:ea typeface="Calibri" pitchFamily="34" charset="0"/>
              </a:rPr>
              <a:t>The 8051 multiplexes address and data through port 0 to save pins.</a:t>
            </a:r>
          </a:p>
          <a:p>
            <a:pPr algn="just" eaLnBrk="1" hangingPunct="1"/>
            <a:r>
              <a:rPr lang="en-US" smtClean="0">
                <a:latin typeface="Book Antiqua" pitchFamily="18" charset="0"/>
                <a:ea typeface="Calibri" pitchFamily="34" charset="0"/>
              </a:rPr>
              <a:t> </a:t>
            </a:r>
            <a:r>
              <a:rPr lang="en-US" b="1" smtClean="0">
                <a:solidFill>
                  <a:srgbClr val="00B0F0"/>
                </a:solidFill>
                <a:latin typeface="Book Antiqua" pitchFamily="18" charset="0"/>
                <a:ea typeface="Calibri" pitchFamily="34" charset="0"/>
              </a:rPr>
              <a:t>ALE</a:t>
            </a:r>
            <a:r>
              <a:rPr lang="en-US" smtClean="0">
                <a:latin typeface="Book Antiqua" pitchFamily="18" charset="0"/>
                <a:ea typeface="Calibri" pitchFamily="34" charset="0"/>
              </a:rPr>
              <a:t> indicates if P0 has address or data.</a:t>
            </a:r>
          </a:p>
          <a:p>
            <a:pPr lvl="1" algn="just" eaLnBrk="1" hangingPunct="1"/>
            <a:r>
              <a:rPr lang="en-US" i="1" smtClean="0">
                <a:solidFill>
                  <a:srgbClr val="CC99FF"/>
                </a:solidFill>
                <a:latin typeface="Book Antiqua" pitchFamily="18" charset="0"/>
                <a:ea typeface="Calibri" pitchFamily="34" charset="0"/>
              </a:rPr>
              <a:t>When ALE=0, it provides data D0-D7</a:t>
            </a:r>
          </a:p>
          <a:p>
            <a:pPr lvl="1" algn="just" eaLnBrk="1" hangingPunct="1"/>
            <a:r>
              <a:rPr lang="en-US" i="1" smtClean="0">
                <a:solidFill>
                  <a:srgbClr val="CC99FF"/>
                </a:solidFill>
                <a:latin typeface="Book Antiqua" pitchFamily="18" charset="0"/>
                <a:ea typeface="Calibri" pitchFamily="34" charset="0"/>
              </a:rPr>
              <a:t>When ALE=1, it has address A0-A7</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302</a:t>
            </a:fld>
            <a:endParaRPr lang="en-US"/>
          </a:p>
        </p:txBody>
      </p:sp>
      <p:pic>
        <p:nvPicPr>
          <p:cNvPr id="38917" name="Picture 1"/>
          <p:cNvPicPr>
            <a:picLocks noChangeAspect="1" noChangeArrowheads="1"/>
          </p:cNvPicPr>
          <p:nvPr/>
        </p:nvPicPr>
        <p:blipFill>
          <a:blip r:embed="rId2"/>
          <a:srcRect/>
          <a:stretch>
            <a:fillRect/>
          </a:stretch>
        </p:blipFill>
        <p:spPr bwMode="auto">
          <a:xfrm>
            <a:off x="142875" y="3929063"/>
            <a:ext cx="1714500" cy="249555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08791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7"/>
          <p:cNvSpPr>
            <a:spLocks noGrp="1"/>
          </p:cNvSpPr>
          <p:nvPr>
            <p:ph type="title"/>
          </p:nvPr>
        </p:nvSpPr>
        <p:spPr>
          <a:xfrm>
            <a:off x="0" y="0"/>
            <a:ext cx="9144000" cy="1143000"/>
          </a:xfrm>
        </p:spPr>
        <p:txBody>
          <a:bodyPr/>
          <a:lstStyle/>
          <a:p>
            <a:pPr eaLnBrk="1" hangingPunct="1"/>
            <a:r>
              <a:rPr lang="en-US" smtClean="0">
                <a:ea typeface="Calibri" pitchFamily="34" charset="0"/>
              </a:rPr>
              <a:t>Port 1 and Port 2</a:t>
            </a:r>
          </a:p>
        </p:txBody>
      </p:sp>
      <p:sp>
        <p:nvSpPr>
          <p:cNvPr id="39939" name="Content Placeholder 8"/>
          <p:cNvSpPr>
            <a:spLocks noGrp="1"/>
          </p:cNvSpPr>
          <p:nvPr>
            <p:ph idx="1"/>
          </p:nvPr>
        </p:nvSpPr>
        <p:spPr>
          <a:xfrm>
            <a:off x="2214563" y="1214438"/>
            <a:ext cx="6745287" cy="5143500"/>
          </a:xfrm>
        </p:spPr>
        <p:txBody>
          <a:bodyPr>
            <a:normAutofit fontScale="92500" lnSpcReduction="10000"/>
          </a:bodyPr>
          <a:lstStyle/>
          <a:p>
            <a:pPr algn="just" eaLnBrk="1" hangingPunct="1"/>
            <a:r>
              <a:rPr lang="en-US" smtClean="0">
                <a:ea typeface="Calibri" pitchFamily="34" charset="0"/>
              </a:rPr>
              <a:t>In 8051-based systems </a:t>
            </a:r>
            <a:r>
              <a:rPr lang="en-US" b="1" smtClean="0">
                <a:solidFill>
                  <a:srgbClr val="CC99FF"/>
                </a:solidFill>
                <a:ea typeface="Calibri" pitchFamily="34" charset="0"/>
              </a:rPr>
              <a:t>with no external memory connection</a:t>
            </a:r>
            <a:r>
              <a:rPr lang="en-US" smtClean="0">
                <a:ea typeface="Calibri" pitchFamily="34" charset="0"/>
              </a:rPr>
              <a:t>:</a:t>
            </a:r>
          </a:p>
          <a:p>
            <a:pPr lvl="1" algn="just" eaLnBrk="1" hangingPunct="1"/>
            <a:r>
              <a:rPr lang="en-US" smtClean="0">
                <a:ea typeface="Calibri" pitchFamily="34" charset="0"/>
              </a:rPr>
              <a:t>Both P1 and P2 are used as simple I/O.</a:t>
            </a:r>
          </a:p>
          <a:p>
            <a:pPr algn="just" eaLnBrk="1" hangingPunct="1"/>
            <a:r>
              <a:rPr lang="en-US" smtClean="0">
                <a:ea typeface="Calibri" pitchFamily="34" charset="0"/>
              </a:rPr>
              <a:t>In 8051-based systems </a:t>
            </a:r>
            <a:r>
              <a:rPr lang="en-US" b="1" smtClean="0">
                <a:solidFill>
                  <a:srgbClr val="CC99FF"/>
                </a:solidFill>
                <a:ea typeface="Calibri" pitchFamily="34" charset="0"/>
              </a:rPr>
              <a:t>with external memory connections</a:t>
            </a:r>
            <a:r>
              <a:rPr lang="en-US" smtClean="0">
                <a:ea typeface="Calibri" pitchFamily="34" charset="0"/>
              </a:rPr>
              <a:t>:</a:t>
            </a:r>
          </a:p>
          <a:p>
            <a:pPr lvl="1" algn="just" eaLnBrk="1" hangingPunct="1"/>
            <a:r>
              <a:rPr lang="en-US" smtClean="0">
                <a:ea typeface="Calibri" pitchFamily="34" charset="0"/>
              </a:rPr>
              <a:t>Port 2 must be used along with P0 to provide the 16-bit address for the external memory.</a:t>
            </a:r>
          </a:p>
          <a:p>
            <a:pPr lvl="1" algn="just" eaLnBrk="1" hangingPunct="1"/>
            <a:r>
              <a:rPr lang="en-US" smtClean="0">
                <a:ea typeface="Calibri" pitchFamily="34" charset="0"/>
              </a:rPr>
              <a:t>P0 provides the lower 8 bits via A0 – A7.</a:t>
            </a:r>
          </a:p>
          <a:p>
            <a:pPr lvl="1" algn="just" eaLnBrk="1" hangingPunct="1"/>
            <a:r>
              <a:rPr lang="en-US" b="1" smtClean="0">
                <a:solidFill>
                  <a:srgbClr val="00B0F0"/>
                </a:solidFill>
                <a:ea typeface="Calibri" pitchFamily="34" charset="0"/>
              </a:rPr>
              <a:t>P2</a:t>
            </a:r>
            <a:r>
              <a:rPr lang="en-US" smtClean="0">
                <a:ea typeface="Calibri" pitchFamily="34" charset="0"/>
              </a:rPr>
              <a:t> is used for the upper 8 bits of the 16-bit address, designated as </a:t>
            </a:r>
            <a:r>
              <a:rPr lang="en-US" b="1" smtClean="0">
                <a:solidFill>
                  <a:srgbClr val="00B0F0"/>
                </a:solidFill>
                <a:ea typeface="Calibri" pitchFamily="34" charset="0"/>
              </a:rPr>
              <a:t>A8 – A15</a:t>
            </a:r>
            <a:r>
              <a:rPr lang="en-US" smtClean="0">
                <a:ea typeface="Calibri" pitchFamily="34" charset="0"/>
              </a:rPr>
              <a:t>, and it cannot be used for I/O.</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303</a:t>
            </a:fld>
            <a:endParaRPr lang="en-US"/>
          </a:p>
        </p:txBody>
      </p:sp>
      <p:pic>
        <p:nvPicPr>
          <p:cNvPr id="39941" name="Picture 1"/>
          <p:cNvPicPr>
            <a:picLocks noChangeAspect="1" noChangeArrowheads="1"/>
          </p:cNvPicPr>
          <p:nvPr/>
        </p:nvPicPr>
        <p:blipFill>
          <a:blip r:embed="rId2"/>
          <a:srcRect/>
          <a:stretch>
            <a:fillRect/>
          </a:stretch>
        </p:blipFill>
        <p:spPr bwMode="auto">
          <a:xfrm>
            <a:off x="171450" y="1714500"/>
            <a:ext cx="1971675" cy="40005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3034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7"/>
          <p:cNvSpPr>
            <a:spLocks noGrp="1"/>
          </p:cNvSpPr>
          <p:nvPr>
            <p:ph type="title"/>
          </p:nvPr>
        </p:nvSpPr>
        <p:spPr>
          <a:xfrm>
            <a:off x="0" y="0"/>
            <a:ext cx="9144000" cy="1143000"/>
          </a:xfrm>
        </p:spPr>
        <p:txBody>
          <a:bodyPr/>
          <a:lstStyle/>
          <a:p>
            <a:pPr eaLnBrk="1" hangingPunct="1"/>
            <a:r>
              <a:rPr lang="en-US" smtClean="0">
                <a:ea typeface="Calibri" pitchFamily="34" charset="0"/>
              </a:rPr>
              <a:t>Port 3</a:t>
            </a:r>
          </a:p>
        </p:txBody>
      </p:sp>
      <p:sp>
        <p:nvSpPr>
          <p:cNvPr id="40963" name="Content Placeholder 8"/>
          <p:cNvSpPr>
            <a:spLocks noGrp="1"/>
          </p:cNvSpPr>
          <p:nvPr>
            <p:ph idx="1"/>
          </p:nvPr>
        </p:nvSpPr>
        <p:spPr>
          <a:xfrm>
            <a:off x="2000250" y="1214438"/>
            <a:ext cx="6959600" cy="3071812"/>
          </a:xfrm>
        </p:spPr>
        <p:txBody>
          <a:bodyPr/>
          <a:lstStyle/>
          <a:p>
            <a:pPr algn="just" eaLnBrk="1" hangingPunct="1">
              <a:spcBef>
                <a:spcPct val="0"/>
              </a:spcBef>
              <a:spcAft>
                <a:spcPts val="3000"/>
              </a:spcAft>
            </a:pPr>
            <a:r>
              <a:rPr lang="en-US" sz="3200" smtClean="0">
                <a:ea typeface="Calibri" pitchFamily="34" charset="0"/>
              </a:rPr>
              <a:t>Port 3 can be used as </a:t>
            </a:r>
            <a:r>
              <a:rPr lang="en-US" sz="3200" b="1" smtClean="0">
                <a:solidFill>
                  <a:srgbClr val="CC99FF"/>
                </a:solidFill>
                <a:ea typeface="Calibri" pitchFamily="34" charset="0"/>
              </a:rPr>
              <a:t>input or output</a:t>
            </a:r>
            <a:r>
              <a:rPr lang="en-US" sz="3200" smtClean="0">
                <a:ea typeface="Calibri" pitchFamily="34" charset="0"/>
              </a:rPr>
              <a:t>.</a:t>
            </a:r>
          </a:p>
          <a:p>
            <a:pPr algn="just" eaLnBrk="1" hangingPunct="1">
              <a:spcBef>
                <a:spcPct val="0"/>
              </a:spcBef>
              <a:spcAft>
                <a:spcPts val="3000"/>
              </a:spcAft>
            </a:pPr>
            <a:r>
              <a:rPr lang="en-US" sz="3200" smtClean="0">
                <a:ea typeface="Calibri" pitchFamily="34" charset="0"/>
              </a:rPr>
              <a:t>Port 3 has the </a:t>
            </a:r>
            <a:r>
              <a:rPr lang="en-US" sz="3200" b="1" smtClean="0">
                <a:solidFill>
                  <a:srgbClr val="CC99FF"/>
                </a:solidFill>
                <a:ea typeface="Calibri" pitchFamily="34" charset="0"/>
              </a:rPr>
              <a:t>additional function </a:t>
            </a:r>
            <a:r>
              <a:rPr lang="en-US" sz="3200" smtClean="0">
                <a:ea typeface="Calibri" pitchFamily="34" charset="0"/>
              </a:rPr>
              <a:t>of providing some extremely important signals</a:t>
            </a: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304</a:t>
            </a:fld>
            <a:endParaRPr lang="en-US"/>
          </a:p>
        </p:txBody>
      </p:sp>
      <p:pic>
        <p:nvPicPr>
          <p:cNvPr id="40965" name="Picture 1"/>
          <p:cNvPicPr>
            <a:picLocks noChangeAspect="1" noChangeArrowheads="1"/>
          </p:cNvPicPr>
          <p:nvPr/>
        </p:nvPicPr>
        <p:blipFill>
          <a:blip r:embed="rId2"/>
          <a:srcRect/>
          <a:stretch>
            <a:fillRect/>
          </a:stretch>
        </p:blipFill>
        <p:spPr bwMode="auto">
          <a:xfrm>
            <a:off x="142875" y="2524125"/>
            <a:ext cx="1752600" cy="3976688"/>
          </a:xfrm>
          <a:prstGeom prst="rect">
            <a:avLst/>
          </a:prstGeom>
          <a:noFill/>
          <a:ln w="12700">
            <a:noFill/>
            <a:miter lim="800000"/>
            <a:headEnd type="none" w="sm" len="sm"/>
            <a:tailEnd type="none" w="sm" len="sm"/>
          </a:ln>
        </p:spPr>
      </p:pic>
      <p:pic>
        <p:nvPicPr>
          <p:cNvPr id="10" name="Picture 2"/>
          <p:cNvPicPr>
            <a:picLocks noChangeAspect="1" noChangeArrowheads="1"/>
          </p:cNvPicPr>
          <p:nvPr/>
        </p:nvPicPr>
        <p:blipFill>
          <a:blip r:embed="rId3"/>
          <a:srcRect/>
          <a:stretch>
            <a:fillRect/>
          </a:stretch>
        </p:blipFill>
        <p:spPr bwMode="auto">
          <a:xfrm>
            <a:off x="119063" y="1214438"/>
            <a:ext cx="8905875" cy="5357812"/>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74085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7"/>
          <p:cNvSpPr>
            <a:spLocks noGrp="1"/>
          </p:cNvSpPr>
          <p:nvPr>
            <p:ph type="title"/>
          </p:nvPr>
        </p:nvSpPr>
        <p:spPr>
          <a:xfrm>
            <a:off x="0" y="0"/>
            <a:ext cx="9144000" cy="1143000"/>
          </a:xfrm>
        </p:spPr>
        <p:txBody>
          <a:bodyPr/>
          <a:lstStyle/>
          <a:p>
            <a:pPr eaLnBrk="1" hangingPunct="1"/>
            <a:r>
              <a:rPr lang="en-US" smtClean="0">
                <a:ea typeface="Calibri" pitchFamily="34" charset="0"/>
              </a:rPr>
              <a:t>Pin Description Summary</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305</a:t>
            </a:fld>
            <a:endParaRPr lang="en-US"/>
          </a:p>
        </p:txBody>
      </p:sp>
      <p:graphicFrame>
        <p:nvGraphicFramePr>
          <p:cNvPr id="10" name="Group 99"/>
          <p:cNvGraphicFramePr>
            <a:graphicFrameLocks noGrp="1"/>
          </p:cNvGraphicFramePr>
          <p:nvPr>
            <p:ph idx="4294967295"/>
          </p:nvPr>
        </p:nvGraphicFramePr>
        <p:xfrm>
          <a:off x="603250" y="1069975"/>
          <a:ext cx="8540750" cy="5520752"/>
        </p:xfrm>
        <a:graphic>
          <a:graphicData uri="http://schemas.openxmlformats.org/drawingml/2006/table">
            <a:tbl>
              <a:tblPr/>
              <a:tblGrid>
                <a:gridCol w="1412855">
                  <a:extLst>
                    <a:ext uri="{9D8B030D-6E8A-4147-A177-3AD203B41FA5}">
                      <a16:colId xmlns:a16="http://schemas.microsoft.com/office/drawing/2014/main" xmlns="" val="20000"/>
                    </a:ext>
                  </a:extLst>
                </a:gridCol>
                <a:gridCol w="785818">
                  <a:extLst>
                    <a:ext uri="{9D8B030D-6E8A-4147-A177-3AD203B41FA5}">
                      <a16:colId xmlns:a16="http://schemas.microsoft.com/office/drawing/2014/main" xmlns="" val="20001"/>
                    </a:ext>
                  </a:extLst>
                </a:gridCol>
                <a:gridCol w="6342077">
                  <a:extLst>
                    <a:ext uri="{9D8B030D-6E8A-4147-A177-3AD203B41FA5}">
                      <a16:colId xmlns:a16="http://schemas.microsoft.com/office/drawing/2014/main" xmlns="" val="20002"/>
                    </a:ext>
                  </a:extLst>
                </a:gridCol>
              </a:tblGrid>
              <a:tr h="2726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PIN</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TYPE</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NAME AND FUNCTION</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0"/>
                  </a:ext>
                </a:extLst>
              </a:tr>
              <a:tr h="400112">
                <a:tc>
                  <a:txBody>
                    <a:bodyPr/>
                    <a:lstStyle/>
                    <a:p>
                      <a:pPr marL="533400" marR="0" lvl="0" indent="-5334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Vss</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Ground: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0 V reference.</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1"/>
                  </a:ext>
                </a:extLst>
              </a:tr>
              <a:tr h="508665">
                <a:tc>
                  <a:txBody>
                    <a:bodyPr/>
                    <a:lstStyle/>
                    <a:p>
                      <a:pPr marL="533400" marR="0" lvl="0" indent="-5334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Vcc</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Power Supply: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This is the power supply voltage for normal, idle, and power-down operation.</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2"/>
                  </a:ext>
                </a:extLst>
              </a:tr>
              <a:tr h="68158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P0.0 - P0.7</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0: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0 is an open-drain, bi-directional I/O port. Port 0 is also the </a:t>
                      </a: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multiplexed low-order address and data bus</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during accesses to external program and data memory. </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3"/>
                  </a:ext>
                </a:extLst>
              </a:tr>
              <a:tr h="460444">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P1.0 - P1.7</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1: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I is an 8-bit </a:t>
                      </a:r>
                      <a:r>
                        <a:rPr kumimoji="0" lang="en-US" sz="2000" b="1" i="0" u="none" strike="noStrike" cap="none" normalizeH="0" baseline="0" dirty="0" smtClean="0">
                          <a:ln>
                            <a:noFill/>
                          </a:ln>
                          <a:solidFill>
                            <a:schemeClr val="tx1"/>
                          </a:solidFill>
                          <a:effectLst/>
                          <a:latin typeface="Calibri" pitchFamily="34" charset="0"/>
                          <a:ea typeface="Batang" pitchFamily="18" charset="-127"/>
                          <a:cs typeface="Calibri" pitchFamily="34" charset="0"/>
                        </a:rPr>
                        <a:t>bi-directional I/O port.</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a:t>
                      </a:r>
                    </a:p>
                    <a:p>
                      <a:pPr marL="342900" marR="0" lvl="0" indent="-342900" algn="just"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4"/>
                  </a:ext>
                </a:extLst>
              </a:tr>
              <a:tr h="1055311">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P2.0 - P2.7</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2: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2 is an 8-bit bidirectional I/O. Port 2 emits the</a:t>
                      </a: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high order address</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byte during fetches from external program memory and during accesses to external data memory that use 16 bit addresses.</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5"/>
                  </a:ext>
                </a:extLst>
              </a:tr>
              <a:tr h="64294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P3.0 - P3.7</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3: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Port 3 is an 8 bit bidirectional I/O port. Port 3 also serves </a:t>
                      </a: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special features</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as explained.</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66888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7"/>
          <p:cNvSpPr>
            <a:spLocks noGrp="1"/>
          </p:cNvSpPr>
          <p:nvPr>
            <p:ph type="title"/>
          </p:nvPr>
        </p:nvSpPr>
        <p:spPr>
          <a:xfrm>
            <a:off x="0" y="0"/>
            <a:ext cx="9144000" cy="1143000"/>
          </a:xfrm>
        </p:spPr>
        <p:txBody>
          <a:bodyPr/>
          <a:lstStyle/>
          <a:p>
            <a:pPr eaLnBrk="1" hangingPunct="1"/>
            <a:r>
              <a:rPr lang="en-US" smtClean="0">
                <a:ea typeface="Calibri" pitchFamily="34" charset="0"/>
              </a:rPr>
              <a:t>Pin Description Summary</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306</a:t>
            </a:fld>
            <a:endParaRPr lang="en-US"/>
          </a:p>
        </p:txBody>
      </p:sp>
      <p:graphicFrame>
        <p:nvGraphicFramePr>
          <p:cNvPr id="10" name="Group 99"/>
          <p:cNvGraphicFramePr>
            <a:graphicFrameLocks noGrp="1"/>
          </p:cNvGraphicFramePr>
          <p:nvPr>
            <p:ph idx="4294967295"/>
          </p:nvPr>
        </p:nvGraphicFramePr>
        <p:xfrm>
          <a:off x="603250" y="928688"/>
          <a:ext cx="8540750" cy="4419600"/>
        </p:xfrm>
        <a:graphic>
          <a:graphicData uri="http://schemas.openxmlformats.org/drawingml/2006/table">
            <a:tbl>
              <a:tblPr/>
              <a:tblGrid>
                <a:gridCol w="1269979">
                  <a:extLst>
                    <a:ext uri="{9D8B030D-6E8A-4147-A177-3AD203B41FA5}">
                      <a16:colId xmlns:a16="http://schemas.microsoft.com/office/drawing/2014/main" xmlns="" val="20000"/>
                    </a:ext>
                  </a:extLst>
                </a:gridCol>
                <a:gridCol w="714380">
                  <a:extLst>
                    <a:ext uri="{9D8B030D-6E8A-4147-A177-3AD203B41FA5}">
                      <a16:colId xmlns:a16="http://schemas.microsoft.com/office/drawing/2014/main" xmlns="" val="20001"/>
                    </a:ext>
                  </a:extLst>
                </a:gridCol>
                <a:gridCol w="6556391">
                  <a:extLst>
                    <a:ext uri="{9D8B030D-6E8A-4147-A177-3AD203B41FA5}">
                      <a16:colId xmlns:a16="http://schemas.microsoft.com/office/drawing/2014/main" xmlns="" val="20002"/>
                    </a:ext>
                  </a:extLst>
                </a:gridCol>
              </a:tblGrid>
              <a:tr h="2726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PIN</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TYPE</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NAME AND FUNCTION</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0"/>
                  </a:ext>
                </a:extLst>
              </a:tr>
              <a:tr h="40011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RST</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I</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Reset: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A high on this pin for two machine cycles while the oscillator is running, resets the device. </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1"/>
                  </a:ext>
                </a:extLst>
              </a:tr>
              <a:tr h="40011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ALE</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Address Latch Enable: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Output pulse for latching the low byte of the address during an access to external memory. </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2"/>
                  </a:ext>
                </a:extLst>
              </a:tr>
              <a:tr h="50866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PSEN*</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O</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Program Store Enable: </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The read strobe to external program memory. When executing code from the external program memory, PSEN* is activated twice each machine cycle, except that two PSEN* activations are skipped during each access to external data memory. </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3"/>
                  </a:ext>
                </a:extLst>
              </a:tr>
              <a:tr h="68158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EA*/VPP</a:t>
                      </a:r>
                      <a:endParaRPr kumimoji="0" lang="en-US" sz="2000" b="1"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000000"/>
                          </a:solidFill>
                          <a:effectLst/>
                          <a:latin typeface="Calibri" pitchFamily="34" charset="0"/>
                          <a:ea typeface="Batang" pitchFamily="18" charset="-127"/>
                          <a:cs typeface="Calibri" pitchFamily="34" charset="0"/>
                        </a:rPr>
                        <a:t>I</a:t>
                      </a:r>
                      <a:endParaRPr kumimoji="0" lang="en-US" sz="2000" b="1" i="0" u="none" strike="noStrike" cap="none" normalizeH="0" baseline="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External Access Enable/Programming Supply Voltage: </a:t>
                      </a:r>
                      <a:r>
                        <a:rPr kumimoji="0" lang="en-US" sz="2000" b="1" i="0" u="none" strike="noStrike" cap="none" normalizeH="0" baseline="0" dirty="0" err="1" smtClean="0">
                          <a:ln>
                            <a:noFill/>
                          </a:ln>
                          <a:solidFill>
                            <a:srgbClr val="000000"/>
                          </a:solidFill>
                          <a:effectLst/>
                          <a:latin typeface="Calibri" pitchFamily="34" charset="0"/>
                          <a:ea typeface="Batang" pitchFamily="18" charset="-127"/>
                          <a:cs typeface="Calibri" pitchFamily="34" charset="0"/>
                        </a:rPr>
                        <a:t>Vpp</a:t>
                      </a:r>
                      <a:r>
                        <a:rPr kumimoji="0" lang="en-US" sz="2000" b="0" i="0" u="none" strike="noStrike" cap="none" normalizeH="0" baseline="0" dirty="0" smtClean="0">
                          <a:ln>
                            <a:noFill/>
                          </a:ln>
                          <a:solidFill>
                            <a:srgbClr val="000000"/>
                          </a:solidFill>
                          <a:effectLst/>
                          <a:latin typeface="Calibri" pitchFamily="34" charset="0"/>
                          <a:ea typeface="Batang" pitchFamily="18" charset="-127"/>
                          <a:cs typeface="Calibri" pitchFamily="34" charset="0"/>
                        </a:rPr>
                        <a:t> pin also receives the programming supply voltage Vpp during Flash programming. (applies for 89c5x MCU's)</a:t>
                      </a:r>
                      <a:endParaRPr kumimoji="0" lang="en-US" sz="2000" b="0" i="0" u="none" strike="noStrike" cap="none" normalizeH="0" baseline="0" dirty="0" smtClean="0">
                        <a:ln>
                          <a:noFill/>
                        </a:ln>
                        <a:solidFill>
                          <a:srgbClr val="000000"/>
                        </a:solidFill>
                        <a:effectLst/>
                        <a:latin typeface="Calibri" pitchFamily="34" charset="0"/>
                        <a:cs typeface="Calibri" pitchFamily="34" charset="0"/>
                      </a:endParaRP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accent1">
                        <a:lumMod val="7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39427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228600" y="3244334"/>
            <a:ext cx="8763000" cy="830997"/>
          </a:xfrm>
          <a:prstGeom prst="rect">
            <a:avLst/>
          </a:prstGeom>
        </p:spPr>
        <p:txBody>
          <a:bodyPr wrap="square">
            <a:spAutoFit/>
          </a:bodyPr>
          <a:lstStyle/>
          <a:p>
            <a:r>
              <a:rPr lang="en-US" sz="4800" dirty="0" smtClean="0">
                <a:solidFill>
                  <a:srgbClr val="D60093"/>
                </a:solidFill>
                <a:latin typeface="Curlz MT" pitchFamily="82" charset="0"/>
                <a:ea typeface="Calibri" pitchFamily="34" charset="0"/>
              </a:rPr>
              <a:t>3.General </a:t>
            </a:r>
            <a:r>
              <a:rPr lang="en-US" sz="4800" dirty="0">
                <a:solidFill>
                  <a:srgbClr val="D60093"/>
                </a:solidFill>
                <a:latin typeface="Curlz MT" pitchFamily="82" charset="0"/>
                <a:ea typeface="Calibri" pitchFamily="34" charset="0"/>
              </a:rPr>
              <a:t>Block Diagram of 8051</a:t>
            </a:r>
            <a:endParaRPr lang="en-US" sz="4800" dirty="0">
              <a:solidFill>
                <a:srgbClr val="D60093"/>
              </a:solidFill>
            </a:endParaRPr>
          </a:p>
        </p:txBody>
      </p:sp>
    </p:spTree>
    <p:extLst>
      <p:ext uri="{BB962C8B-B14F-4D97-AF65-F5344CB8AC3E}">
        <p14:creationId xmlns:p14="http://schemas.microsoft.com/office/powerpoint/2010/main" val="26395045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7" name="AutoShape 5"/>
          <p:cNvSpPr>
            <a:spLocks noChangeArrowheads="1"/>
          </p:cNvSpPr>
          <p:nvPr/>
        </p:nvSpPr>
        <p:spPr bwMode="auto">
          <a:xfrm>
            <a:off x="914400" y="1371600"/>
            <a:ext cx="1371600" cy="9906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b="1">
                <a:solidFill>
                  <a:srgbClr val="FF0000"/>
                </a:solidFill>
              </a:rPr>
              <a:t>Interrupt</a:t>
            </a:r>
          </a:p>
          <a:p>
            <a:pPr algn="ctr"/>
            <a:r>
              <a:rPr lang="en-US" b="1">
                <a:solidFill>
                  <a:srgbClr val="FF0000"/>
                </a:solidFill>
              </a:rPr>
              <a:t>Control</a:t>
            </a:r>
          </a:p>
        </p:txBody>
      </p:sp>
      <p:sp>
        <p:nvSpPr>
          <p:cNvPr id="218118" name="AutoShape 6"/>
          <p:cNvSpPr>
            <a:spLocks noChangeArrowheads="1"/>
          </p:cNvSpPr>
          <p:nvPr/>
        </p:nvSpPr>
        <p:spPr bwMode="auto">
          <a:xfrm>
            <a:off x="609600" y="2743200"/>
            <a:ext cx="1752600" cy="1600200"/>
          </a:xfrm>
          <a:prstGeom prst="cube">
            <a:avLst>
              <a:gd name="adj" fmla="val 20032"/>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3600" b="1">
                <a:solidFill>
                  <a:srgbClr val="FF0000"/>
                </a:solidFill>
              </a:rPr>
              <a:t>CPU</a:t>
            </a:r>
          </a:p>
        </p:txBody>
      </p:sp>
      <p:sp>
        <p:nvSpPr>
          <p:cNvPr id="218119" name="AutoShape 7"/>
          <p:cNvSpPr>
            <a:spLocks noChangeArrowheads="1"/>
          </p:cNvSpPr>
          <p:nvPr/>
        </p:nvSpPr>
        <p:spPr bwMode="auto">
          <a:xfrm>
            <a:off x="3124200" y="1143000"/>
            <a:ext cx="1295400" cy="1357313"/>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2400" b="1">
                <a:solidFill>
                  <a:srgbClr val="FF0000"/>
                </a:solidFill>
              </a:rPr>
              <a:t>4K</a:t>
            </a:r>
          </a:p>
          <a:p>
            <a:pPr algn="ctr"/>
            <a:r>
              <a:rPr lang="en-US" sz="2400" b="1">
                <a:solidFill>
                  <a:srgbClr val="FF0000"/>
                </a:solidFill>
              </a:rPr>
              <a:t>ROM</a:t>
            </a:r>
          </a:p>
        </p:txBody>
      </p:sp>
      <p:sp>
        <p:nvSpPr>
          <p:cNvPr id="218120" name="AutoShape 8"/>
          <p:cNvSpPr>
            <a:spLocks noChangeArrowheads="1"/>
          </p:cNvSpPr>
          <p:nvPr/>
        </p:nvSpPr>
        <p:spPr bwMode="auto">
          <a:xfrm>
            <a:off x="5089525" y="1357313"/>
            <a:ext cx="1066800" cy="11430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2400" b="1">
                <a:solidFill>
                  <a:srgbClr val="FF0000"/>
                </a:solidFill>
              </a:rPr>
              <a:t>128 B</a:t>
            </a:r>
          </a:p>
          <a:p>
            <a:pPr algn="ctr"/>
            <a:r>
              <a:rPr lang="en-US" sz="2400" b="1">
                <a:solidFill>
                  <a:srgbClr val="FF0000"/>
                </a:solidFill>
              </a:rPr>
              <a:t>RAM</a:t>
            </a:r>
          </a:p>
        </p:txBody>
      </p:sp>
      <p:sp>
        <p:nvSpPr>
          <p:cNvPr id="218121" name="AutoShape 9"/>
          <p:cNvSpPr>
            <a:spLocks noChangeArrowheads="1"/>
          </p:cNvSpPr>
          <p:nvPr/>
        </p:nvSpPr>
        <p:spPr bwMode="auto">
          <a:xfrm>
            <a:off x="914400" y="4876800"/>
            <a:ext cx="1219200" cy="8382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2400" b="1">
                <a:solidFill>
                  <a:srgbClr val="FF0000"/>
                </a:solidFill>
              </a:rPr>
              <a:t>OSC</a:t>
            </a:r>
          </a:p>
        </p:txBody>
      </p:sp>
      <p:sp>
        <p:nvSpPr>
          <p:cNvPr id="218122" name="AutoShape 10"/>
          <p:cNvSpPr>
            <a:spLocks noChangeArrowheads="1"/>
          </p:cNvSpPr>
          <p:nvPr/>
        </p:nvSpPr>
        <p:spPr bwMode="auto">
          <a:xfrm>
            <a:off x="2819400" y="4745038"/>
            <a:ext cx="1143000" cy="9906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b="1">
                <a:solidFill>
                  <a:srgbClr val="FF0000"/>
                </a:solidFill>
              </a:rPr>
              <a:t>Bus</a:t>
            </a:r>
          </a:p>
          <a:p>
            <a:pPr algn="ctr"/>
            <a:r>
              <a:rPr lang="en-US" b="1">
                <a:solidFill>
                  <a:srgbClr val="FF0000"/>
                </a:solidFill>
              </a:rPr>
              <a:t>Control</a:t>
            </a:r>
          </a:p>
        </p:txBody>
      </p:sp>
      <p:sp>
        <p:nvSpPr>
          <p:cNvPr id="218123" name="AutoShape 11"/>
          <p:cNvSpPr>
            <a:spLocks noChangeArrowheads="1"/>
          </p:cNvSpPr>
          <p:nvPr/>
        </p:nvSpPr>
        <p:spPr bwMode="auto">
          <a:xfrm>
            <a:off x="4495800" y="4724400"/>
            <a:ext cx="2286000" cy="9906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2400" b="1">
                <a:solidFill>
                  <a:srgbClr val="FF0000"/>
                </a:solidFill>
              </a:rPr>
              <a:t>4 I/O Ports</a:t>
            </a:r>
          </a:p>
        </p:txBody>
      </p:sp>
      <p:sp>
        <p:nvSpPr>
          <p:cNvPr id="218124" name="AutoShape 12"/>
          <p:cNvSpPr>
            <a:spLocks noChangeArrowheads="1"/>
          </p:cNvSpPr>
          <p:nvPr/>
        </p:nvSpPr>
        <p:spPr bwMode="auto">
          <a:xfrm>
            <a:off x="7162800" y="4724400"/>
            <a:ext cx="1371600" cy="990600"/>
          </a:xfrm>
          <a:prstGeom prst="cube">
            <a:avLst>
              <a:gd name="adj" fmla="val 13944"/>
            </a:avLst>
          </a:prstGeom>
          <a:gradFill rotWithShape="1">
            <a:gsLst>
              <a:gs pos="0">
                <a:srgbClr val="FFEFD1"/>
              </a:gs>
              <a:gs pos="64999">
                <a:srgbClr val="F0EBD5"/>
              </a:gs>
              <a:gs pos="100000">
                <a:srgbClr val="D1C39F"/>
              </a:gs>
            </a:gsLst>
            <a:lin ang="5400000"/>
          </a:gradFill>
          <a:ln w="9525">
            <a:solidFill>
              <a:srgbClr val="000000"/>
            </a:solidFill>
            <a:miter lim="800000"/>
            <a:headEnd/>
            <a:tailEnd/>
          </a:ln>
        </p:spPr>
        <p:txBody>
          <a:bodyPr wrap="none" anchor="ctr"/>
          <a:lstStyle/>
          <a:p>
            <a:pPr algn="ctr"/>
            <a:r>
              <a:rPr lang="en-US" sz="2400" b="1">
                <a:solidFill>
                  <a:srgbClr val="FF0000"/>
                </a:solidFill>
              </a:rPr>
              <a:t>Serial</a:t>
            </a:r>
          </a:p>
          <a:p>
            <a:pPr algn="ctr"/>
            <a:r>
              <a:rPr lang="en-US" sz="2400" b="1">
                <a:solidFill>
                  <a:srgbClr val="FF0000"/>
                </a:solidFill>
              </a:rPr>
              <a:t>Port</a:t>
            </a:r>
          </a:p>
        </p:txBody>
      </p:sp>
      <p:grpSp>
        <p:nvGrpSpPr>
          <p:cNvPr id="2" name="Group 15"/>
          <p:cNvGrpSpPr>
            <a:grpSpLocks/>
          </p:cNvGrpSpPr>
          <p:nvPr/>
        </p:nvGrpSpPr>
        <p:grpSpPr bwMode="auto">
          <a:xfrm>
            <a:off x="7086600" y="1357306"/>
            <a:ext cx="1371600" cy="1143000"/>
            <a:chOff x="4656" y="1296"/>
            <a:chExt cx="864" cy="720"/>
          </a:xfrm>
          <a:gradFill>
            <a:gsLst>
              <a:gs pos="0">
                <a:srgbClr val="FFEFD1"/>
              </a:gs>
              <a:gs pos="64999">
                <a:srgbClr val="F0EBD5"/>
              </a:gs>
              <a:gs pos="100000">
                <a:srgbClr val="D1C39F"/>
              </a:gs>
            </a:gsLst>
            <a:lin ang="5400000" scaled="0"/>
          </a:gradFill>
        </p:grpSpPr>
        <p:sp>
          <p:nvSpPr>
            <p:cNvPr id="218125" name="AutoShape 13"/>
            <p:cNvSpPr>
              <a:spLocks noChangeArrowheads="1"/>
            </p:cNvSpPr>
            <p:nvPr/>
          </p:nvSpPr>
          <p:spPr bwMode="auto">
            <a:xfrm>
              <a:off x="4656" y="1632"/>
              <a:ext cx="864" cy="384"/>
            </a:xfrm>
            <a:prstGeom prst="cube">
              <a:avLst>
                <a:gd name="adj" fmla="val 13944"/>
              </a:avLst>
            </a:prstGeom>
            <a:grpFill/>
            <a:ln w="9525">
              <a:solidFill>
                <a:srgbClr val="000000"/>
              </a:solidFill>
              <a:miter lim="800000"/>
              <a:headEnd/>
              <a:tailEnd/>
            </a:ln>
            <a:effectLst/>
          </p:spPr>
          <p:txBody>
            <a:bodyPr wrap="none" anchor="ctr"/>
            <a:lstStyle/>
            <a:p>
              <a:pPr algn="ctr">
                <a:defRPr/>
              </a:pPr>
              <a:r>
                <a:rPr lang="en-US" b="1">
                  <a:solidFill>
                    <a:srgbClr val="FF0000"/>
                  </a:solidFill>
                  <a:latin typeface="Arial" pitchFamily="34" charset="0"/>
                  <a:cs typeface="Arial" pitchFamily="34" charset="0"/>
                </a:rPr>
                <a:t>Timer 1</a:t>
              </a:r>
            </a:p>
          </p:txBody>
        </p:sp>
        <p:sp>
          <p:nvSpPr>
            <p:cNvPr id="218126" name="AutoShape 14"/>
            <p:cNvSpPr>
              <a:spLocks noChangeArrowheads="1"/>
            </p:cNvSpPr>
            <p:nvPr/>
          </p:nvSpPr>
          <p:spPr bwMode="auto">
            <a:xfrm>
              <a:off x="4656" y="1296"/>
              <a:ext cx="864" cy="384"/>
            </a:xfrm>
            <a:prstGeom prst="cube">
              <a:avLst>
                <a:gd name="adj" fmla="val 13944"/>
              </a:avLst>
            </a:prstGeom>
            <a:grpFill/>
            <a:ln w="9525">
              <a:solidFill>
                <a:srgbClr val="000000"/>
              </a:solidFill>
              <a:miter lim="800000"/>
              <a:headEnd/>
              <a:tailEnd/>
            </a:ln>
            <a:effectLst/>
          </p:spPr>
          <p:txBody>
            <a:bodyPr wrap="none" anchor="ctr"/>
            <a:lstStyle/>
            <a:p>
              <a:pPr algn="ctr">
                <a:defRPr/>
              </a:pPr>
              <a:r>
                <a:rPr lang="en-US" b="1">
                  <a:solidFill>
                    <a:srgbClr val="FF0000"/>
                  </a:solidFill>
                  <a:latin typeface="Arial" pitchFamily="34" charset="0"/>
                  <a:cs typeface="Arial" pitchFamily="34" charset="0"/>
                </a:rPr>
                <a:t>Timer 0</a:t>
              </a:r>
            </a:p>
          </p:txBody>
        </p:sp>
      </p:grpSp>
      <p:sp>
        <p:nvSpPr>
          <p:cNvPr id="44043" name="Rectangle 16"/>
          <p:cNvSpPr>
            <a:spLocks noChangeArrowheads="1"/>
          </p:cNvSpPr>
          <p:nvPr/>
        </p:nvSpPr>
        <p:spPr bwMode="auto">
          <a:xfrm>
            <a:off x="457200" y="-203200"/>
            <a:ext cx="8229600" cy="1143000"/>
          </a:xfrm>
          <a:prstGeom prst="rect">
            <a:avLst/>
          </a:prstGeom>
          <a:noFill/>
          <a:ln w="9525">
            <a:noFill/>
            <a:miter lim="800000"/>
            <a:headEnd/>
            <a:tailEnd/>
          </a:ln>
        </p:spPr>
        <p:txBody>
          <a:bodyPr anchor="ctr"/>
          <a:lstStyle/>
          <a:p>
            <a:pPr algn="ctr"/>
            <a:r>
              <a:rPr lang="en-US" sz="4400" b="1" dirty="0">
                <a:solidFill>
                  <a:srgbClr val="FFC000"/>
                </a:solidFill>
                <a:latin typeface="Calibri" pitchFamily="34" charset="0"/>
              </a:rPr>
              <a:t>General Block Diagram of 8051</a:t>
            </a:r>
          </a:p>
        </p:txBody>
      </p:sp>
      <p:sp>
        <p:nvSpPr>
          <p:cNvPr id="218130" name="AutoShape 18"/>
          <p:cNvSpPr>
            <a:spLocks noChangeArrowheads="1"/>
          </p:cNvSpPr>
          <p:nvPr/>
        </p:nvSpPr>
        <p:spPr bwMode="auto">
          <a:xfrm>
            <a:off x="2143125" y="3429000"/>
            <a:ext cx="5638800" cy="457200"/>
          </a:xfrm>
          <a:prstGeom prst="leftArrow">
            <a:avLst>
              <a:gd name="adj1" fmla="val 50000"/>
              <a:gd name="adj2" fmla="val 103120"/>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31" name="AutoShape 19"/>
          <p:cNvSpPr>
            <a:spLocks noChangeArrowheads="1"/>
          </p:cNvSpPr>
          <p:nvPr/>
        </p:nvSpPr>
        <p:spPr bwMode="auto">
          <a:xfrm rot="10800000">
            <a:off x="3886200" y="5029200"/>
            <a:ext cx="609600" cy="381000"/>
          </a:xfrm>
          <a:prstGeom prst="leftArrow">
            <a:avLst>
              <a:gd name="adj1" fmla="val 50000"/>
              <a:gd name="adj2" fmla="val 40000"/>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32" name="AutoShape 20"/>
          <p:cNvSpPr>
            <a:spLocks noChangeArrowheads="1"/>
          </p:cNvSpPr>
          <p:nvPr/>
        </p:nvSpPr>
        <p:spPr bwMode="auto">
          <a:xfrm rot="-5400000">
            <a:off x="2857500" y="4114800"/>
            <a:ext cx="1066800" cy="381000"/>
          </a:xfrm>
          <a:prstGeom prst="leftArrow">
            <a:avLst>
              <a:gd name="adj1" fmla="val 61676"/>
              <a:gd name="adj2" fmla="val 81239"/>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33" name="AutoShape 21"/>
          <p:cNvSpPr>
            <a:spLocks noChangeArrowheads="1"/>
          </p:cNvSpPr>
          <p:nvPr/>
        </p:nvSpPr>
        <p:spPr bwMode="auto">
          <a:xfrm rot="-5400000">
            <a:off x="3142456" y="2850357"/>
            <a:ext cx="1081087" cy="381000"/>
          </a:xfrm>
          <a:prstGeom prst="leftArrow">
            <a:avLst>
              <a:gd name="adj1" fmla="val 60843"/>
              <a:gd name="adj2" fmla="val 76034"/>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34" name="AutoShape 22"/>
          <p:cNvSpPr>
            <a:spLocks noChangeArrowheads="1"/>
          </p:cNvSpPr>
          <p:nvPr/>
        </p:nvSpPr>
        <p:spPr bwMode="auto">
          <a:xfrm rot="-5400000">
            <a:off x="5098257" y="4102894"/>
            <a:ext cx="1014412" cy="381000"/>
          </a:xfrm>
          <a:prstGeom prst="leftArrow">
            <a:avLst>
              <a:gd name="adj1" fmla="val 67509"/>
              <a:gd name="adj2" fmla="val 87912"/>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35" name="AutoShape 23"/>
          <p:cNvSpPr>
            <a:spLocks noChangeArrowheads="1"/>
          </p:cNvSpPr>
          <p:nvPr/>
        </p:nvSpPr>
        <p:spPr bwMode="auto">
          <a:xfrm>
            <a:off x="7620000" y="2500313"/>
            <a:ext cx="381000" cy="2300287"/>
          </a:xfrm>
          <a:prstGeom prst="upDownArrow">
            <a:avLst>
              <a:gd name="adj1" fmla="val 50000"/>
              <a:gd name="adj2" fmla="val 100429"/>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218136" name="AutoShape 24"/>
          <p:cNvSpPr>
            <a:spLocks noChangeArrowheads="1"/>
          </p:cNvSpPr>
          <p:nvPr/>
        </p:nvSpPr>
        <p:spPr bwMode="auto">
          <a:xfrm>
            <a:off x="5410200" y="2500313"/>
            <a:ext cx="381000" cy="1093787"/>
          </a:xfrm>
          <a:prstGeom prst="upDownArrow">
            <a:avLst>
              <a:gd name="adj1" fmla="val 44167"/>
              <a:gd name="adj2" fmla="val 60832"/>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218145" name="AutoShape 33"/>
          <p:cNvSpPr>
            <a:spLocks noChangeArrowheads="1"/>
          </p:cNvSpPr>
          <p:nvPr/>
        </p:nvSpPr>
        <p:spPr bwMode="auto">
          <a:xfrm rot="-5400000">
            <a:off x="1295400" y="2514600"/>
            <a:ext cx="533400" cy="228600"/>
          </a:xfrm>
          <a:prstGeom prst="leftArrow">
            <a:avLst>
              <a:gd name="adj1" fmla="val 63889"/>
              <a:gd name="adj2" fmla="val 49302"/>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46" name="AutoShape 34"/>
          <p:cNvSpPr>
            <a:spLocks noChangeArrowheads="1"/>
          </p:cNvSpPr>
          <p:nvPr/>
        </p:nvSpPr>
        <p:spPr bwMode="auto">
          <a:xfrm>
            <a:off x="2189163" y="2028825"/>
            <a:ext cx="933450" cy="180975"/>
          </a:xfrm>
          <a:prstGeom prst="leftArrow">
            <a:avLst>
              <a:gd name="adj1" fmla="val 62509"/>
              <a:gd name="adj2" fmla="val 57358"/>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47" name="AutoShape 35"/>
          <p:cNvSpPr>
            <a:spLocks noChangeArrowheads="1"/>
          </p:cNvSpPr>
          <p:nvPr/>
        </p:nvSpPr>
        <p:spPr bwMode="auto">
          <a:xfrm>
            <a:off x="2189163" y="1571625"/>
            <a:ext cx="933450" cy="180975"/>
          </a:xfrm>
          <a:prstGeom prst="leftArrow">
            <a:avLst>
              <a:gd name="adj1" fmla="val 62509"/>
              <a:gd name="adj2" fmla="val 57358"/>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48" name="AutoShape 36"/>
          <p:cNvSpPr>
            <a:spLocks noChangeArrowheads="1"/>
          </p:cNvSpPr>
          <p:nvPr/>
        </p:nvSpPr>
        <p:spPr bwMode="auto">
          <a:xfrm>
            <a:off x="2189163" y="1800225"/>
            <a:ext cx="933450" cy="180975"/>
          </a:xfrm>
          <a:prstGeom prst="leftArrow">
            <a:avLst>
              <a:gd name="adj1" fmla="val 62509"/>
              <a:gd name="adj2" fmla="val 57358"/>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49" name="AutoShape 37"/>
          <p:cNvSpPr>
            <a:spLocks noChangeArrowheads="1"/>
          </p:cNvSpPr>
          <p:nvPr/>
        </p:nvSpPr>
        <p:spPr bwMode="auto">
          <a:xfrm rot="-5400000">
            <a:off x="1104900" y="1104900"/>
            <a:ext cx="533400" cy="152400"/>
          </a:xfrm>
          <a:prstGeom prst="leftArrow">
            <a:avLst>
              <a:gd name="adj1" fmla="val 62509"/>
              <a:gd name="adj2" fmla="val 57345"/>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50" name="AutoShape 38"/>
          <p:cNvSpPr>
            <a:spLocks noChangeArrowheads="1"/>
          </p:cNvSpPr>
          <p:nvPr/>
        </p:nvSpPr>
        <p:spPr bwMode="auto">
          <a:xfrm rot="-5400000">
            <a:off x="1485900" y="1104900"/>
            <a:ext cx="533400" cy="152400"/>
          </a:xfrm>
          <a:prstGeom prst="leftArrow">
            <a:avLst>
              <a:gd name="adj1" fmla="val 62509"/>
              <a:gd name="adj2" fmla="val 57345"/>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54" name="AutoShape 42"/>
          <p:cNvSpPr>
            <a:spLocks noChangeArrowheads="1"/>
          </p:cNvSpPr>
          <p:nvPr/>
        </p:nvSpPr>
        <p:spPr bwMode="auto">
          <a:xfrm>
            <a:off x="8382000" y="2119313"/>
            <a:ext cx="533400" cy="152400"/>
          </a:xfrm>
          <a:prstGeom prst="leftArrow">
            <a:avLst>
              <a:gd name="adj1" fmla="val 62509"/>
              <a:gd name="adj2" fmla="val 57345"/>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55" name="AutoShape 43"/>
          <p:cNvSpPr>
            <a:spLocks noChangeArrowheads="1"/>
          </p:cNvSpPr>
          <p:nvPr/>
        </p:nvSpPr>
        <p:spPr bwMode="auto">
          <a:xfrm>
            <a:off x="8382000" y="1585913"/>
            <a:ext cx="533400" cy="152400"/>
          </a:xfrm>
          <a:prstGeom prst="leftArrow">
            <a:avLst>
              <a:gd name="adj1" fmla="val 62509"/>
              <a:gd name="adj2" fmla="val 57345"/>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218157" name="AutoShape 45"/>
          <p:cNvSpPr>
            <a:spLocks noChangeArrowheads="1"/>
          </p:cNvSpPr>
          <p:nvPr/>
        </p:nvSpPr>
        <p:spPr bwMode="auto">
          <a:xfrm rot="5400000">
            <a:off x="1201738" y="4487862"/>
            <a:ext cx="611188" cy="271463"/>
          </a:xfrm>
          <a:prstGeom prst="leftArrow">
            <a:avLst>
              <a:gd name="adj1" fmla="val 54176"/>
              <a:gd name="adj2" fmla="val 70129"/>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grpSp>
        <p:nvGrpSpPr>
          <p:cNvPr id="3" name="Group 77"/>
          <p:cNvGrpSpPr>
            <a:grpSpLocks/>
          </p:cNvGrpSpPr>
          <p:nvPr/>
        </p:nvGrpSpPr>
        <p:grpSpPr bwMode="auto">
          <a:xfrm>
            <a:off x="7142163" y="5716588"/>
            <a:ext cx="928687" cy="927100"/>
            <a:chOff x="4557" y="3601"/>
            <a:chExt cx="444" cy="584"/>
          </a:xfrm>
        </p:grpSpPr>
        <p:sp>
          <p:nvSpPr>
            <p:cNvPr id="44097" name="AutoShape 65"/>
            <p:cNvSpPr>
              <a:spLocks noChangeArrowheads="1"/>
            </p:cNvSpPr>
            <p:nvPr/>
          </p:nvSpPr>
          <p:spPr bwMode="auto">
            <a:xfrm rot="-5400000">
              <a:off x="4558" y="3698"/>
              <a:ext cx="336" cy="141"/>
            </a:xfrm>
            <a:prstGeom prst="leftArrow">
              <a:avLst>
                <a:gd name="adj1" fmla="val 62509"/>
                <a:gd name="adj2" fmla="val 57346"/>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44098" name="Text Box 67"/>
            <p:cNvSpPr txBox="1">
              <a:spLocks noChangeArrowheads="1"/>
            </p:cNvSpPr>
            <p:nvPr/>
          </p:nvSpPr>
          <p:spPr bwMode="auto">
            <a:xfrm>
              <a:off x="4557" y="3933"/>
              <a:ext cx="444" cy="252"/>
            </a:xfrm>
            <a:prstGeom prst="rect">
              <a:avLst/>
            </a:prstGeom>
            <a:noFill/>
            <a:ln w="9525">
              <a:noFill/>
              <a:miter lim="800000"/>
              <a:headEnd/>
              <a:tailEnd/>
            </a:ln>
          </p:spPr>
          <p:txBody>
            <a:bodyPr>
              <a:spAutoFit/>
            </a:bodyPr>
            <a:lstStyle/>
            <a:p>
              <a:pPr>
                <a:spcBef>
                  <a:spcPct val="50000"/>
                </a:spcBef>
              </a:pPr>
              <a:r>
                <a:rPr lang="en-US" b="1">
                  <a:solidFill>
                    <a:srgbClr val="00B0F0"/>
                  </a:solidFill>
                </a:rPr>
                <a:t>TXD</a:t>
              </a:r>
            </a:p>
          </p:txBody>
        </p:sp>
      </p:grpSp>
      <p:grpSp>
        <p:nvGrpSpPr>
          <p:cNvPr id="4" name="Group 78"/>
          <p:cNvGrpSpPr>
            <a:grpSpLocks/>
          </p:cNvGrpSpPr>
          <p:nvPr/>
        </p:nvGrpSpPr>
        <p:grpSpPr bwMode="auto">
          <a:xfrm>
            <a:off x="7786688" y="5715000"/>
            <a:ext cx="866775" cy="928688"/>
            <a:chOff x="4905" y="3600"/>
            <a:chExt cx="546" cy="585"/>
          </a:xfrm>
        </p:grpSpPr>
        <p:sp>
          <p:nvSpPr>
            <p:cNvPr id="44095" name="AutoShape 66"/>
            <p:cNvSpPr>
              <a:spLocks noChangeArrowheads="1"/>
            </p:cNvSpPr>
            <p:nvPr/>
          </p:nvSpPr>
          <p:spPr bwMode="auto">
            <a:xfrm rot="5400000">
              <a:off x="4961" y="3679"/>
              <a:ext cx="336" cy="177"/>
            </a:xfrm>
            <a:prstGeom prst="leftArrow">
              <a:avLst>
                <a:gd name="adj1" fmla="val 62509"/>
                <a:gd name="adj2" fmla="val 57345"/>
              </a:avLst>
            </a:prstGeom>
            <a:gradFill rotWithShape="1">
              <a:gsLst>
                <a:gs pos="0">
                  <a:srgbClr val="003B00"/>
                </a:gs>
                <a:gs pos="50000">
                  <a:srgbClr val="008000"/>
                </a:gs>
                <a:gs pos="100000">
                  <a:srgbClr val="003B00"/>
                </a:gs>
              </a:gsLst>
              <a:lin ang="5400000" scaled="1"/>
            </a:gradFill>
            <a:ln w="9525">
              <a:solidFill>
                <a:srgbClr val="000000"/>
              </a:solidFill>
              <a:miter lim="800000"/>
              <a:headEnd/>
              <a:tailEnd/>
            </a:ln>
          </p:spPr>
          <p:txBody>
            <a:bodyPr wrap="none" anchor="ctr"/>
            <a:lstStyle/>
            <a:p>
              <a:endParaRPr lang="en-US"/>
            </a:p>
          </p:txBody>
        </p:sp>
        <p:sp>
          <p:nvSpPr>
            <p:cNvPr id="44096" name="Text Box 68"/>
            <p:cNvSpPr txBox="1">
              <a:spLocks noChangeArrowheads="1"/>
            </p:cNvSpPr>
            <p:nvPr/>
          </p:nvSpPr>
          <p:spPr bwMode="auto">
            <a:xfrm>
              <a:off x="4905" y="3933"/>
              <a:ext cx="546" cy="252"/>
            </a:xfrm>
            <a:prstGeom prst="rect">
              <a:avLst/>
            </a:prstGeom>
            <a:noFill/>
            <a:ln w="9525">
              <a:noFill/>
              <a:miter lim="800000"/>
              <a:headEnd/>
              <a:tailEnd/>
            </a:ln>
          </p:spPr>
          <p:txBody>
            <a:bodyPr>
              <a:spAutoFit/>
            </a:bodyPr>
            <a:lstStyle/>
            <a:p>
              <a:pPr>
                <a:spcBef>
                  <a:spcPct val="50000"/>
                </a:spcBef>
              </a:pPr>
              <a:r>
                <a:rPr lang="en-US" b="1">
                  <a:solidFill>
                    <a:srgbClr val="00B0F0"/>
                  </a:solidFill>
                </a:rPr>
                <a:t>RXD</a:t>
              </a:r>
            </a:p>
          </p:txBody>
        </p:sp>
      </p:grpSp>
      <p:grpSp>
        <p:nvGrpSpPr>
          <p:cNvPr id="5" name="Group 74"/>
          <p:cNvGrpSpPr>
            <a:grpSpLocks/>
          </p:cNvGrpSpPr>
          <p:nvPr/>
        </p:nvGrpSpPr>
        <p:grpSpPr bwMode="auto">
          <a:xfrm>
            <a:off x="4457700" y="5715000"/>
            <a:ext cx="533400" cy="1100138"/>
            <a:chOff x="2808" y="3600"/>
            <a:chExt cx="336" cy="693"/>
          </a:xfrm>
        </p:grpSpPr>
        <p:sp>
          <p:nvSpPr>
            <p:cNvPr id="44093" name="AutoShape 25"/>
            <p:cNvSpPr>
              <a:spLocks noChangeArrowheads="1"/>
            </p:cNvSpPr>
            <p:nvPr/>
          </p:nvSpPr>
          <p:spPr bwMode="auto">
            <a:xfrm>
              <a:off x="2832" y="3600"/>
              <a:ext cx="240" cy="480"/>
            </a:xfrm>
            <a:prstGeom prst="upDownArrow">
              <a:avLst>
                <a:gd name="adj1" fmla="val 44167"/>
                <a:gd name="adj2" fmla="val 46796"/>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44094" name="Text Box 69"/>
            <p:cNvSpPr txBox="1">
              <a:spLocks noChangeArrowheads="1"/>
            </p:cNvSpPr>
            <p:nvPr/>
          </p:nvSpPr>
          <p:spPr bwMode="auto">
            <a:xfrm>
              <a:off x="2808" y="4041"/>
              <a:ext cx="336" cy="252"/>
            </a:xfrm>
            <a:prstGeom prst="rect">
              <a:avLst/>
            </a:prstGeom>
            <a:noFill/>
            <a:ln w="9525">
              <a:noFill/>
              <a:miter lim="800000"/>
              <a:headEnd/>
              <a:tailEnd/>
            </a:ln>
          </p:spPr>
          <p:txBody>
            <a:bodyPr>
              <a:spAutoFit/>
            </a:bodyPr>
            <a:lstStyle/>
            <a:p>
              <a:pPr>
                <a:spcBef>
                  <a:spcPct val="50000"/>
                </a:spcBef>
              </a:pPr>
              <a:r>
                <a:rPr lang="en-US" b="1">
                  <a:solidFill>
                    <a:srgbClr val="00B0F0"/>
                  </a:solidFill>
                </a:rPr>
                <a:t>P0</a:t>
              </a:r>
            </a:p>
          </p:txBody>
        </p:sp>
      </p:grpSp>
      <p:grpSp>
        <p:nvGrpSpPr>
          <p:cNvPr id="6" name="Group 75"/>
          <p:cNvGrpSpPr>
            <a:grpSpLocks/>
          </p:cNvGrpSpPr>
          <p:nvPr/>
        </p:nvGrpSpPr>
        <p:grpSpPr bwMode="auto">
          <a:xfrm>
            <a:off x="5092700" y="5715000"/>
            <a:ext cx="533400" cy="1100138"/>
            <a:chOff x="3208" y="3600"/>
            <a:chExt cx="336" cy="693"/>
          </a:xfrm>
        </p:grpSpPr>
        <p:sp>
          <p:nvSpPr>
            <p:cNvPr id="44091" name="AutoShape 29"/>
            <p:cNvSpPr>
              <a:spLocks noChangeArrowheads="1"/>
            </p:cNvSpPr>
            <p:nvPr/>
          </p:nvSpPr>
          <p:spPr bwMode="auto">
            <a:xfrm>
              <a:off x="3216" y="3600"/>
              <a:ext cx="240" cy="480"/>
            </a:xfrm>
            <a:prstGeom prst="upDownArrow">
              <a:avLst>
                <a:gd name="adj1" fmla="val 44167"/>
                <a:gd name="adj2" fmla="val 46796"/>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44092" name="Text Box 70"/>
            <p:cNvSpPr txBox="1">
              <a:spLocks noChangeArrowheads="1"/>
            </p:cNvSpPr>
            <p:nvPr/>
          </p:nvSpPr>
          <p:spPr bwMode="auto">
            <a:xfrm>
              <a:off x="3208" y="4041"/>
              <a:ext cx="336" cy="252"/>
            </a:xfrm>
            <a:prstGeom prst="rect">
              <a:avLst/>
            </a:prstGeom>
            <a:noFill/>
            <a:ln w="9525">
              <a:noFill/>
              <a:miter lim="800000"/>
              <a:headEnd/>
              <a:tailEnd/>
            </a:ln>
          </p:spPr>
          <p:txBody>
            <a:bodyPr>
              <a:spAutoFit/>
            </a:bodyPr>
            <a:lstStyle/>
            <a:p>
              <a:pPr>
                <a:spcBef>
                  <a:spcPct val="50000"/>
                </a:spcBef>
              </a:pPr>
              <a:r>
                <a:rPr lang="en-US" b="1">
                  <a:solidFill>
                    <a:srgbClr val="00B0F0"/>
                  </a:solidFill>
                </a:rPr>
                <a:t>P1</a:t>
              </a:r>
            </a:p>
          </p:txBody>
        </p:sp>
      </p:grpSp>
      <p:grpSp>
        <p:nvGrpSpPr>
          <p:cNvPr id="7" name="Group 76"/>
          <p:cNvGrpSpPr>
            <a:grpSpLocks/>
          </p:cNvGrpSpPr>
          <p:nvPr/>
        </p:nvGrpSpPr>
        <p:grpSpPr bwMode="auto">
          <a:xfrm>
            <a:off x="5702300" y="5715000"/>
            <a:ext cx="533400" cy="1100138"/>
            <a:chOff x="3592" y="3600"/>
            <a:chExt cx="336" cy="693"/>
          </a:xfrm>
        </p:grpSpPr>
        <p:sp>
          <p:nvSpPr>
            <p:cNvPr id="44089" name="AutoShape 30"/>
            <p:cNvSpPr>
              <a:spLocks noChangeArrowheads="1"/>
            </p:cNvSpPr>
            <p:nvPr/>
          </p:nvSpPr>
          <p:spPr bwMode="auto">
            <a:xfrm>
              <a:off x="3600" y="3600"/>
              <a:ext cx="240" cy="480"/>
            </a:xfrm>
            <a:prstGeom prst="upDownArrow">
              <a:avLst>
                <a:gd name="adj1" fmla="val 44167"/>
                <a:gd name="adj2" fmla="val 46796"/>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44090" name="Text Box 71"/>
            <p:cNvSpPr txBox="1">
              <a:spLocks noChangeArrowheads="1"/>
            </p:cNvSpPr>
            <p:nvPr/>
          </p:nvSpPr>
          <p:spPr bwMode="auto">
            <a:xfrm>
              <a:off x="3592" y="4041"/>
              <a:ext cx="336" cy="252"/>
            </a:xfrm>
            <a:prstGeom prst="rect">
              <a:avLst/>
            </a:prstGeom>
            <a:noFill/>
            <a:ln w="9525">
              <a:noFill/>
              <a:miter lim="800000"/>
              <a:headEnd/>
              <a:tailEnd/>
            </a:ln>
          </p:spPr>
          <p:txBody>
            <a:bodyPr>
              <a:spAutoFit/>
            </a:bodyPr>
            <a:lstStyle/>
            <a:p>
              <a:pPr>
                <a:spcBef>
                  <a:spcPct val="50000"/>
                </a:spcBef>
              </a:pPr>
              <a:r>
                <a:rPr lang="en-US" b="1">
                  <a:solidFill>
                    <a:srgbClr val="00B0F0"/>
                  </a:solidFill>
                </a:rPr>
                <a:t>P2</a:t>
              </a:r>
            </a:p>
          </p:txBody>
        </p:sp>
      </p:grpSp>
      <p:grpSp>
        <p:nvGrpSpPr>
          <p:cNvPr id="8" name="Group 73"/>
          <p:cNvGrpSpPr>
            <a:grpSpLocks/>
          </p:cNvGrpSpPr>
          <p:nvPr/>
        </p:nvGrpSpPr>
        <p:grpSpPr bwMode="auto">
          <a:xfrm>
            <a:off x="6324600" y="5715000"/>
            <a:ext cx="533400" cy="1100138"/>
            <a:chOff x="3984" y="3600"/>
            <a:chExt cx="336" cy="693"/>
          </a:xfrm>
        </p:grpSpPr>
        <p:sp>
          <p:nvSpPr>
            <p:cNvPr id="44087" name="AutoShape 31"/>
            <p:cNvSpPr>
              <a:spLocks noChangeArrowheads="1"/>
            </p:cNvSpPr>
            <p:nvPr/>
          </p:nvSpPr>
          <p:spPr bwMode="auto">
            <a:xfrm>
              <a:off x="3984" y="3600"/>
              <a:ext cx="240" cy="480"/>
            </a:xfrm>
            <a:prstGeom prst="upDownArrow">
              <a:avLst>
                <a:gd name="adj1" fmla="val 44167"/>
                <a:gd name="adj2" fmla="val 46796"/>
              </a:avLst>
            </a:prstGeom>
            <a:gradFill rotWithShape="1">
              <a:gsLst>
                <a:gs pos="0">
                  <a:srgbClr val="003B00"/>
                </a:gs>
                <a:gs pos="50000">
                  <a:srgbClr val="008000"/>
                </a:gs>
                <a:gs pos="100000">
                  <a:srgbClr val="003B00"/>
                </a:gs>
              </a:gsLst>
              <a:lin ang="0" scaled="1"/>
            </a:gradFill>
            <a:ln w="9525">
              <a:solidFill>
                <a:srgbClr val="000000"/>
              </a:solidFill>
              <a:miter lim="800000"/>
              <a:headEnd/>
              <a:tailEnd/>
            </a:ln>
          </p:spPr>
          <p:txBody>
            <a:bodyPr wrap="none" anchor="ctr"/>
            <a:lstStyle/>
            <a:p>
              <a:endParaRPr lang="en-US"/>
            </a:p>
          </p:txBody>
        </p:sp>
        <p:sp>
          <p:nvSpPr>
            <p:cNvPr id="44088" name="Text Box 72"/>
            <p:cNvSpPr txBox="1">
              <a:spLocks noChangeArrowheads="1"/>
            </p:cNvSpPr>
            <p:nvPr/>
          </p:nvSpPr>
          <p:spPr bwMode="auto">
            <a:xfrm>
              <a:off x="3984" y="4041"/>
              <a:ext cx="336" cy="252"/>
            </a:xfrm>
            <a:prstGeom prst="rect">
              <a:avLst/>
            </a:prstGeom>
            <a:noFill/>
            <a:ln w="9525">
              <a:noFill/>
              <a:miter lim="800000"/>
              <a:headEnd/>
              <a:tailEnd/>
            </a:ln>
          </p:spPr>
          <p:txBody>
            <a:bodyPr>
              <a:spAutoFit/>
            </a:bodyPr>
            <a:lstStyle/>
            <a:p>
              <a:pPr>
                <a:spcBef>
                  <a:spcPct val="50000"/>
                </a:spcBef>
              </a:pPr>
              <a:r>
                <a:rPr lang="en-US" b="1">
                  <a:solidFill>
                    <a:srgbClr val="00B0F0"/>
                  </a:solidFill>
                </a:rPr>
                <a:t>P3</a:t>
              </a:r>
            </a:p>
          </p:txBody>
        </p:sp>
      </p:grpSp>
      <p:grpSp>
        <p:nvGrpSpPr>
          <p:cNvPr id="9" name="Group 64"/>
          <p:cNvGrpSpPr>
            <a:grpSpLocks/>
          </p:cNvGrpSpPr>
          <p:nvPr/>
        </p:nvGrpSpPr>
        <p:grpSpPr bwMode="auto">
          <a:xfrm>
            <a:off x="1077913" y="5715000"/>
            <a:ext cx="850900" cy="947738"/>
            <a:chOff x="648" y="3408"/>
            <a:chExt cx="536" cy="768"/>
          </a:xfrm>
        </p:grpSpPr>
        <p:sp>
          <p:nvSpPr>
            <p:cNvPr id="89" name="Line 44"/>
            <p:cNvSpPr>
              <a:spLocks noChangeShapeType="1"/>
            </p:cNvSpPr>
            <p:nvPr/>
          </p:nvSpPr>
          <p:spPr bwMode="auto">
            <a:xfrm>
              <a:off x="728" y="3408"/>
              <a:ext cx="0" cy="288"/>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0" name="Line 46"/>
            <p:cNvSpPr>
              <a:spLocks noChangeShapeType="1"/>
            </p:cNvSpPr>
            <p:nvPr/>
          </p:nvSpPr>
          <p:spPr bwMode="auto">
            <a:xfrm>
              <a:off x="728" y="3776"/>
              <a:ext cx="0" cy="288"/>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1" name="Line 47"/>
            <p:cNvSpPr>
              <a:spLocks noChangeShapeType="1"/>
            </p:cNvSpPr>
            <p:nvPr/>
          </p:nvSpPr>
          <p:spPr bwMode="auto">
            <a:xfrm>
              <a:off x="1104" y="3408"/>
              <a:ext cx="0" cy="288"/>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2" name="Line 48"/>
            <p:cNvSpPr>
              <a:spLocks noChangeShapeType="1"/>
            </p:cNvSpPr>
            <p:nvPr/>
          </p:nvSpPr>
          <p:spPr bwMode="auto">
            <a:xfrm>
              <a:off x="1104" y="3776"/>
              <a:ext cx="0" cy="288"/>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3" name="Rectangle 49"/>
            <p:cNvSpPr>
              <a:spLocks noChangeArrowheads="1"/>
            </p:cNvSpPr>
            <p:nvPr/>
          </p:nvSpPr>
          <p:spPr bwMode="auto">
            <a:xfrm>
              <a:off x="896" y="3504"/>
              <a:ext cx="48" cy="144"/>
            </a:xfrm>
            <a:prstGeom prst="rect">
              <a:avLst/>
            </a:prstGeom>
            <a:noFill/>
            <a:ln w="19050">
              <a:solidFill>
                <a:srgbClr val="FFFFFF"/>
              </a:solidFill>
              <a:miter lim="800000"/>
              <a:headEnd/>
              <a:tailEnd/>
            </a:ln>
            <a:effectLst/>
          </p:spPr>
          <p:txBody>
            <a:bodyPr wrap="none" anchor="ct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4" name="Line 50"/>
            <p:cNvSpPr>
              <a:spLocks noChangeShapeType="1"/>
            </p:cNvSpPr>
            <p:nvPr/>
          </p:nvSpPr>
          <p:spPr bwMode="auto">
            <a:xfrm>
              <a:off x="848" y="3504"/>
              <a:ext cx="0" cy="144"/>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5" name="Line 51"/>
            <p:cNvSpPr>
              <a:spLocks noChangeShapeType="1"/>
            </p:cNvSpPr>
            <p:nvPr/>
          </p:nvSpPr>
          <p:spPr bwMode="auto">
            <a:xfrm>
              <a:off x="1040" y="3721"/>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6" name="Line 52"/>
            <p:cNvSpPr>
              <a:spLocks noChangeShapeType="1"/>
            </p:cNvSpPr>
            <p:nvPr/>
          </p:nvSpPr>
          <p:spPr bwMode="auto">
            <a:xfrm>
              <a:off x="992" y="3504"/>
              <a:ext cx="0" cy="144"/>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7" name="Line 53"/>
            <p:cNvSpPr>
              <a:spLocks noChangeShapeType="1"/>
            </p:cNvSpPr>
            <p:nvPr/>
          </p:nvSpPr>
          <p:spPr bwMode="auto">
            <a:xfrm>
              <a:off x="1040" y="3768"/>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8" name="Line 54"/>
            <p:cNvSpPr>
              <a:spLocks noChangeShapeType="1"/>
            </p:cNvSpPr>
            <p:nvPr/>
          </p:nvSpPr>
          <p:spPr bwMode="auto">
            <a:xfrm>
              <a:off x="656" y="3704"/>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99" name="Line 55"/>
            <p:cNvSpPr>
              <a:spLocks noChangeShapeType="1"/>
            </p:cNvSpPr>
            <p:nvPr/>
          </p:nvSpPr>
          <p:spPr bwMode="auto">
            <a:xfrm>
              <a:off x="656" y="3751"/>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0" name="Line 56"/>
            <p:cNvSpPr>
              <a:spLocks noChangeShapeType="1"/>
            </p:cNvSpPr>
            <p:nvPr/>
          </p:nvSpPr>
          <p:spPr bwMode="auto">
            <a:xfrm>
              <a:off x="1032" y="4064"/>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1" name="Line 57"/>
            <p:cNvSpPr>
              <a:spLocks noChangeShapeType="1"/>
            </p:cNvSpPr>
            <p:nvPr/>
          </p:nvSpPr>
          <p:spPr bwMode="auto">
            <a:xfrm>
              <a:off x="1000" y="3577"/>
              <a:ext cx="96"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2" name="Line 58"/>
            <p:cNvSpPr>
              <a:spLocks noChangeShapeType="1"/>
            </p:cNvSpPr>
            <p:nvPr/>
          </p:nvSpPr>
          <p:spPr bwMode="auto">
            <a:xfrm>
              <a:off x="736" y="3577"/>
              <a:ext cx="96"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3" name="Line 59"/>
            <p:cNvSpPr>
              <a:spLocks noChangeShapeType="1"/>
            </p:cNvSpPr>
            <p:nvPr/>
          </p:nvSpPr>
          <p:spPr bwMode="auto">
            <a:xfrm>
              <a:off x="1056" y="4112"/>
              <a:ext cx="96"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4" name="Line 60"/>
            <p:cNvSpPr>
              <a:spLocks noChangeShapeType="1"/>
            </p:cNvSpPr>
            <p:nvPr/>
          </p:nvSpPr>
          <p:spPr bwMode="auto">
            <a:xfrm>
              <a:off x="1088" y="4161"/>
              <a:ext cx="48"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5" name="Line 61"/>
            <p:cNvSpPr>
              <a:spLocks noChangeShapeType="1"/>
            </p:cNvSpPr>
            <p:nvPr/>
          </p:nvSpPr>
          <p:spPr bwMode="auto">
            <a:xfrm>
              <a:off x="648" y="4080"/>
              <a:ext cx="144"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6" name="Line 62"/>
            <p:cNvSpPr>
              <a:spLocks noChangeShapeType="1"/>
            </p:cNvSpPr>
            <p:nvPr/>
          </p:nvSpPr>
          <p:spPr bwMode="auto">
            <a:xfrm>
              <a:off x="672" y="4128"/>
              <a:ext cx="96"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sp>
          <p:nvSpPr>
            <p:cNvPr id="107" name="Line 63"/>
            <p:cNvSpPr>
              <a:spLocks noChangeShapeType="1"/>
            </p:cNvSpPr>
            <p:nvPr/>
          </p:nvSpPr>
          <p:spPr bwMode="auto">
            <a:xfrm>
              <a:off x="704" y="4176"/>
              <a:ext cx="48" cy="0"/>
            </a:xfrm>
            <a:prstGeom prst="line">
              <a:avLst/>
            </a:prstGeom>
            <a:noFill/>
            <a:ln w="19050">
              <a:solidFill>
                <a:srgbClr val="FFFFFF"/>
              </a:solidFill>
              <a:round/>
              <a:headEnd/>
              <a:tailEnd/>
            </a:ln>
            <a:effectLst/>
          </p:spPr>
          <p:txBody>
            <a:bodyPr/>
            <a:lstStyle/>
            <a:p>
              <a:pPr fontAlgn="auto">
                <a:spcBef>
                  <a:spcPts val="0"/>
                </a:spcBef>
                <a:spcAft>
                  <a:spcPts val="0"/>
                </a:spcAft>
                <a:defRPr/>
              </a:pPr>
              <a:endParaRPr lang="en-US" sz="1800" kern="0">
                <a:solidFill>
                  <a:sysClr val="windowText" lastClr="000000"/>
                </a:solidFill>
                <a:latin typeface="Arial" pitchFamily="34" charset="0"/>
                <a:cs typeface="Arial" pitchFamily="34" charset="0"/>
              </a:endParaRPr>
            </a:p>
          </p:txBody>
        </p:sp>
      </p:grpSp>
      <p:sp>
        <p:nvSpPr>
          <p:cNvPr id="69" name="Slide Number Placeholder 68"/>
          <p:cNvSpPr>
            <a:spLocks noGrp="1"/>
          </p:cNvSpPr>
          <p:nvPr>
            <p:ph type="sldNum" sz="quarter" idx="12"/>
          </p:nvPr>
        </p:nvSpPr>
        <p:spPr/>
        <p:txBody>
          <a:bodyPr/>
          <a:lstStyle/>
          <a:p>
            <a:pPr>
              <a:defRPr/>
            </a:pPr>
            <a:fld id="{08EFD58D-4876-495F-A9AE-2AFEE28B716F}" type="slidenum">
              <a:rPr lang="en-US" smtClean="0"/>
              <a:pPr>
                <a:defRPr/>
              </a:pPr>
              <a:t>308</a:t>
            </a:fld>
            <a:endParaRPr lang="en-US"/>
          </a:p>
        </p:txBody>
      </p:sp>
    </p:spTree>
    <p:extLst>
      <p:ext uri="{BB962C8B-B14F-4D97-AF65-F5344CB8AC3E}">
        <p14:creationId xmlns:p14="http://schemas.microsoft.com/office/powerpoint/2010/main" val="13447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118"/>
                                        </p:tgtEl>
                                        <p:attrNameLst>
                                          <p:attrName>style.visibility</p:attrName>
                                        </p:attrNameLst>
                                      </p:cBhvr>
                                      <p:to>
                                        <p:strVal val="visible"/>
                                      </p:to>
                                    </p:set>
                                    <p:animEffect transition="in" filter="dissolve">
                                      <p:cBhvr>
                                        <p:cTn id="7" dur="500"/>
                                        <p:tgtEl>
                                          <p:spTgt spid="21811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8117"/>
                                        </p:tgtEl>
                                        <p:attrNameLst>
                                          <p:attrName>style.visibility</p:attrName>
                                        </p:attrNameLst>
                                      </p:cBhvr>
                                      <p:to>
                                        <p:strVal val="visible"/>
                                      </p:to>
                                    </p:set>
                                    <p:animEffect transition="in" filter="dissolve">
                                      <p:cBhvr>
                                        <p:cTn id="11" dur="500"/>
                                        <p:tgtEl>
                                          <p:spTgt spid="21811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18119"/>
                                        </p:tgtEl>
                                        <p:attrNameLst>
                                          <p:attrName>style.visibility</p:attrName>
                                        </p:attrNameLst>
                                      </p:cBhvr>
                                      <p:to>
                                        <p:strVal val="visible"/>
                                      </p:to>
                                    </p:set>
                                    <p:animEffect transition="in" filter="dissolve">
                                      <p:cBhvr>
                                        <p:cTn id="15" dur="500"/>
                                        <p:tgtEl>
                                          <p:spTgt spid="218119"/>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18120"/>
                                        </p:tgtEl>
                                        <p:attrNameLst>
                                          <p:attrName>style.visibility</p:attrName>
                                        </p:attrNameLst>
                                      </p:cBhvr>
                                      <p:to>
                                        <p:strVal val="visible"/>
                                      </p:to>
                                    </p:set>
                                    <p:animEffect transition="in" filter="dissolve">
                                      <p:cBhvr>
                                        <p:cTn id="19" dur="500"/>
                                        <p:tgtEl>
                                          <p:spTgt spid="218120"/>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18121"/>
                                        </p:tgtEl>
                                        <p:attrNameLst>
                                          <p:attrName>style.visibility</p:attrName>
                                        </p:attrNameLst>
                                      </p:cBhvr>
                                      <p:to>
                                        <p:strVal val="visible"/>
                                      </p:to>
                                    </p:set>
                                    <p:animEffect transition="in" filter="dissolve">
                                      <p:cBhvr>
                                        <p:cTn id="27" dur="500"/>
                                        <p:tgtEl>
                                          <p:spTgt spid="218121"/>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218122"/>
                                        </p:tgtEl>
                                        <p:attrNameLst>
                                          <p:attrName>style.visibility</p:attrName>
                                        </p:attrNameLst>
                                      </p:cBhvr>
                                      <p:to>
                                        <p:strVal val="visible"/>
                                      </p:to>
                                    </p:set>
                                    <p:animEffect transition="in" filter="dissolve">
                                      <p:cBhvr>
                                        <p:cTn id="31" dur="500"/>
                                        <p:tgtEl>
                                          <p:spTgt spid="218122"/>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18123"/>
                                        </p:tgtEl>
                                        <p:attrNameLst>
                                          <p:attrName>style.visibility</p:attrName>
                                        </p:attrNameLst>
                                      </p:cBhvr>
                                      <p:to>
                                        <p:strVal val="visible"/>
                                      </p:to>
                                    </p:set>
                                    <p:animEffect transition="in" filter="dissolve">
                                      <p:cBhvr>
                                        <p:cTn id="35" dur="500"/>
                                        <p:tgtEl>
                                          <p:spTgt spid="218123"/>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18124"/>
                                        </p:tgtEl>
                                        <p:attrNameLst>
                                          <p:attrName>style.visibility</p:attrName>
                                        </p:attrNameLst>
                                      </p:cBhvr>
                                      <p:to>
                                        <p:strVal val="visible"/>
                                      </p:to>
                                    </p:set>
                                    <p:animEffect transition="in" filter="dissolve">
                                      <p:cBhvr>
                                        <p:cTn id="39" dur="500"/>
                                        <p:tgtEl>
                                          <p:spTgt spid="2181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18130"/>
                                        </p:tgtEl>
                                        <p:attrNameLst>
                                          <p:attrName>style.visibility</p:attrName>
                                        </p:attrNameLst>
                                      </p:cBhvr>
                                      <p:to>
                                        <p:strVal val="visible"/>
                                      </p:to>
                                    </p:set>
                                    <p:animEffect transition="in" filter="wipe(right)">
                                      <p:cBhvr>
                                        <p:cTn id="44" dur="1000"/>
                                        <p:tgtEl>
                                          <p:spTgt spid="218130"/>
                                        </p:tgtEl>
                                      </p:cBhvr>
                                    </p:animEffect>
                                  </p:childTnLst>
                                </p:cTn>
                              </p:par>
                            </p:childTnLst>
                          </p:cTn>
                        </p:par>
                        <p:par>
                          <p:cTn id="45" fill="hold">
                            <p:stCondLst>
                              <p:cond delay="1000"/>
                            </p:stCondLst>
                            <p:childTnLst>
                              <p:par>
                                <p:cTn id="46" presetID="16" presetClass="entr" presetSubtype="42" fill="hold" grpId="0" nodeType="afterEffect">
                                  <p:stCondLst>
                                    <p:cond delay="0"/>
                                  </p:stCondLst>
                                  <p:childTnLst>
                                    <p:set>
                                      <p:cBhvr>
                                        <p:cTn id="47" dur="1" fill="hold">
                                          <p:stCondLst>
                                            <p:cond delay="0"/>
                                          </p:stCondLst>
                                        </p:cTn>
                                        <p:tgtEl>
                                          <p:spTgt spid="218135"/>
                                        </p:tgtEl>
                                        <p:attrNameLst>
                                          <p:attrName>style.visibility</p:attrName>
                                        </p:attrNameLst>
                                      </p:cBhvr>
                                      <p:to>
                                        <p:strVal val="visible"/>
                                      </p:to>
                                    </p:set>
                                    <p:animEffect transition="in" filter="barn(outHorizontal)">
                                      <p:cBhvr>
                                        <p:cTn id="48" dur="1000"/>
                                        <p:tgtEl>
                                          <p:spTgt spid="218135"/>
                                        </p:tgtEl>
                                      </p:cBhvr>
                                    </p:animEffect>
                                  </p:childTnLst>
                                </p:cTn>
                              </p:par>
                            </p:childTnLst>
                          </p:cTn>
                        </p:par>
                        <p:par>
                          <p:cTn id="49" fill="hold">
                            <p:stCondLst>
                              <p:cond delay="2000"/>
                            </p:stCondLst>
                            <p:childTnLst>
                              <p:par>
                                <p:cTn id="50" presetID="22" presetClass="entr" presetSubtype="1" fill="hold" grpId="0" nodeType="afterEffect">
                                  <p:stCondLst>
                                    <p:cond delay="0"/>
                                  </p:stCondLst>
                                  <p:childTnLst>
                                    <p:set>
                                      <p:cBhvr>
                                        <p:cTn id="51" dur="1" fill="hold">
                                          <p:stCondLst>
                                            <p:cond delay="0"/>
                                          </p:stCondLst>
                                        </p:cTn>
                                        <p:tgtEl>
                                          <p:spTgt spid="218132"/>
                                        </p:tgtEl>
                                        <p:attrNameLst>
                                          <p:attrName>style.visibility</p:attrName>
                                        </p:attrNameLst>
                                      </p:cBhvr>
                                      <p:to>
                                        <p:strVal val="visible"/>
                                      </p:to>
                                    </p:set>
                                    <p:animEffect transition="in" filter="wipe(up)">
                                      <p:cBhvr>
                                        <p:cTn id="52" dur="1000"/>
                                        <p:tgtEl>
                                          <p:spTgt spid="218132"/>
                                        </p:tgtEl>
                                      </p:cBhvr>
                                    </p:animEffect>
                                  </p:childTnLst>
                                </p:cTn>
                              </p:par>
                            </p:childTnLst>
                          </p:cTn>
                        </p:par>
                        <p:par>
                          <p:cTn id="53" fill="hold">
                            <p:stCondLst>
                              <p:cond delay="3000"/>
                            </p:stCondLst>
                            <p:childTnLst>
                              <p:par>
                                <p:cTn id="54" presetID="22" presetClass="entr" presetSubtype="1" fill="hold" grpId="0" nodeType="afterEffect">
                                  <p:stCondLst>
                                    <p:cond delay="0"/>
                                  </p:stCondLst>
                                  <p:childTnLst>
                                    <p:set>
                                      <p:cBhvr>
                                        <p:cTn id="55" dur="1" fill="hold">
                                          <p:stCondLst>
                                            <p:cond delay="0"/>
                                          </p:stCondLst>
                                        </p:cTn>
                                        <p:tgtEl>
                                          <p:spTgt spid="218133"/>
                                        </p:tgtEl>
                                        <p:attrNameLst>
                                          <p:attrName>style.visibility</p:attrName>
                                        </p:attrNameLst>
                                      </p:cBhvr>
                                      <p:to>
                                        <p:strVal val="visible"/>
                                      </p:to>
                                    </p:set>
                                    <p:animEffect transition="in" filter="wipe(up)">
                                      <p:cBhvr>
                                        <p:cTn id="56" dur="1000"/>
                                        <p:tgtEl>
                                          <p:spTgt spid="218133"/>
                                        </p:tgtEl>
                                      </p:cBhvr>
                                    </p:animEffect>
                                  </p:childTnLst>
                                </p:cTn>
                              </p:par>
                            </p:childTnLst>
                          </p:cTn>
                        </p:par>
                        <p:par>
                          <p:cTn id="57" fill="hold">
                            <p:stCondLst>
                              <p:cond delay="4000"/>
                            </p:stCondLst>
                            <p:childTnLst>
                              <p:par>
                                <p:cTn id="58" presetID="16" presetClass="entr" presetSubtype="42" fill="hold" grpId="0" nodeType="afterEffect">
                                  <p:stCondLst>
                                    <p:cond delay="0"/>
                                  </p:stCondLst>
                                  <p:childTnLst>
                                    <p:set>
                                      <p:cBhvr>
                                        <p:cTn id="59" dur="1" fill="hold">
                                          <p:stCondLst>
                                            <p:cond delay="0"/>
                                          </p:stCondLst>
                                        </p:cTn>
                                        <p:tgtEl>
                                          <p:spTgt spid="218136"/>
                                        </p:tgtEl>
                                        <p:attrNameLst>
                                          <p:attrName>style.visibility</p:attrName>
                                        </p:attrNameLst>
                                      </p:cBhvr>
                                      <p:to>
                                        <p:strVal val="visible"/>
                                      </p:to>
                                    </p:set>
                                    <p:animEffect transition="in" filter="barn(outHorizontal)">
                                      <p:cBhvr>
                                        <p:cTn id="60" dur="1000"/>
                                        <p:tgtEl>
                                          <p:spTgt spid="218136"/>
                                        </p:tgtEl>
                                      </p:cBhvr>
                                    </p:animEffect>
                                  </p:childTnLst>
                                </p:cTn>
                              </p:par>
                            </p:childTnLst>
                          </p:cTn>
                        </p:par>
                        <p:par>
                          <p:cTn id="61" fill="hold">
                            <p:stCondLst>
                              <p:cond delay="5000"/>
                            </p:stCondLst>
                            <p:childTnLst>
                              <p:par>
                                <p:cTn id="62" presetID="22" presetClass="entr" presetSubtype="1" fill="hold" grpId="0" nodeType="afterEffect">
                                  <p:stCondLst>
                                    <p:cond delay="0"/>
                                  </p:stCondLst>
                                  <p:childTnLst>
                                    <p:set>
                                      <p:cBhvr>
                                        <p:cTn id="63" dur="1" fill="hold">
                                          <p:stCondLst>
                                            <p:cond delay="0"/>
                                          </p:stCondLst>
                                        </p:cTn>
                                        <p:tgtEl>
                                          <p:spTgt spid="218134"/>
                                        </p:tgtEl>
                                        <p:attrNameLst>
                                          <p:attrName>style.visibility</p:attrName>
                                        </p:attrNameLst>
                                      </p:cBhvr>
                                      <p:to>
                                        <p:strVal val="visible"/>
                                      </p:to>
                                    </p:set>
                                    <p:animEffect transition="in" filter="wipe(up)">
                                      <p:cBhvr>
                                        <p:cTn id="64" dur="1000"/>
                                        <p:tgtEl>
                                          <p:spTgt spid="218134"/>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218131"/>
                                        </p:tgtEl>
                                        <p:attrNameLst>
                                          <p:attrName>style.visibility</p:attrName>
                                        </p:attrNameLst>
                                      </p:cBhvr>
                                      <p:to>
                                        <p:strVal val="visible"/>
                                      </p:to>
                                    </p:set>
                                    <p:animEffect transition="in" filter="wipe(left)">
                                      <p:cBhvr>
                                        <p:cTn id="68" dur="1000"/>
                                        <p:tgtEl>
                                          <p:spTgt spid="218131"/>
                                        </p:tgtEl>
                                      </p:cBhvr>
                                    </p:animEffect>
                                  </p:childTnLst>
                                </p:cTn>
                              </p:par>
                            </p:childTnLst>
                          </p:cTn>
                        </p:par>
                        <p:par>
                          <p:cTn id="69" fill="hold">
                            <p:stCondLst>
                              <p:cond delay="7000"/>
                            </p:stCondLst>
                            <p:childTnLst>
                              <p:par>
                                <p:cTn id="70" presetID="16" presetClass="entr" presetSubtype="42" fill="hold"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arn(outHorizontal)">
                                      <p:cBhvr>
                                        <p:cTn id="72" dur="1000"/>
                                        <p:tgtEl>
                                          <p:spTgt spid="5"/>
                                        </p:tgtEl>
                                      </p:cBhvr>
                                    </p:animEffect>
                                  </p:childTnLst>
                                </p:cTn>
                              </p:par>
                            </p:childTnLst>
                          </p:cTn>
                        </p:par>
                        <p:par>
                          <p:cTn id="73" fill="hold">
                            <p:stCondLst>
                              <p:cond delay="8000"/>
                            </p:stCondLst>
                            <p:childTnLst>
                              <p:par>
                                <p:cTn id="74" presetID="16" presetClass="entr" presetSubtype="42" fill="hold"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barn(outHorizontal)">
                                      <p:cBhvr>
                                        <p:cTn id="76" dur="1000"/>
                                        <p:tgtEl>
                                          <p:spTgt spid="6"/>
                                        </p:tgtEl>
                                      </p:cBhvr>
                                    </p:animEffect>
                                  </p:childTnLst>
                                </p:cTn>
                              </p:par>
                            </p:childTnLst>
                          </p:cTn>
                        </p:par>
                        <p:par>
                          <p:cTn id="77" fill="hold">
                            <p:stCondLst>
                              <p:cond delay="9000"/>
                            </p:stCondLst>
                            <p:childTnLst>
                              <p:par>
                                <p:cTn id="78" presetID="16" presetClass="entr" presetSubtype="42"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barn(outHorizontal)">
                                      <p:cBhvr>
                                        <p:cTn id="80" dur="1000"/>
                                        <p:tgtEl>
                                          <p:spTgt spid="7"/>
                                        </p:tgtEl>
                                      </p:cBhvr>
                                    </p:animEffect>
                                  </p:childTnLst>
                                </p:cTn>
                              </p:par>
                            </p:childTnLst>
                          </p:cTn>
                        </p:par>
                        <p:par>
                          <p:cTn id="81" fill="hold">
                            <p:stCondLst>
                              <p:cond delay="10000"/>
                            </p:stCondLst>
                            <p:childTnLst>
                              <p:par>
                                <p:cTn id="82" presetID="16" presetClass="entr" presetSubtype="42"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barn(outHorizontal)">
                                      <p:cBhvr>
                                        <p:cTn id="84" dur="1000"/>
                                        <p:tgtEl>
                                          <p:spTgt spid="8"/>
                                        </p:tgtEl>
                                      </p:cBhvr>
                                    </p:animEffect>
                                  </p:childTnLst>
                                </p:cTn>
                              </p:par>
                            </p:childTnLst>
                          </p:cTn>
                        </p:par>
                        <p:par>
                          <p:cTn id="85" fill="hold">
                            <p:stCondLst>
                              <p:cond delay="11000"/>
                            </p:stCondLst>
                            <p:childTnLst>
                              <p:par>
                                <p:cTn id="86" presetID="22" presetClass="entr" presetSubtype="1" fill="hold" grpId="0" nodeType="afterEffect">
                                  <p:stCondLst>
                                    <p:cond delay="0"/>
                                  </p:stCondLst>
                                  <p:childTnLst>
                                    <p:set>
                                      <p:cBhvr>
                                        <p:cTn id="87" dur="1" fill="hold">
                                          <p:stCondLst>
                                            <p:cond delay="0"/>
                                          </p:stCondLst>
                                        </p:cTn>
                                        <p:tgtEl>
                                          <p:spTgt spid="218145"/>
                                        </p:tgtEl>
                                        <p:attrNameLst>
                                          <p:attrName>style.visibility</p:attrName>
                                        </p:attrNameLst>
                                      </p:cBhvr>
                                      <p:to>
                                        <p:strVal val="visible"/>
                                      </p:to>
                                    </p:set>
                                    <p:animEffect transition="in" filter="wipe(up)">
                                      <p:cBhvr>
                                        <p:cTn id="88" dur="1000"/>
                                        <p:tgtEl>
                                          <p:spTgt spid="218145"/>
                                        </p:tgtEl>
                                      </p:cBhvr>
                                    </p:animEffect>
                                  </p:childTnLst>
                                </p:cTn>
                              </p:par>
                            </p:childTnLst>
                          </p:cTn>
                        </p:par>
                        <p:par>
                          <p:cTn id="89" fill="hold">
                            <p:stCondLst>
                              <p:cond delay="12000"/>
                            </p:stCondLst>
                            <p:childTnLst>
                              <p:par>
                                <p:cTn id="90" presetID="22" presetClass="entr" presetSubtype="4" fill="hold" grpId="0" nodeType="afterEffect">
                                  <p:stCondLst>
                                    <p:cond delay="0"/>
                                  </p:stCondLst>
                                  <p:childTnLst>
                                    <p:set>
                                      <p:cBhvr>
                                        <p:cTn id="91" dur="1" fill="hold">
                                          <p:stCondLst>
                                            <p:cond delay="0"/>
                                          </p:stCondLst>
                                        </p:cTn>
                                        <p:tgtEl>
                                          <p:spTgt spid="218157"/>
                                        </p:tgtEl>
                                        <p:attrNameLst>
                                          <p:attrName>style.visibility</p:attrName>
                                        </p:attrNameLst>
                                      </p:cBhvr>
                                      <p:to>
                                        <p:strVal val="visible"/>
                                      </p:to>
                                    </p:set>
                                    <p:animEffect transition="in" filter="wipe(down)">
                                      <p:cBhvr>
                                        <p:cTn id="92" dur="1000"/>
                                        <p:tgtEl>
                                          <p:spTgt spid="218157"/>
                                        </p:tgtEl>
                                      </p:cBhvr>
                                    </p:animEffect>
                                  </p:childTnLst>
                                </p:cTn>
                              </p:par>
                            </p:childTnLst>
                          </p:cTn>
                        </p:par>
                        <p:par>
                          <p:cTn id="93" fill="hold">
                            <p:stCondLst>
                              <p:cond delay="13000"/>
                            </p:stCondLst>
                            <p:childTnLst>
                              <p:par>
                                <p:cTn id="94" presetID="22" presetClass="entr" presetSubtype="2" fill="hold" grpId="0" nodeType="afterEffect">
                                  <p:stCondLst>
                                    <p:cond delay="0"/>
                                  </p:stCondLst>
                                  <p:childTnLst>
                                    <p:set>
                                      <p:cBhvr>
                                        <p:cTn id="95" dur="1" fill="hold">
                                          <p:stCondLst>
                                            <p:cond delay="0"/>
                                          </p:stCondLst>
                                        </p:cTn>
                                        <p:tgtEl>
                                          <p:spTgt spid="218146"/>
                                        </p:tgtEl>
                                        <p:attrNameLst>
                                          <p:attrName>style.visibility</p:attrName>
                                        </p:attrNameLst>
                                      </p:cBhvr>
                                      <p:to>
                                        <p:strVal val="visible"/>
                                      </p:to>
                                    </p:set>
                                    <p:animEffect transition="in" filter="wipe(right)">
                                      <p:cBhvr>
                                        <p:cTn id="96" dur="1000"/>
                                        <p:tgtEl>
                                          <p:spTgt spid="218146"/>
                                        </p:tgtEl>
                                      </p:cBhvr>
                                    </p:animEffect>
                                  </p:childTnLst>
                                </p:cTn>
                              </p:par>
                            </p:childTnLst>
                          </p:cTn>
                        </p:par>
                        <p:par>
                          <p:cTn id="97" fill="hold">
                            <p:stCondLst>
                              <p:cond delay="14000"/>
                            </p:stCondLst>
                            <p:childTnLst>
                              <p:par>
                                <p:cTn id="98" presetID="22" presetClass="entr" presetSubtype="2" fill="hold" grpId="0" nodeType="afterEffect">
                                  <p:stCondLst>
                                    <p:cond delay="0"/>
                                  </p:stCondLst>
                                  <p:childTnLst>
                                    <p:set>
                                      <p:cBhvr>
                                        <p:cTn id="99" dur="1" fill="hold">
                                          <p:stCondLst>
                                            <p:cond delay="0"/>
                                          </p:stCondLst>
                                        </p:cTn>
                                        <p:tgtEl>
                                          <p:spTgt spid="218148"/>
                                        </p:tgtEl>
                                        <p:attrNameLst>
                                          <p:attrName>style.visibility</p:attrName>
                                        </p:attrNameLst>
                                      </p:cBhvr>
                                      <p:to>
                                        <p:strVal val="visible"/>
                                      </p:to>
                                    </p:set>
                                    <p:animEffect transition="in" filter="wipe(right)">
                                      <p:cBhvr>
                                        <p:cTn id="100" dur="1000"/>
                                        <p:tgtEl>
                                          <p:spTgt spid="218148"/>
                                        </p:tgtEl>
                                      </p:cBhvr>
                                    </p:animEffect>
                                  </p:childTnLst>
                                </p:cTn>
                              </p:par>
                            </p:childTnLst>
                          </p:cTn>
                        </p:par>
                        <p:par>
                          <p:cTn id="101" fill="hold">
                            <p:stCondLst>
                              <p:cond delay="15000"/>
                            </p:stCondLst>
                            <p:childTnLst>
                              <p:par>
                                <p:cTn id="102" presetID="22" presetClass="entr" presetSubtype="2" fill="hold" grpId="0" nodeType="afterEffect">
                                  <p:stCondLst>
                                    <p:cond delay="0"/>
                                  </p:stCondLst>
                                  <p:childTnLst>
                                    <p:set>
                                      <p:cBhvr>
                                        <p:cTn id="103" dur="1" fill="hold">
                                          <p:stCondLst>
                                            <p:cond delay="0"/>
                                          </p:stCondLst>
                                        </p:cTn>
                                        <p:tgtEl>
                                          <p:spTgt spid="218147"/>
                                        </p:tgtEl>
                                        <p:attrNameLst>
                                          <p:attrName>style.visibility</p:attrName>
                                        </p:attrNameLst>
                                      </p:cBhvr>
                                      <p:to>
                                        <p:strVal val="visible"/>
                                      </p:to>
                                    </p:set>
                                    <p:animEffect transition="in" filter="wipe(right)">
                                      <p:cBhvr>
                                        <p:cTn id="104" dur="1000"/>
                                        <p:tgtEl>
                                          <p:spTgt spid="218147"/>
                                        </p:tgtEl>
                                      </p:cBhvr>
                                    </p:animEffect>
                                  </p:childTnLst>
                                </p:cTn>
                              </p:par>
                            </p:childTnLst>
                          </p:cTn>
                        </p:par>
                        <p:par>
                          <p:cTn id="105" fill="hold">
                            <p:stCondLst>
                              <p:cond delay="16000"/>
                            </p:stCondLst>
                            <p:childTnLst>
                              <p:par>
                                <p:cTn id="106" presetID="22" presetClass="entr" presetSubtype="1" fill="hold" grpId="0" nodeType="afterEffect">
                                  <p:stCondLst>
                                    <p:cond delay="0"/>
                                  </p:stCondLst>
                                  <p:childTnLst>
                                    <p:set>
                                      <p:cBhvr>
                                        <p:cTn id="107" dur="1" fill="hold">
                                          <p:stCondLst>
                                            <p:cond delay="0"/>
                                          </p:stCondLst>
                                        </p:cTn>
                                        <p:tgtEl>
                                          <p:spTgt spid="218149"/>
                                        </p:tgtEl>
                                        <p:attrNameLst>
                                          <p:attrName>style.visibility</p:attrName>
                                        </p:attrNameLst>
                                      </p:cBhvr>
                                      <p:to>
                                        <p:strVal val="visible"/>
                                      </p:to>
                                    </p:set>
                                    <p:animEffect transition="in" filter="wipe(up)">
                                      <p:cBhvr>
                                        <p:cTn id="108" dur="1000"/>
                                        <p:tgtEl>
                                          <p:spTgt spid="218149"/>
                                        </p:tgtEl>
                                      </p:cBhvr>
                                    </p:animEffect>
                                  </p:childTnLst>
                                </p:cTn>
                              </p:par>
                            </p:childTnLst>
                          </p:cTn>
                        </p:par>
                        <p:par>
                          <p:cTn id="109" fill="hold">
                            <p:stCondLst>
                              <p:cond delay="17000"/>
                            </p:stCondLst>
                            <p:childTnLst>
                              <p:par>
                                <p:cTn id="110" presetID="22" presetClass="entr" presetSubtype="1" fill="hold" grpId="0" nodeType="afterEffect">
                                  <p:stCondLst>
                                    <p:cond delay="0"/>
                                  </p:stCondLst>
                                  <p:childTnLst>
                                    <p:set>
                                      <p:cBhvr>
                                        <p:cTn id="111" dur="1" fill="hold">
                                          <p:stCondLst>
                                            <p:cond delay="0"/>
                                          </p:stCondLst>
                                        </p:cTn>
                                        <p:tgtEl>
                                          <p:spTgt spid="218150"/>
                                        </p:tgtEl>
                                        <p:attrNameLst>
                                          <p:attrName>style.visibility</p:attrName>
                                        </p:attrNameLst>
                                      </p:cBhvr>
                                      <p:to>
                                        <p:strVal val="visible"/>
                                      </p:to>
                                    </p:set>
                                    <p:animEffect transition="in" filter="wipe(up)">
                                      <p:cBhvr>
                                        <p:cTn id="112" dur="1000"/>
                                        <p:tgtEl>
                                          <p:spTgt spid="218150"/>
                                        </p:tgtEl>
                                      </p:cBhvr>
                                    </p:animEffect>
                                  </p:childTnLst>
                                </p:cTn>
                              </p:par>
                            </p:childTnLst>
                          </p:cTn>
                        </p:par>
                        <p:par>
                          <p:cTn id="113" fill="hold">
                            <p:stCondLst>
                              <p:cond delay="18000"/>
                            </p:stCondLst>
                            <p:childTnLst>
                              <p:par>
                                <p:cTn id="114" presetID="22" presetClass="entr" presetSubtype="2" fill="hold" grpId="0" nodeType="afterEffect">
                                  <p:stCondLst>
                                    <p:cond delay="0"/>
                                  </p:stCondLst>
                                  <p:childTnLst>
                                    <p:set>
                                      <p:cBhvr>
                                        <p:cTn id="115" dur="1" fill="hold">
                                          <p:stCondLst>
                                            <p:cond delay="0"/>
                                          </p:stCondLst>
                                        </p:cTn>
                                        <p:tgtEl>
                                          <p:spTgt spid="218155"/>
                                        </p:tgtEl>
                                        <p:attrNameLst>
                                          <p:attrName>style.visibility</p:attrName>
                                        </p:attrNameLst>
                                      </p:cBhvr>
                                      <p:to>
                                        <p:strVal val="visible"/>
                                      </p:to>
                                    </p:set>
                                    <p:animEffect transition="in" filter="wipe(right)">
                                      <p:cBhvr>
                                        <p:cTn id="116" dur="1000"/>
                                        <p:tgtEl>
                                          <p:spTgt spid="218155"/>
                                        </p:tgtEl>
                                      </p:cBhvr>
                                    </p:animEffect>
                                  </p:childTnLst>
                                </p:cTn>
                              </p:par>
                            </p:childTnLst>
                          </p:cTn>
                        </p:par>
                        <p:par>
                          <p:cTn id="117" fill="hold">
                            <p:stCondLst>
                              <p:cond delay="19000"/>
                            </p:stCondLst>
                            <p:childTnLst>
                              <p:par>
                                <p:cTn id="118" presetID="22" presetClass="entr" presetSubtype="2" fill="hold" grpId="0" nodeType="afterEffect">
                                  <p:stCondLst>
                                    <p:cond delay="0"/>
                                  </p:stCondLst>
                                  <p:childTnLst>
                                    <p:set>
                                      <p:cBhvr>
                                        <p:cTn id="119" dur="1" fill="hold">
                                          <p:stCondLst>
                                            <p:cond delay="0"/>
                                          </p:stCondLst>
                                        </p:cTn>
                                        <p:tgtEl>
                                          <p:spTgt spid="218154"/>
                                        </p:tgtEl>
                                        <p:attrNameLst>
                                          <p:attrName>style.visibility</p:attrName>
                                        </p:attrNameLst>
                                      </p:cBhvr>
                                      <p:to>
                                        <p:strVal val="visible"/>
                                      </p:to>
                                    </p:set>
                                    <p:animEffect transition="in" filter="wipe(right)">
                                      <p:cBhvr>
                                        <p:cTn id="120" dur="1000"/>
                                        <p:tgtEl>
                                          <p:spTgt spid="218154"/>
                                        </p:tgtEl>
                                      </p:cBhvr>
                                    </p:animEffect>
                                  </p:childTnLst>
                                </p:cTn>
                              </p:par>
                            </p:childTnLst>
                          </p:cTn>
                        </p:par>
                        <p:par>
                          <p:cTn id="121" fill="hold">
                            <p:stCondLst>
                              <p:cond delay="20000"/>
                            </p:stCondLst>
                            <p:childTnLst>
                              <p:par>
                                <p:cTn id="122" presetID="22" presetClass="entr" presetSubtype="1" fill="hold" nodeType="afterEffect">
                                  <p:stCondLst>
                                    <p:cond delay="0"/>
                                  </p:stCondLst>
                                  <p:childTnLst>
                                    <p:set>
                                      <p:cBhvr>
                                        <p:cTn id="123" dur="1" fill="hold">
                                          <p:stCondLst>
                                            <p:cond delay="0"/>
                                          </p:stCondLst>
                                        </p:cTn>
                                        <p:tgtEl>
                                          <p:spTgt spid="3"/>
                                        </p:tgtEl>
                                        <p:attrNameLst>
                                          <p:attrName>style.visibility</p:attrName>
                                        </p:attrNameLst>
                                      </p:cBhvr>
                                      <p:to>
                                        <p:strVal val="visible"/>
                                      </p:to>
                                    </p:set>
                                    <p:animEffect transition="in" filter="wipe(up)">
                                      <p:cBhvr>
                                        <p:cTn id="124" dur="1000"/>
                                        <p:tgtEl>
                                          <p:spTgt spid="3"/>
                                        </p:tgtEl>
                                      </p:cBhvr>
                                    </p:animEffect>
                                  </p:childTnLst>
                                </p:cTn>
                              </p:par>
                            </p:childTnLst>
                          </p:cTn>
                        </p:par>
                        <p:par>
                          <p:cTn id="125" fill="hold">
                            <p:stCondLst>
                              <p:cond delay="21000"/>
                            </p:stCondLst>
                            <p:childTnLst>
                              <p:par>
                                <p:cTn id="126" presetID="22" presetClass="entr" presetSubtype="4" fill="hold" nodeType="afterEffect">
                                  <p:stCondLst>
                                    <p:cond delay="0"/>
                                  </p:stCondLst>
                                  <p:childTnLst>
                                    <p:set>
                                      <p:cBhvr>
                                        <p:cTn id="127" dur="1" fill="hold">
                                          <p:stCondLst>
                                            <p:cond delay="0"/>
                                          </p:stCondLst>
                                        </p:cTn>
                                        <p:tgtEl>
                                          <p:spTgt spid="4"/>
                                        </p:tgtEl>
                                        <p:attrNameLst>
                                          <p:attrName>style.visibility</p:attrName>
                                        </p:attrNameLst>
                                      </p:cBhvr>
                                      <p:to>
                                        <p:strVal val="visible"/>
                                      </p:to>
                                    </p:set>
                                    <p:animEffect transition="in" filter="wipe(down)">
                                      <p:cBhvr>
                                        <p:cTn id="128" dur="1000"/>
                                        <p:tgtEl>
                                          <p:spTgt spid="4"/>
                                        </p:tgtEl>
                                      </p:cBhvr>
                                    </p:animEffect>
                                  </p:childTnLst>
                                </p:cTn>
                              </p:par>
                            </p:childTnLst>
                          </p:cTn>
                        </p:par>
                        <p:par>
                          <p:cTn id="129" fill="hold">
                            <p:stCondLst>
                              <p:cond delay="22000"/>
                            </p:stCondLst>
                            <p:childTnLst>
                              <p:par>
                                <p:cTn id="130" presetID="22" presetClass="entr" presetSubtype="4" fill="hold" nodeType="after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wipe(down)">
                                      <p:cBhvr>
                                        <p:cTn id="1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7" grpId="0" animBg="1"/>
      <p:bldP spid="218118" grpId="0" animBg="1"/>
      <p:bldP spid="218119" grpId="0" animBg="1"/>
      <p:bldP spid="218120" grpId="0" animBg="1"/>
      <p:bldP spid="218121" grpId="0" animBg="1"/>
      <p:bldP spid="218122" grpId="0" animBg="1"/>
      <p:bldP spid="218123" grpId="0" animBg="1"/>
      <p:bldP spid="218124" grpId="0" animBg="1"/>
      <p:bldP spid="218130" grpId="0" animBg="1"/>
      <p:bldP spid="218131" grpId="0" animBg="1"/>
      <p:bldP spid="218132" grpId="0" animBg="1"/>
      <p:bldP spid="218133" grpId="0" animBg="1"/>
      <p:bldP spid="218134" grpId="0" animBg="1"/>
      <p:bldP spid="218135" grpId="0" animBg="1"/>
      <p:bldP spid="218136" grpId="0" animBg="1"/>
      <p:bldP spid="218145" grpId="0" animBg="1"/>
      <p:bldP spid="218146" grpId="0" animBg="1"/>
      <p:bldP spid="218147" grpId="0" animBg="1"/>
      <p:bldP spid="218148" grpId="0" animBg="1"/>
      <p:bldP spid="218149" grpId="0" animBg="1"/>
      <p:bldP spid="218150" grpId="0" animBg="1"/>
      <p:bldP spid="218154" grpId="0" animBg="1"/>
      <p:bldP spid="218155" grpId="0" animBg="1"/>
      <p:bldP spid="218157"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p:cNvSpPr/>
          <p:nvPr/>
        </p:nvSpPr>
        <p:spPr>
          <a:xfrm>
            <a:off x="0" y="3244334"/>
            <a:ext cx="9199228" cy="1938992"/>
          </a:xfrm>
          <a:prstGeom prst="rect">
            <a:avLst/>
          </a:prstGeom>
        </p:spPr>
        <p:txBody>
          <a:bodyPr wrap="square">
            <a:spAutoFit/>
          </a:bodyPr>
          <a:lstStyle/>
          <a:p>
            <a:r>
              <a:rPr lang="en-US" sz="6000" dirty="0">
                <a:solidFill>
                  <a:srgbClr val="00B0F0"/>
                </a:solidFill>
                <a:latin typeface="Curlz MT" pitchFamily="82" charset="0"/>
                <a:ea typeface="Calibri" pitchFamily="34" charset="0"/>
              </a:rPr>
              <a:t> </a:t>
            </a:r>
            <a:r>
              <a:rPr lang="en-US" sz="6000" dirty="0" smtClean="0">
                <a:solidFill>
                  <a:srgbClr val="00B0F0"/>
                </a:solidFill>
                <a:latin typeface="Curlz MT" pitchFamily="82" charset="0"/>
                <a:ea typeface="Calibri" pitchFamily="34" charset="0"/>
              </a:rPr>
              <a:t>4.ARCHITECTURE OF 8051     </a:t>
            </a:r>
          </a:p>
          <a:p>
            <a:r>
              <a:rPr lang="en-US" sz="6000" dirty="0">
                <a:solidFill>
                  <a:srgbClr val="00B0F0"/>
                </a:solidFill>
                <a:latin typeface="Curlz MT" pitchFamily="82" charset="0"/>
                <a:ea typeface="Calibri" pitchFamily="34" charset="0"/>
              </a:rPr>
              <a:t> </a:t>
            </a:r>
            <a:r>
              <a:rPr lang="en-US" sz="6000" dirty="0" smtClean="0">
                <a:solidFill>
                  <a:srgbClr val="00B0F0"/>
                </a:solidFill>
                <a:latin typeface="Curlz MT" pitchFamily="82" charset="0"/>
                <a:ea typeface="Calibri" pitchFamily="34" charset="0"/>
              </a:rPr>
              <a:t>        MICROCONTROLLER</a:t>
            </a:r>
            <a:endParaRPr lang="en-US" sz="6000" dirty="0">
              <a:solidFill>
                <a:srgbClr val="00B0F0"/>
              </a:solidFill>
            </a:endParaRPr>
          </a:p>
        </p:txBody>
      </p:sp>
    </p:spTree>
    <p:extLst>
      <p:ext uri="{BB962C8B-B14F-4D97-AF65-F5344CB8AC3E}">
        <p14:creationId xmlns:p14="http://schemas.microsoft.com/office/powerpoint/2010/main" val="2133631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3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3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37" name="object 5"/>
          <p:cNvSpPr>
            <a:spLocks noChangeArrowheads="1"/>
          </p:cNvSpPr>
          <p:nvPr/>
        </p:nvSpPr>
        <p:spPr bwMode="auto">
          <a:xfrm>
            <a:off x="4038600" y="215900"/>
            <a:ext cx="22907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38" name="object 6"/>
          <p:cNvSpPr>
            <a:spLocks noChangeArrowheads="1"/>
          </p:cNvSpPr>
          <p:nvPr/>
        </p:nvSpPr>
        <p:spPr bwMode="auto">
          <a:xfrm>
            <a:off x="4016375" y="804863"/>
            <a:ext cx="23352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p:txBody>
          <a:bodyPr rtlCol="0"/>
          <a:lstStyle/>
          <a:p>
            <a:pPr marL="3850004" eaLnBrk="1" fontAlgn="auto" hangingPunct="1">
              <a:spcBef>
                <a:spcPts val="0"/>
              </a:spcBef>
              <a:spcAft>
                <a:spcPts val="0"/>
              </a:spcAft>
              <a:defRPr/>
            </a:pPr>
            <a:r>
              <a:rPr dirty="0"/>
              <a:t>RST</a:t>
            </a:r>
            <a:r>
              <a:rPr spc="-114" dirty="0"/>
              <a:t> </a:t>
            </a:r>
            <a:r>
              <a:rPr dirty="0"/>
              <a:t>7.5</a:t>
            </a:r>
          </a:p>
        </p:txBody>
      </p:sp>
      <p:sp>
        <p:nvSpPr>
          <p:cNvPr id="18444"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AA828D8D-4392-473C-9857-A7102C143448}"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31</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2133600" y="906463"/>
            <a:ext cx="8264525" cy="4878771"/>
          </a:xfrm>
          <a:prstGeom prst="rect">
            <a:avLst/>
          </a:prstGeom>
        </p:spPr>
        <p:txBody>
          <a:bodyPr wrap="square" lIns="0" tIns="0" rIns="0" bIns="0">
            <a:spAutoFit/>
          </a:bodyPr>
          <a:lstStyle>
            <a:lvl1pPr marL="26543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65430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ct val="100000"/>
              </a:lnSpc>
              <a:spcBef>
                <a:spcPct val="0"/>
              </a:spcBef>
              <a:spcAft>
                <a:spcPct val="0"/>
              </a:spcAft>
              <a:buClrTx/>
              <a:buSzTx/>
              <a:buFontTx/>
              <a:buNone/>
              <a:tabLst/>
              <a:defRPr/>
            </a:pPr>
            <a:endParaRPr lang="en-US" altLang="en-US" sz="2700" dirty="0">
              <a:solidFill>
                <a:srgbClr val="006FC0"/>
              </a:solidFill>
              <a:latin typeface="Arial" panose="020B0604020202020204" pitchFamily="34" charset="0"/>
              <a:cs typeface="Arial" panose="020B0604020202020204" pitchFamily="34" charset="0"/>
            </a:endParaRPr>
          </a:p>
          <a:p>
            <a:pPr marL="265430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ct val="100000"/>
              </a:lnSpc>
              <a:spcBef>
                <a:spcPct val="0"/>
              </a:spcBef>
              <a:spcAft>
                <a:spcPct val="0"/>
              </a:spcAft>
              <a:buClrTx/>
              <a:buSzTx/>
              <a:buFontTx/>
              <a:buNone/>
              <a:tabLst/>
              <a:defRPr/>
            </a:pPr>
            <a:endParaRPr lang="en-US" altLang="en-US" sz="2700" dirty="0">
              <a:solidFill>
                <a:srgbClr val="006FC0"/>
              </a:solidFill>
              <a:latin typeface="Arial" panose="020B0604020202020204" pitchFamily="34" charset="0"/>
              <a:cs typeface="Arial" panose="020B0604020202020204" pitchFamily="34" charset="0"/>
            </a:endParaRPr>
          </a:p>
          <a:p>
            <a:pPr marL="3111500" marR="0" lvl="0" indent="-457200" algn="l" defTabSz="914400" rtl="0" eaLnBrk="1" fontAlgn="base" latinLnBrk="0" hangingPunct="1">
              <a:lnSpc>
                <a:spcPct val="100000"/>
              </a:lnSpc>
              <a:spcBef>
                <a:spcPct val="0"/>
              </a:spcBef>
              <a:spcAft>
                <a:spcPct val="0"/>
              </a:spcAft>
              <a:buClr>
                <a:srgbClr val="002060"/>
              </a:buClr>
              <a:buSzTx/>
              <a:buFont typeface="Wingdings" panose="05000000000000000000" pitchFamily="2" charset="2"/>
              <a:buChar char="q"/>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7 (Input)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3111500" marR="0" lvl="0" indent="-457200" algn="l" defTabSz="914400" rtl="0" eaLnBrk="1" fontAlgn="base" latinLnBrk="0" hangingPunct="1">
              <a:lnSpc>
                <a:spcPct val="80000"/>
              </a:lnSpc>
              <a:spcBef>
                <a:spcPts val="1313"/>
              </a:spcBef>
              <a:spcAft>
                <a:spcPct val="0"/>
              </a:spcAft>
              <a:buClr>
                <a:srgbClr val="002060"/>
              </a:buClr>
              <a:buSzPct val="80000"/>
              <a:buFont typeface="Wingdings" panose="05000000000000000000" pitchFamily="2" charset="2"/>
              <a:buChar char="q"/>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 </a:t>
            </a:r>
            <a:r>
              <a:rPr kumimoji="0" lang="en-US" altLang="en-US" sz="27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maskable</a:t>
            </a: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interrupt.</a:t>
            </a:r>
          </a:p>
          <a:p>
            <a:pPr marL="3111500" marR="0" lvl="0" indent="-457200" algn="l" defTabSz="914400" rtl="0" eaLnBrk="1" fontAlgn="base" latinLnBrk="0" hangingPunct="1">
              <a:lnSpc>
                <a:spcPct val="80000"/>
              </a:lnSpc>
              <a:spcBef>
                <a:spcPts val="1200"/>
              </a:spcBef>
              <a:spcAft>
                <a:spcPct val="0"/>
              </a:spcAft>
              <a:buClr>
                <a:srgbClr val="002060"/>
              </a:buClr>
              <a:buSzPct val="80000"/>
              <a:buFont typeface="Wingdings" panose="05000000000000000000" pitchFamily="2" charset="2"/>
              <a:buChar char="q"/>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has the second  highest priority.</a:t>
            </a:r>
          </a:p>
          <a:p>
            <a:pPr marL="3111500" marR="0" lvl="0" indent="-457200" algn="l" defTabSz="914400" rtl="0" eaLnBrk="1" fontAlgn="base" latinLnBrk="0" hangingPunct="1">
              <a:lnSpc>
                <a:spcPct val="80000"/>
              </a:lnSpc>
              <a:spcBef>
                <a:spcPts val="1200"/>
              </a:spcBef>
              <a:spcAft>
                <a:spcPct val="0"/>
              </a:spcAft>
              <a:buClr>
                <a:srgbClr val="002060"/>
              </a:buClr>
              <a:buSzPct val="80000"/>
              <a:buFont typeface="Wingdings" panose="05000000000000000000" pitchFamily="2" charset="2"/>
              <a:buChar char="q"/>
              <a:tabLst/>
              <a:defRPr/>
            </a:pPr>
            <a:r>
              <a:rPr kumimoji="0" lang="en-US" altLang="en-US"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Microprocessor starts execution from 003CH Vector address</a:t>
            </a:r>
          </a:p>
          <a:p>
            <a:pPr marL="2654300" marR="0" lvl="0" indent="0" algn="l" defTabSz="914400" rtl="0" eaLnBrk="1" fontAlgn="base" latinLnBrk="0" hangingPunct="1">
              <a:lnSpc>
                <a:spcPct val="80000"/>
              </a:lnSpc>
              <a:spcBef>
                <a:spcPts val="1200"/>
              </a:spcBef>
              <a:spcAft>
                <a:spcPct val="0"/>
              </a:spcAft>
              <a:buClr>
                <a:srgbClr val="3891A7"/>
              </a:buClr>
              <a:buSzPct val="80000"/>
              <a:buFont typeface="Wingdings" panose="05000000000000000000" pitchFamily="2" charset="2"/>
              <a:buChar char=""/>
              <a:tabLst/>
              <a:defRPr/>
            </a:pP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ct val="80000"/>
              </a:lnSpc>
              <a:spcBef>
                <a:spcPts val="1200"/>
              </a:spcBef>
              <a:spcAft>
                <a:spcPct val="0"/>
              </a:spcAft>
              <a:buClr>
                <a:srgbClr val="3891A7"/>
              </a:buClr>
              <a:buSzPct val="80000"/>
              <a:buFont typeface="Wingdings" panose="05000000000000000000" pitchFamily="2" charset="2"/>
              <a:buChar char=""/>
              <a:tabLst/>
              <a:defRPr/>
            </a:pP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441"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42"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8443" name="object 11"/>
          <p:cNvSpPr>
            <a:spLocks noChangeArrowheads="1"/>
          </p:cNvSpPr>
          <p:nvPr/>
        </p:nvSpPr>
        <p:spPr bwMode="auto">
          <a:xfrm>
            <a:off x="5943600" y="30480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1844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object 12"/>
          <p:cNvSpPr>
            <a:spLocks noChangeArrowheads="1"/>
          </p:cNvSpPr>
          <p:nvPr/>
        </p:nvSpPr>
        <p:spPr bwMode="auto">
          <a:xfrm>
            <a:off x="5791200" y="29718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23994319"/>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p:cNvSpPr/>
          <p:nvPr/>
        </p:nvSpPr>
        <p:spPr>
          <a:xfrm>
            <a:off x="304800" y="228599"/>
            <a:ext cx="8686800" cy="5632311"/>
          </a:xfrm>
          <a:prstGeom prst="rect">
            <a:avLst/>
          </a:prstGeom>
        </p:spPr>
        <p:txBody>
          <a:bodyPr wrap="square">
            <a:spAutoFit/>
          </a:bodyPr>
          <a:lstStyle/>
          <a:p>
            <a:r>
              <a:rPr lang="en-US" sz="2000" dirty="0">
                <a:latin typeface="Time New Roman"/>
              </a:rPr>
              <a:t>MICROCONTROLLER EVOLUTION</a:t>
            </a:r>
          </a:p>
          <a:p>
            <a:r>
              <a:rPr lang="en-US" sz="2000" dirty="0">
                <a:latin typeface="Time New Roman"/>
              </a:rPr>
              <a:t>First, microcontrollers were developed in the mid-1970s. These were </a:t>
            </a:r>
            <a:r>
              <a:rPr lang="en-US" sz="2000" dirty="0" smtClean="0">
                <a:latin typeface="Time New Roman"/>
              </a:rPr>
              <a:t>basically calculator- </a:t>
            </a:r>
            <a:r>
              <a:rPr lang="en-US" sz="2000" dirty="0">
                <a:latin typeface="Time New Roman"/>
              </a:rPr>
              <a:t>based processors with small ROM program memories, very limited </a:t>
            </a:r>
            <a:r>
              <a:rPr lang="en-US" sz="2000" dirty="0" smtClean="0">
                <a:latin typeface="Time New Roman"/>
              </a:rPr>
              <a:t>RAM data </a:t>
            </a:r>
            <a:r>
              <a:rPr lang="en-US" sz="2000" dirty="0">
                <a:latin typeface="Time New Roman"/>
              </a:rPr>
              <a:t>memories and a handful of input/output ports.</a:t>
            </a:r>
          </a:p>
          <a:p>
            <a:r>
              <a:rPr lang="en-US" sz="2000" dirty="0">
                <a:latin typeface="Time New Roman"/>
              </a:rPr>
              <a:t>As silicon technology developed, more powerful, 8-bit microcontrollers were</a:t>
            </a:r>
          </a:p>
          <a:p>
            <a:r>
              <a:rPr lang="en-US" sz="2000" dirty="0">
                <a:latin typeface="Time New Roman"/>
              </a:rPr>
              <a:t>produced. In addition to their improved instruction sets, these </a:t>
            </a:r>
            <a:r>
              <a:rPr lang="en-US" sz="2000" dirty="0" smtClean="0">
                <a:latin typeface="Time New Roman"/>
              </a:rPr>
              <a:t>microcontrollers included </a:t>
            </a:r>
            <a:r>
              <a:rPr lang="en-US" sz="2000" dirty="0">
                <a:latin typeface="Time New Roman"/>
              </a:rPr>
              <a:t>on-chip counter/timers, interrupt facilities, and improved I/O handling</a:t>
            </a:r>
            <a:r>
              <a:rPr lang="en-US" sz="2000" dirty="0" smtClean="0">
                <a:latin typeface="Time New Roman"/>
              </a:rPr>
              <a:t>. On-chip </a:t>
            </a:r>
            <a:r>
              <a:rPr lang="en-US" sz="2000" dirty="0">
                <a:latin typeface="Time New Roman"/>
              </a:rPr>
              <a:t>memory capacity was still small and was not adequate for many applications</a:t>
            </a:r>
            <a:r>
              <a:rPr lang="en-US" sz="2000" dirty="0" smtClean="0">
                <a:latin typeface="Time New Roman"/>
              </a:rPr>
              <a:t>. One </a:t>
            </a:r>
            <a:r>
              <a:rPr lang="en-US" sz="2000" dirty="0">
                <a:latin typeface="Time New Roman"/>
              </a:rPr>
              <a:t>of the most significant developments at this time was the availability of </a:t>
            </a:r>
            <a:r>
              <a:rPr lang="en-US" sz="2000" dirty="0" smtClean="0">
                <a:latin typeface="Time New Roman"/>
              </a:rPr>
              <a:t>on-chip  ultraviolet </a:t>
            </a:r>
            <a:r>
              <a:rPr lang="en-US" sz="2000" dirty="0">
                <a:latin typeface="Time New Roman"/>
              </a:rPr>
              <a:t>erasable EPROM memory. This simplified the product development time</a:t>
            </a:r>
          </a:p>
          <a:p>
            <a:r>
              <a:rPr lang="en-US" sz="2000" dirty="0">
                <a:latin typeface="Time New Roman"/>
              </a:rPr>
              <a:t>considerably and for the first time, also allowed the use of microcontrollers in </a:t>
            </a:r>
            <a:r>
              <a:rPr lang="en-US" sz="2000" dirty="0" smtClean="0">
                <a:latin typeface="Time New Roman"/>
              </a:rPr>
              <a:t>low- volume </a:t>
            </a:r>
            <a:r>
              <a:rPr lang="en-US" sz="2000" dirty="0">
                <a:latin typeface="Time New Roman"/>
              </a:rPr>
              <a:t>applications.</a:t>
            </a:r>
          </a:p>
          <a:p>
            <a:r>
              <a:rPr lang="en-US" sz="2000" dirty="0">
                <a:latin typeface="Time New Roman"/>
              </a:rPr>
              <a:t>The 8051 family was introduced in the early 1980s by Intel. Since its</a:t>
            </a:r>
          </a:p>
          <a:p>
            <a:r>
              <a:rPr lang="en-US" sz="2000" dirty="0">
                <a:latin typeface="Time New Roman"/>
              </a:rPr>
              <a:t>introduction, the 8051 has been one of the most popular microcontrollers and </a:t>
            </a:r>
            <a:r>
              <a:rPr lang="en-US" sz="2000" dirty="0" smtClean="0">
                <a:latin typeface="Time New Roman"/>
              </a:rPr>
              <a:t>has been </a:t>
            </a:r>
            <a:r>
              <a:rPr lang="en-US" sz="2000" dirty="0">
                <a:latin typeface="Time New Roman"/>
              </a:rPr>
              <a:t>second- sourced by many manufacturers. The 8051 currently has many </a:t>
            </a:r>
            <a:r>
              <a:rPr lang="en-US" sz="2000" dirty="0" smtClean="0">
                <a:latin typeface="Time New Roman"/>
              </a:rPr>
              <a:t>different versions </a:t>
            </a:r>
            <a:r>
              <a:rPr lang="en-US" sz="2000" dirty="0">
                <a:latin typeface="Time New Roman"/>
              </a:rPr>
              <a:t>and some types include on-chip analogue-to-digital converters, </a:t>
            </a:r>
            <a:r>
              <a:rPr lang="en-US" sz="2000" dirty="0" smtClean="0">
                <a:latin typeface="Time New Roman"/>
              </a:rPr>
              <a:t>a considerably </a:t>
            </a:r>
            <a:r>
              <a:rPr lang="en-US" sz="2000" dirty="0">
                <a:latin typeface="Time New Roman"/>
              </a:rPr>
              <a:t>large size of program and data memories.</a:t>
            </a:r>
          </a:p>
        </p:txBody>
      </p:sp>
    </p:spTree>
    <p:extLst>
      <p:ext uri="{BB962C8B-B14F-4D97-AF65-F5344CB8AC3E}">
        <p14:creationId xmlns:p14="http://schemas.microsoft.com/office/powerpoint/2010/main" val="16425267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7"/>
          <p:cNvSpPr>
            <a:spLocks noGrp="1"/>
          </p:cNvSpPr>
          <p:nvPr>
            <p:ph type="title"/>
          </p:nvPr>
        </p:nvSpPr>
        <p:spPr>
          <a:xfrm>
            <a:off x="0" y="0"/>
            <a:ext cx="9144000" cy="1143000"/>
          </a:xfrm>
        </p:spPr>
        <p:txBody>
          <a:bodyPr/>
          <a:lstStyle/>
          <a:p>
            <a:pPr eaLnBrk="1" hangingPunct="1"/>
            <a:r>
              <a:rPr lang="en-US" smtClean="0">
                <a:ea typeface="Calibri" pitchFamily="34" charset="0"/>
              </a:rPr>
              <a:t>Detailed Block Diagram</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311</a:t>
            </a:fld>
            <a:endParaRPr lang="en-US"/>
          </a:p>
        </p:txBody>
      </p:sp>
      <p:pic>
        <p:nvPicPr>
          <p:cNvPr id="692225"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47560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2225"/>
                                        </p:tgtEl>
                                        <p:attrNameLst>
                                          <p:attrName>style.visibility</p:attrName>
                                        </p:attrNameLst>
                                      </p:cBhvr>
                                      <p:to>
                                        <p:strVal val="visible"/>
                                      </p:to>
                                    </p:set>
                                    <p:anim calcmode="lin" valueType="num">
                                      <p:cBhvr>
                                        <p:cTn id="7" dur="500" fill="hold"/>
                                        <p:tgtEl>
                                          <p:spTgt spid="692225"/>
                                        </p:tgtEl>
                                        <p:attrNameLst>
                                          <p:attrName>ppt_w</p:attrName>
                                        </p:attrNameLst>
                                      </p:cBhvr>
                                      <p:tavLst>
                                        <p:tav tm="0">
                                          <p:val>
                                            <p:fltVal val="0"/>
                                          </p:val>
                                        </p:tav>
                                        <p:tav tm="100000">
                                          <p:val>
                                            <p:strVal val="#ppt_w"/>
                                          </p:val>
                                        </p:tav>
                                      </p:tavLst>
                                    </p:anim>
                                    <p:anim calcmode="lin" valueType="num">
                                      <p:cBhvr>
                                        <p:cTn id="8" dur="500" fill="hold"/>
                                        <p:tgtEl>
                                          <p:spTgt spid="6922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p:nvSpPr>
        <p:spPr>
          <a:xfrm>
            <a:off x="0" y="228600"/>
            <a:ext cx="9144000" cy="6463308"/>
          </a:xfrm>
          <a:prstGeom prst="rect">
            <a:avLst/>
          </a:prstGeom>
        </p:spPr>
        <p:txBody>
          <a:bodyPr wrap="square">
            <a:spAutoFit/>
          </a:bodyPr>
          <a:lstStyle/>
          <a:p>
            <a:r>
              <a:rPr lang="en-US" dirty="0">
                <a:latin typeface="Time New Roman"/>
              </a:rPr>
              <a:t>INTERNAL ARCHITECTURE OF 8051 MICROCONTROLLER</a:t>
            </a:r>
          </a:p>
          <a:p>
            <a:r>
              <a:rPr lang="en-US" dirty="0">
                <a:latin typeface="Time New Roman"/>
              </a:rPr>
              <a:t>The Internal architecture is shown in Figure 4.1.4 and the various Registers and</a:t>
            </a:r>
          </a:p>
          <a:p>
            <a:r>
              <a:rPr lang="en-US" dirty="0">
                <a:latin typeface="Time New Roman"/>
              </a:rPr>
              <a:t>units are described below.</a:t>
            </a:r>
          </a:p>
          <a:p>
            <a:r>
              <a:rPr lang="en-US" b="1" dirty="0">
                <a:latin typeface="Time New Roman"/>
              </a:rPr>
              <a:t>Accumulator (</a:t>
            </a:r>
            <a:r>
              <a:rPr lang="en-US" b="1" dirty="0" err="1">
                <a:latin typeface="Time New Roman"/>
              </a:rPr>
              <a:t>Acc</a:t>
            </a:r>
            <a:r>
              <a:rPr lang="en-US" b="1" dirty="0">
                <a:latin typeface="Time New Roman"/>
              </a:rPr>
              <a:t>):</a:t>
            </a:r>
          </a:p>
          <a:p>
            <a:r>
              <a:rPr lang="en-US" dirty="0">
                <a:latin typeface="Time New Roman"/>
              </a:rPr>
              <a:t>•Operand register</a:t>
            </a:r>
          </a:p>
          <a:p>
            <a:r>
              <a:rPr lang="en-US" dirty="0">
                <a:latin typeface="Time New Roman"/>
              </a:rPr>
              <a:t>• Implicit or specified in the instruction</a:t>
            </a:r>
          </a:p>
          <a:p>
            <a:r>
              <a:rPr lang="en-US" dirty="0">
                <a:latin typeface="Time New Roman"/>
              </a:rPr>
              <a:t>•Has an address in on chip SFR bank</a:t>
            </a:r>
          </a:p>
          <a:p>
            <a:r>
              <a:rPr lang="en-US" b="1" dirty="0">
                <a:latin typeface="Time New Roman"/>
              </a:rPr>
              <a:t>B Register:</a:t>
            </a:r>
          </a:p>
          <a:p>
            <a:r>
              <a:rPr lang="en-US" dirty="0">
                <a:latin typeface="Time New Roman"/>
              </a:rPr>
              <a:t>Used to store one of the operands for multiplication and division, otherwise,</a:t>
            </a:r>
          </a:p>
          <a:p>
            <a:r>
              <a:rPr lang="en-US" dirty="0">
                <a:latin typeface="Time New Roman"/>
              </a:rPr>
              <a:t>scratch pad considered as a SFR.</a:t>
            </a:r>
          </a:p>
          <a:p>
            <a:r>
              <a:rPr lang="en-US" b="1" dirty="0">
                <a:latin typeface="Time New Roman"/>
              </a:rPr>
              <a:t>Stack Pointer (SP):</a:t>
            </a:r>
          </a:p>
          <a:p>
            <a:r>
              <a:rPr lang="en-US" dirty="0">
                <a:latin typeface="Time New Roman"/>
              </a:rPr>
              <a:t>8 bit wide register. Incremented before data is stored on to the stack using PUSH</a:t>
            </a:r>
          </a:p>
          <a:p>
            <a:r>
              <a:rPr lang="en-US" dirty="0">
                <a:latin typeface="Time New Roman"/>
              </a:rPr>
              <a:t>or CALL instructions. Stack defined anywhere on the 128 byte RAM.</a:t>
            </a:r>
          </a:p>
          <a:p>
            <a:r>
              <a:rPr lang="en-US" b="1" dirty="0">
                <a:latin typeface="Time New Roman"/>
              </a:rPr>
              <a:t>Data Pointer (DPTR):</a:t>
            </a:r>
          </a:p>
          <a:p>
            <a:r>
              <a:rPr lang="en-US" dirty="0">
                <a:latin typeface="Time New Roman"/>
              </a:rPr>
              <a:t>16 bit register contains DPH and DPL Pointer to external RAM address. DPH and</a:t>
            </a:r>
          </a:p>
          <a:p>
            <a:r>
              <a:rPr lang="en-US" dirty="0">
                <a:latin typeface="Time New Roman"/>
              </a:rPr>
              <a:t>DPL allotted separate addresses in SFR bank</a:t>
            </a:r>
          </a:p>
          <a:p>
            <a:r>
              <a:rPr lang="en-US" b="1" dirty="0">
                <a:latin typeface="Time New Roman"/>
              </a:rPr>
              <a:t>Port 0 To 3 Latches &amp; Drivers:</a:t>
            </a:r>
          </a:p>
          <a:p>
            <a:r>
              <a:rPr lang="en-US" dirty="0">
                <a:latin typeface="Time New Roman"/>
              </a:rPr>
              <a:t>Each I/O port allotted a latch and a driver Latches allotted address in SFR. User</a:t>
            </a:r>
          </a:p>
          <a:p>
            <a:r>
              <a:rPr lang="en-US" dirty="0">
                <a:latin typeface="Time New Roman"/>
              </a:rPr>
              <a:t>can communicate via these ports P0, P1, P2, and P3</a:t>
            </a:r>
            <a:r>
              <a:rPr lang="en-US" dirty="0" smtClean="0">
                <a:latin typeface="Time New Roman"/>
              </a:rPr>
              <a:t>.</a:t>
            </a:r>
          </a:p>
          <a:p>
            <a:r>
              <a:rPr lang="en-US" b="1" dirty="0" smtClean="0">
                <a:latin typeface="Time New Roman"/>
              </a:rPr>
              <a:t>Serial </a:t>
            </a:r>
            <a:r>
              <a:rPr lang="en-US" b="1" dirty="0">
                <a:latin typeface="Time New Roman"/>
              </a:rPr>
              <a:t>Data Buffer:</a:t>
            </a:r>
          </a:p>
          <a:p>
            <a:r>
              <a:rPr lang="en-US" dirty="0">
                <a:latin typeface="Time New Roman"/>
              </a:rPr>
              <a:t>Internally had TWO independent registers, TRANSMIT buffer (parallel in serial</a:t>
            </a:r>
          </a:p>
          <a:p>
            <a:r>
              <a:rPr lang="en-US" dirty="0">
                <a:latin typeface="Time New Roman"/>
              </a:rPr>
              <a:t>out – PISO) and RECEIVE buffer (serial in parallel out –SIPO) identified by SBUF and</a:t>
            </a:r>
          </a:p>
          <a:p>
            <a:r>
              <a:rPr lang="en-US" dirty="0">
                <a:latin typeface="Time New Roman"/>
              </a:rPr>
              <a:t>allotted an address in SFR.</a:t>
            </a:r>
          </a:p>
        </p:txBody>
      </p:sp>
    </p:spTree>
    <p:extLst>
      <p:ext uri="{BB962C8B-B14F-4D97-AF65-F5344CB8AC3E}">
        <p14:creationId xmlns:p14="http://schemas.microsoft.com/office/powerpoint/2010/main" val="343880996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stretch>
            <a:fillRect/>
          </a:stretch>
        </p:blipFill>
        <p:spPr>
          <a:xfrm>
            <a:off x="304800" y="1905001"/>
            <a:ext cx="8458200" cy="4267200"/>
          </a:xfrm>
          <a:prstGeom prst="rect">
            <a:avLst/>
          </a:prstGeom>
        </p:spPr>
      </p:pic>
    </p:spTree>
    <p:extLst>
      <p:ext uri="{BB962C8B-B14F-4D97-AF65-F5344CB8AC3E}">
        <p14:creationId xmlns:p14="http://schemas.microsoft.com/office/powerpoint/2010/main" val="24884477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228600" y="152400"/>
            <a:ext cx="8915400" cy="5909310"/>
          </a:xfrm>
          <a:prstGeom prst="rect">
            <a:avLst/>
          </a:prstGeom>
        </p:spPr>
        <p:txBody>
          <a:bodyPr wrap="square">
            <a:spAutoFit/>
          </a:bodyPr>
          <a:lstStyle/>
          <a:p>
            <a:r>
              <a:rPr lang="en-US" b="1" dirty="0" smtClean="0">
                <a:latin typeface="Time New Roman"/>
              </a:rPr>
              <a:t>Timer </a:t>
            </a:r>
            <a:r>
              <a:rPr lang="en-US" b="1" dirty="0">
                <a:latin typeface="Time New Roman"/>
              </a:rPr>
              <a:t>Registers: </a:t>
            </a:r>
            <a:r>
              <a:rPr lang="en-US" dirty="0">
                <a:latin typeface="Time New Roman"/>
              </a:rPr>
              <a:t>for Timer0 (16 bit register – TL0 &amp; TH0) and for Timer1 (16 bit</a:t>
            </a:r>
          </a:p>
          <a:p>
            <a:r>
              <a:rPr lang="en-US" dirty="0">
                <a:latin typeface="Time New Roman"/>
              </a:rPr>
              <a:t>register – TL1 &amp; TH1) four addresses allotted in SFR</a:t>
            </a:r>
          </a:p>
          <a:p>
            <a:r>
              <a:rPr lang="en-US" dirty="0">
                <a:latin typeface="Time New Roman"/>
              </a:rPr>
              <a:t>Control Registers: Control registers are IP, IE, TMOD, TCON, SCON, and PCON.</a:t>
            </a:r>
          </a:p>
          <a:p>
            <a:r>
              <a:rPr lang="en-US" dirty="0">
                <a:latin typeface="Time New Roman"/>
              </a:rPr>
              <a:t>These registers contain control and status information for interrupts, timers/counters and</a:t>
            </a:r>
          </a:p>
          <a:p>
            <a:r>
              <a:rPr lang="en-US" dirty="0">
                <a:latin typeface="Time New Roman"/>
              </a:rPr>
              <a:t>serial port. Allotted separate address in SFR.</a:t>
            </a:r>
          </a:p>
          <a:p>
            <a:r>
              <a:rPr lang="en-US" b="1" dirty="0">
                <a:latin typeface="Time New Roman"/>
              </a:rPr>
              <a:t>Timing and Control Unit:</a:t>
            </a:r>
            <a:r>
              <a:rPr lang="en-US" dirty="0">
                <a:latin typeface="Time New Roman"/>
              </a:rPr>
              <a:t> This unit derives necessary timing and control signals for</a:t>
            </a:r>
          </a:p>
          <a:p>
            <a:r>
              <a:rPr lang="en-US" dirty="0">
                <a:latin typeface="Time New Roman"/>
              </a:rPr>
              <a:t>internal circuit and external system bus.</a:t>
            </a:r>
          </a:p>
          <a:p>
            <a:r>
              <a:rPr lang="en-US" dirty="0">
                <a:latin typeface="Time New Roman"/>
              </a:rPr>
              <a:t>Oscillator: generates basic timing clock signal using crystal oscillator</a:t>
            </a:r>
            <a:r>
              <a:rPr lang="en-US" dirty="0" smtClean="0">
                <a:latin typeface="Time New Roman"/>
              </a:rPr>
              <a:t>.</a:t>
            </a:r>
          </a:p>
          <a:p>
            <a:r>
              <a:rPr lang="en-US" dirty="0">
                <a:latin typeface="Time New Roman"/>
              </a:rPr>
              <a:t>Instruction Register: Decodes the </a:t>
            </a:r>
            <a:r>
              <a:rPr lang="en-US" dirty="0" err="1">
                <a:latin typeface="Time New Roman"/>
              </a:rPr>
              <a:t>opcode</a:t>
            </a:r>
            <a:r>
              <a:rPr lang="en-US" dirty="0">
                <a:latin typeface="Time New Roman"/>
              </a:rPr>
              <a:t> and gives information to timing and control</a:t>
            </a:r>
          </a:p>
          <a:p>
            <a:r>
              <a:rPr lang="en-US" dirty="0">
                <a:latin typeface="Time New Roman"/>
              </a:rPr>
              <a:t>unit</a:t>
            </a:r>
            <a:r>
              <a:rPr lang="en-US" dirty="0" smtClean="0">
                <a:latin typeface="Time New Roman"/>
              </a:rPr>
              <a:t>.</a:t>
            </a:r>
          </a:p>
          <a:p>
            <a:r>
              <a:rPr lang="en-US" b="1" dirty="0">
                <a:latin typeface="Time New Roman"/>
              </a:rPr>
              <a:t>EPROM &amp; program address Register:</a:t>
            </a:r>
            <a:r>
              <a:rPr lang="en-US" dirty="0">
                <a:latin typeface="Time New Roman"/>
              </a:rPr>
              <a:t> provide on chip EPROM and mechanism to</a:t>
            </a:r>
          </a:p>
          <a:p>
            <a:r>
              <a:rPr lang="en-US" dirty="0">
                <a:latin typeface="Time New Roman"/>
              </a:rPr>
              <a:t>address it. All versions don’t have EPROM.</a:t>
            </a:r>
          </a:p>
          <a:p>
            <a:r>
              <a:rPr lang="en-US" dirty="0">
                <a:latin typeface="Time New Roman"/>
              </a:rPr>
              <a:t>Ram &amp; Ram Address Register: provide internal 128 bytes RAM and a mechanism to</a:t>
            </a:r>
          </a:p>
          <a:p>
            <a:r>
              <a:rPr lang="en-US" dirty="0">
                <a:latin typeface="Time New Roman"/>
              </a:rPr>
              <a:t>address internally</a:t>
            </a:r>
          </a:p>
          <a:p>
            <a:r>
              <a:rPr lang="en-US" b="1" dirty="0">
                <a:latin typeface="Time New Roman"/>
              </a:rPr>
              <a:t>ALU:</a:t>
            </a:r>
            <a:r>
              <a:rPr lang="en-US" dirty="0">
                <a:latin typeface="Time New Roman"/>
              </a:rPr>
              <a:t> Performs 8 bit arithmetic and logical operations over the operands held by TEMP1</a:t>
            </a:r>
          </a:p>
          <a:p>
            <a:r>
              <a:rPr lang="en-US" dirty="0">
                <a:latin typeface="Time New Roman"/>
              </a:rPr>
              <a:t>and TEMP 2.User cannot access temporary registers.</a:t>
            </a:r>
          </a:p>
          <a:p>
            <a:r>
              <a:rPr lang="en-US" b="1" dirty="0">
                <a:latin typeface="Time New Roman"/>
              </a:rPr>
              <a:t>SFR Register Bank:</a:t>
            </a:r>
            <a:r>
              <a:rPr lang="en-US" dirty="0">
                <a:latin typeface="Time New Roman"/>
              </a:rPr>
              <a:t> set of special function registers address range: 80 H to FF H.</a:t>
            </a:r>
          </a:p>
          <a:p>
            <a:r>
              <a:rPr lang="en-US" dirty="0">
                <a:latin typeface="Time New Roman"/>
              </a:rPr>
              <a:t>Interrupt, serial port and timer units control and perform specific functions under the</a:t>
            </a:r>
          </a:p>
          <a:p>
            <a:r>
              <a:rPr lang="en-US" dirty="0">
                <a:latin typeface="Time New Roman"/>
              </a:rPr>
              <a:t>control of timing and control unit.</a:t>
            </a:r>
          </a:p>
        </p:txBody>
      </p:sp>
    </p:spTree>
    <p:extLst>
      <p:ext uri="{BB962C8B-B14F-4D97-AF65-F5344CB8AC3E}">
        <p14:creationId xmlns:p14="http://schemas.microsoft.com/office/powerpoint/2010/main" val="14902200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2714625"/>
            <a:ext cx="9144000" cy="1143000"/>
          </a:xfrm>
        </p:spPr>
        <p:txBody>
          <a:bodyPr>
            <a:normAutofit fontScale="90000"/>
          </a:bodyPr>
          <a:lstStyle/>
          <a:p>
            <a:pPr eaLnBrk="1" hangingPunct="1"/>
            <a:r>
              <a:rPr lang="en-US" sz="11500" dirty="0" smtClean="0">
                <a:solidFill>
                  <a:srgbClr val="00B0F0"/>
                </a:solidFill>
                <a:latin typeface="Curlz MT" pitchFamily="82" charset="0"/>
                <a:ea typeface="Calibri" pitchFamily="34" charset="0"/>
              </a:rPr>
              <a:t>5.8051 </a:t>
            </a:r>
            <a:br>
              <a:rPr lang="en-US" sz="11500" dirty="0" smtClean="0">
                <a:solidFill>
                  <a:srgbClr val="00B0F0"/>
                </a:solidFill>
                <a:latin typeface="Curlz MT" pitchFamily="82" charset="0"/>
                <a:ea typeface="Calibri" pitchFamily="34" charset="0"/>
              </a:rPr>
            </a:br>
            <a:r>
              <a:rPr lang="en-US" sz="11500" dirty="0" smtClean="0">
                <a:solidFill>
                  <a:srgbClr val="00B0F0"/>
                </a:solidFill>
                <a:latin typeface="Curlz MT" pitchFamily="82" charset="0"/>
                <a:ea typeface="Calibri" pitchFamily="34" charset="0"/>
              </a:rPr>
              <a:t>Memory Space</a:t>
            </a:r>
          </a:p>
        </p:txBody>
      </p:sp>
      <p:sp>
        <p:nvSpPr>
          <p:cNvPr id="4" name="Slide Number Placeholder 3"/>
          <p:cNvSpPr>
            <a:spLocks noGrp="1"/>
          </p:cNvSpPr>
          <p:nvPr>
            <p:ph type="sldNum" sz="quarter" idx="12"/>
          </p:nvPr>
        </p:nvSpPr>
        <p:spPr/>
        <p:txBody>
          <a:bodyPr/>
          <a:lstStyle/>
          <a:p>
            <a:pPr>
              <a:defRPr/>
            </a:pPr>
            <a:fld id="{5F266DE1-7BFC-4D15-BB25-D650F153EEC8}" type="slidenum">
              <a:rPr lang="en-US" smtClean="0"/>
              <a:pPr>
                <a:defRPr/>
              </a:pPr>
              <a:t>315</a:t>
            </a:fld>
            <a:endParaRPr lang="en-US"/>
          </a:p>
        </p:txBody>
      </p:sp>
    </p:spTree>
    <p:extLst>
      <p:ext uri="{BB962C8B-B14F-4D97-AF65-F5344CB8AC3E}">
        <p14:creationId xmlns:p14="http://schemas.microsoft.com/office/powerpoint/2010/main" val="4073983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0"/>
            <a:ext cx="9144000" cy="1143000"/>
          </a:xfrm>
        </p:spPr>
        <p:txBody>
          <a:bodyPr/>
          <a:lstStyle/>
          <a:p>
            <a:pPr eaLnBrk="1" hangingPunct="1"/>
            <a:r>
              <a:rPr lang="en-US" sz="4400" smtClean="0">
                <a:ea typeface="Calibri" pitchFamily="34" charset="0"/>
              </a:rPr>
              <a:t>8051 Memory Structure</a:t>
            </a:r>
          </a:p>
        </p:txBody>
      </p:sp>
      <p:sp>
        <p:nvSpPr>
          <p:cNvPr id="33" name="Slide Number Placeholder 32"/>
          <p:cNvSpPr>
            <a:spLocks noGrp="1"/>
          </p:cNvSpPr>
          <p:nvPr>
            <p:ph type="sldNum" sz="quarter" idx="12"/>
          </p:nvPr>
        </p:nvSpPr>
        <p:spPr/>
        <p:txBody>
          <a:bodyPr/>
          <a:lstStyle/>
          <a:p>
            <a:pPr>
              <a:defRPr/>
            </a:pPr>
            <a:fld id="{5F266DE1-7BFC-4D15-BB25-D650F153EEC8}" type="slidenum">
              <a:rPr lang="en-US" smtClean="0"/>
              <a:pPr>
                <a:defRPr/>
              </a:pPr>
              <a:t>316</a:t>
            </a:fld>
            <a:endParaRPr lang="en-US"/>
          </a:p>
        </p:txBody>
      </p:sp>
      <p:sp>
        <p:nvSpPr>
          <p:cNvPr id="13317" name="AutoShape 5"/>
          <p:cNvSpPr>
            <a:spLocks noChangeArrowheads="1"/>
          </p:cNvSpPr>
          <p:nvPr/>
        </p:nvSpPr>
        <p:spPr bwMode="auto">
          <a:xfrm rot="-5400000">
            <a:off x="495300" y="2247900"/>
            <a:ext cx="2743200" cy="990600"/>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sz="3600" b="1">
                <a:solidFill>
                  <a:srgbClr val="251BF5"/>
                </a:solidFill>
              </a:rPr>
              <a:t>External</a:t>
            </a:r>
          </a:p>
        </p:txBody>
      </p:sp>
      <p:sp>
        <p:nvSpPr>
          <p:cNvPr id="13318" name="AutoShape 6"/>
          <p:cNvSpPr>
            <a:spLocks noChangeArrowheads="1"/>
          </p:cNvSpPr>
          <p:nvPr/>
        </p:nvSpPr>
        <p:spPr bwMode="auto">
          <a:xfrm>
            <a:off x="609600" y="4495800"/>
            <a:ext cx="914400" cy="1066800"/>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sz="2400" b="1">
                <a:solidFill>
                  <a:srgbClr val="251BF5"/>
                </a:solidFill>
              </a:rPr>
              <a:t>EXT</a:t>
            </a:r>
          </a:p>
        </p:txBody>
      </p:sp>
      <p:sp>
        <p:nvSpPr>
          <p:cNvPr id="13320" name="AutoShape 8"/>
          <p:cNvSpPr>
            <a:spLocks noChangeArrowheads="1"/>
          </p:cNvSpPr>
          <p:nvPr/>
        </p:nvSpPr>
        <p:spPr bwMode="auto">
          <a:xfrm>
            <a:off x="2209800" y="4495800"/>
            <a:ext cx="914400" cy="1066800"/>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sz="2400" b="1">
                <a:solidFill>
                  <a:srgbClr val="251BF5"/>
                </a:solidFill>
              </a:rPr>
              <a:t>INT</a:t>
            </a:r>
          </a:p>
        </p:txBody>
      </p:sp>
      <p:sp>
        <p:nvSpPr>
          <p:cNvPr id="13321" name="Freeform 9"/>
          <p:cNvSpPr>
            <a:spLocks/>
          </p:cNvSpPr>
          <p:nvPr/>
        </p:nvSpPr>
        <p:spPr bwMode="auto">
          <a:xfrm>
            <a:off x="2057400" y="4114800"/>
            <a:ext cx="673100" cy="457200"/>
          </a:xfrm>
          <a:custGeom>
            <a:avLst/>
            <a:gdLst>
              <a:gd name="T0" fmla="*/ 2147483647 w 568"/>
              <a:gd name="T1" fmla="*/ 2147483647 h 720"/>
              <a:gd name="T2" fmla="*/ 2147483647 w 568"/>
              <a:gd name="T3" fmla="*/ 2147483647 h 720"/>
              <a:gd name="T4" fmla="*/ 2147483647 w 568"/>
              <a:gd name="T5" fmla="*/ 2147483647 h 720"/>
              <a:gd name="T6" fmla="*/ 2147483647 w 568"/>
              <a:gd name="T7" fmla="*/ 2147483647 h 720"/>
              <a:gd name="T8" fmla="*/ 2147483647 w 568"/>
              <a:gd name="T9" fmla="*/ 0 h 720"/>
              <a:gd name="T10" fmla="*/ 0 60000 65536"/>
              <a:gd name="T11" fmla="*/ 0 60000 65536"/>
              <a:gd name="T12" fmla="*/ 0 60000 65536"/>
              <a:gd name="T13" fmla="*/ 0 60000 65536"/>
              <a:gd name="T14" fmla="*/ 0 60000 65536"/>
              <a:gd name="T15" fmla="*/ 0 w 568"/>
              <a:gd name="T16" fmla="*/ 0 h 720"/>
              <a:gd name="T17" fmla="*/ 568 w 568"/>
              <a:gd name="T18" fmla="*/ 720 h 720"/>
            </a:gdLst>
            <a:ahLst/>
            <a:cxnLst>
              <a:cxn ang="T10">
                <a:pos x="T0" y="T1"/>
              </a:cxn>
              <a:cxn ang="T11">
                <a:pos x="T2" y="T3"/>
              </a:cxn>
              <a:cxn ang="T12">
                <a:pos x="T4" y="T5"/>
              </a:cxn>
              <a:cxn ang="T13">
                <a:pos x="T6" y="T7"/>
              </a:cxn>
              <a:cxn ang="T14">
                <a:pos x="T8" y="T9"/>
              </a:cxn>
            </a:cxnLst>
            <a:rect l="T15" t="T16" r="T17" b="T18"/>
            <a:pathLst>
              <a:path w="568" h="720">
                <a:moveTo>
                  <a:pt x="544" y="720"/>
                </a:moveTo>
                <a:cubicBezTo>
                  <a:pt x="556" y="608"/>
                  <a:pt x="568" y="496"/>
                  <a:pt x="544" y="432"/>
                </a:cubicBezTo>
                <a:cubicBezTo>
                  <a:pt x="520" y="368"/>
                  <a:pt x="480" y="368"/>
                  <a:pt x="400" y="336"/>
                </a:cubicBezTo>
                <a:cubicBezTo>
                  <a:pt x="320" y="304"/>
                  <a:pt x="128" y="296"/>
                  <a:pt x="64" y="240"/>
                </a:cubicBezTo>
                <a:cubicBezTo>
                  <a:pt x="0" y="184"/>
                  <a:pt x="0" y="40"/>
                  <a:pt x="16" y="0"/>
                </a:cubicBezTo>
              </a:path>
            </a:pathLst>
          </a:custGeom>
          <a:noFill/>
          <a:ln w="63500">
            <a:solidFill>
              <a:srgbClr val="92D050"/>
            </a:solidFill>
            <a:round/>
            <a:headEnd/>
            <a:tailEnd type="triangle" w="med" len="med"/>
          </a:ln>
        </p:spPr>
        <p:txBody>
          <a:bodyPr/>
          <a:lstStyle/>
          <a:p>
            <a:endParaRPr lang="en-US"/>
          </a:p>
        </p:txBody>
      </p:sp>
      <p:sp>
        <p:nvSpPr>
          <p:cNvPr id="13322" name="Freeform 10"/>
          <p:cNvSpPr>
            <a:spLocks/>
          </p:cNvSpPr>
          <p:nvPr/>
        </p:nvSpPr>
        <p:spPr bwMode="auto">
          <a:xfrm flipH="1">
            <a:off x="990600" y="4191000"/>
            <a:ext cx="609600" cy="381000"/>
          </a:xfrm>
          <a:custGeom>
            <a:avLst/>
            <a:gdLst>
              <a:gd name="T0" fmla="*/ 2147483647 w 568"/>
              <a:gd name="T1" fmla="*/ 2147483647 h 720"/>
              <a:gd name="T2" fmla="*/ 2147483647 w 568"/>
              <a:gd name="T3" fmla="*/ 2147483647 h 720"/>
              <a:gd name="T4" fmla="*/ 2147483647 w 568"/>
              <a:gd name="T5" fmla="*/ 2147483647 h 720"/>
              <a:gd name="T6" fmla="*/ 2147483647 w 568"/>
              <a:gd name="T7" fmla="*/ 2147483647 h 720"/>
              <a:gd name="T8" fmla="*/ 2147483647 w 568"/>
              <a:gd name="T9" fmla="*/ 0 h 720"/>
              <a:gd name="T10" fmla="*/ 0 60000 65536"/>
              <a:gd name="T11" fmla="*/ 0 60000 65536"/>
              <a:gd name="T12" fmla="*/ 0 60000 65536"/>
              <a:gd name="T13" fmla="*/ 0 60000 65536"/>
              <a:gd name="T14" fmla="*/ 0 60000 65536"/>
              <a:gd name="T15" fmla="*/ 0 w 568"/>
              <a:gd name="T16" fmla="*/ 0 h 720"/>
              <a:gd name="T17" fmla="*/ 568 w 568"/>
              <a:gd name="T18" fmla="*/ 720 h 720"/>
            </a:gdLst>
            <a:ahLst/>
            <a:cxnLst>
              <a:cxn ang="T10">
                <a:pos x="T0" y="T1"/>
              </a:cxn>
              <a:cxn ang="T11">
                <a:pos x="T2" y="T3"/>
              </a:cxn>
              <a:cxn ang="T12">
                <a:pos x="T4" y="T5"/>
              </a:cxn>
              <a:cxn ang="T13">
                <a:pos x="T6" y="T7"/>
              </a:cxn>
              <a:cxn ang="T14">
                <a:pos x="T8" y="T9"/>
              </a:cxn>
            </a:cxnLst>
            <a:rect l="T15" t="T16" r="T17" b="T18"/>
            <a:pathLst>
              <a:path w="568" h="720">
                <a:moveTo>
                  <a:pt x="544" y="720"/>
                </a:moveTo>
                <a:cubicBezTo>
                  <a:pt x="556" y="608"/>
                  <a:pt x="568" y="496"/>
                  <a:pt x="544" y="432"/>
                </a:cubicBezTo>
                <a:cubicBezTo>
                  <a:pt x="520" y="368"/>
                  <a:pt x="480" y="368"/>
                  <a:pt x="400" y="336"/>
                </a:cubicBezTo>
                <a:cubicBezTo>
                  <a:pt x="320" y="304"/>
                  <a:pt x="128" y="296"/>
                  <a:pt x="64" y="240"/>
                </a:cubicBezTo>
                <a:cubicBezTo>
                  <a:pt x="0" y="184"/>
                  <a:pt x="0" y="40"/>
                  <a:pt x="16" y="0"/>
                </a:cubicBezTo>
              </a:path>
            </a:pathLst>
          </a:custGeom>
          <a:noFill/>
          <a:ln w="63500">
            <a:solidFill>
              <a:srgbClr val="92D050"/>
            </a:solidFill>
            <a:round/>
            <a:headEnd/>
            <a:tailEnd type="triangle" w="med" len="med"/>
          </a:ln>
        </p:spPr>
        <p:txBody>
          <a:bodyPr/>
          <a:lstStyle/>
          <a:p>
            <a:endParaRPr lang="en-US"/>
          </a:p>
        </p:txBody>
      </p:sp>
      <p:sp>
        <p:nvSpPr>
          <p:cNvPr id="13324" name="AutoShape 12"/>
          <p:cNvSpPr>
            <a:spLocks noChangeArrowheads="1"/>
          </p:cNvSpPr>
          <p:nvPr/>
        </p:nvSpPr>
        <p:spPr bwMode="auto">
          <a:xfrm>
            <a:off x="5486400" y="4876800"/>
            <a:ext cx="800100" cy="695325"/>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sz="2400" b="1">
                <a:solidFill>
                  <a:schemeClr val="tx1"/>
                </a:solidFill>
              </a:rPr>
              <a:t>128</a:t>
            </a:r>
          </a:p>
        </p:txBody>
      </p:sp>
      <p:sp>
        <p:nvSpPr>
          <p:cNvPr id="13326" name="AutoShape 14"/>
          <p:cNvSpPr>
            <a:spLocks noChangeArrowheads="1"/>
          </p:cNvSpPr>
          <p:nvPr/>
        </p:nvSpPr>
        <p:spPr bwMode="auto">
          <a:xfrm>
            <a:off x="5486400" y="4267200"/>
            <a:ext cx="762000" cy="685800"/>
          </a:xfrm>
          <a:prstGeom prst="cube">
            <a:avLst>
              <a:gd name="adj" fmla="val 11324"/>
            </a:avLst>
          </a:prstGeom>
          <a:noFill/>
          <a:ln w="25400">
            <a:solidFill>
              <a:srgbClr val="ED13DD"/>
            </a:solidFill>
            <a:miter lim="800000"/>
            <a:headEnd/>
            <a:tailEnd/>
          </a:ln>
        </p:spPr>
        <p:txBody>
          <a:bodyPr wrap="none" anchor="ctr"/>
          <a:lstStyle/>
          <a:p>
            <a:endParaRPr lang="en-US"/>
          </a:p>
        </p:txBody>
      </p:sp>
      <p:sp>
        <p:nvSpPr>
          <p:cNvPr id="13327" name="AutoShape 15"/>
          <p:cNvSpPr>
            <a:spLocks noChangeArrowheads="1"/>
          </p:cNvSpPr>
          <p:nvPr/>
        </p:nvSpPr>
        <p:spPr bwMode="auto">
          <a:xfrm>
            <a:off x="5500688" y="4243388"/>
            <a:ext cx="785812" cy="685800"/>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b="1">
                <a:solidFill>
                  <a:schemeClr val="tx1"/>
                </a:solidFill>
              </a:rPr>
              <a:t>SFR</a:t>
            </a:r>
          </a:p>
        </p:txBody>
      </p:sp>
      <p:sp>
        <p:nvSpPr>
          <p:cNvPr id="13329" name="AutoShape 17"/>
          <p:cNvSpPr>
            <a:spLocks noChangeArrowheads="1"/>
          </p:cNvSpPr>
          <p:nvPr/>
        </p:nvSpPr>
        <p:spPr bwMode="auto">
          <a:xfrm rot="-5400000">
            <a:off x="5300663" y="2857500"/>
            <a:ext cx="4191000" cy="1219200"/>
          </a:xfrm>
          <a:prstGeom prst="cube">
            <a:avLst>
              <a:gd name="adj" fmla="val 11324"/>
            </a:avLst>
          </a:prstGeom>
          <a:blipFill dpi="0" rotWithShape="0">
            <a:blip r:embed="rId2"/>
            <a:srcRect/>
            <a:tile tx="0" ty="0" sx="100000" sy="100000" flip="none" algn="tl"/>
          </a:blipFill>
          <a:ln w="25400">
            <a:solidFill>
              <a:srgbClr val="ED13DD"/>
            </a:solidFill>
            <a:miter lim="800000"/>
            <a:headEnd/>
            <a:tailEnd/>
          </a:ln>
        </p:spPr>
        <p:txBody>
          <a:bodyPr wrap="none" anchor="ctr"/>
          <a:lstStyle/>
          <a:p>
            <a:pPr algn="ctr"/>
            <a:r>
              <a:rPr lang="en-US" sz="3600" b="1">
                <a:solidFill>
                  <a:srgbClr val="251BF5"/>
                </a:solidFill>
              </a:rPr>
              <a:t>External</a:t>
            </a:r>
          </a:p>
        </p:txBody>
      </p:sp>
      <p:sp>
        <p:nvSpPr>
          <p:cNvPr id="13330" name="Text Box 18"/>
          <p:cNvSpPr txBox="1">
            <a:spLocks noChangeArrowheads="1"/>
          </p:cNvSpPr>
          <p:nvPr/>
        </p:nvSpPr>
        <p:spPr bwMode="auto">
          <a:xfrm>
            <a:off x="214313" y="6115050"/>
            <a:ext cx="3276600" cy="457200"/>
          </a:xfrm>
          <a:prstGeom prst="rect">
            <a:avLst/>
          </a:prstGeom>
          <a:noFill/>
          <a:ln w="9525">
            <a:noFill/>
            <a:miter lim="800000"/>
            <a:headEnd/>
            <a:tailEnd/>
          </a:ln>
        </p:spPr>
        <p:txBody>
          <a:bodyPr>
            <a:spAutoFit/>
          </a:bodyPr>
          <a:lstStyle/>
          <a:p>
            <a:pPr algn="ctr">
              <a:spcBef>
                <a:spcPct val="50000"/>
              </a:spcBef>
            </a:pPr>
            <a:r>
              <a:rPr lang="en-US" sz="2400" b="1">
                <a:solidFill>
                  <a:srgbClr val="FF0000"/>
                </a:solidFill>
              </a:rPr>
              <a:t>Program Memory</a:t>
            </a:r>
          </a:p>
        </p:txBody>
      </p:sp>
      <p:sp>
        <p:nvSpPr>
          <p:cNvPr id="13331" name="Text Box 19"/>
          <p:cNvSpPr txBox="1">
            <a:spLocks noChangeArrowheads="1"/>
          </p:cNvSpPr>
          <p:nvPr/>
        </p:nvSpPr>
        <p:spPr bwMode="auto">
          <a:xfrm>
            <a:off x="5500688" y="6043613"/>
            <a:ext cx="3276600" cy="457200"/>
          </a:xfrm>
          <a:prstGeom prst="rect">
            <a:avLst/>
          </a:prstGeom>
          <a:noFill/>
          <a:ln w="9525">
            <a:noFill/>
            <a:miter lim="800000"/>
            <a:headEnd/>
            <a:tailEnd/>
          </a:ln>
        </p:spPr>
        <p:txBody>
          <a:bodyPr>
            <a:spAutoFit/>
          </a:bodyPr>
          <a:lstStyle/>
          <a:p>
            <a:pPr algn="ctr">
              <a:spcBef>
                <a:spcPct val="50000"/>
              </a:spcBef>
            </a:pPr>
            <a:r>
              <a:rPr lang="en-US" sz="2400" b="1">
                <a:solidFill>
                  <a:srgbClr val="FF0000"/>
                </a:solidFill>
              </a:rPr>
              <a:t>Data Memory</a:t>
            </a:r>
          </a:p>
        </p:txBody>
      </p:sp>
      <p:grpSp>
        <p:nvGrpSpPr>
          <p:cNvPr id="2" name="Group 34"/>
          <p:cNvGrpSpPr>
            <a:grpSpLocks/>
          </p:cNvGrpSpPr>
          <p:nvPr/>
        </p:nvGrpSpPr>
        <p:grpSpPr bwMode="auto">
          <a:xfrm>
            <a:off x="76200" y="1295400"/>
            <a:ext cx="655638" cy="4267200"/>
            <a:chOff x="48" y="816"/>
            <a:chExt cx="413" cy="2688"/>
          </a:xfrm>
        </p:grpSpPr>
        <p:sp>
          <p:nvSpPr>
            <p:cNvPr id="47134" name="Line 20"/>
            <p:cNvSpPr>
              <a:spLocks noChangeShapeType="1"/>
            </p:cNvSpPr>
            <p:nvPr/>
          </p:nvSpPr>
          <p:spPr bwMode="auto">
            <a:xfrm>
              <a:off x="240" y="2400"/>
              <a:ext cx="0" cy="1104"/>
            </a:xfrm>
            <a:prstGeom prst="line">
              <a:avLst/>
            </a:prstGeom>
            <a:noFill/>
            <a:ln w="38100">
              <a:solidFill>
                <a:srgbClr val="FFFFFF"/>
              </a:solidFill>
              <a:round/>
              <a:headEnd/>
              <a:tailEnd type="arrow" w="med" len="med"/>
            </a:ln>
          </p:spPr>
          <p:txBody>
            <a:bodyPr/>
            <a:lstStyle/>
            <a:p>
              <a:endParaRPr lang="en-GB"/>
            </a:p>
          </p:txBody>
        </p:sp>
        <p:sp>
          <p:nvSpPr>
            <p:cNvPr id="47135" name="Line 21"/>
            <p:cNvSpPr>
              <a:spLocks noChangeShapeType="1"/>
            </p:cNvSpPr>
            <p:nvPr/>
          </p:nvSpPr>
          <p:spPr bwMode="auto">
            <a:xfrm flipV="1">
              <a:off x="240" y="816"/>
              <a:ext cx="0" cy="1200"/>
            </a:xfrm>
            <a:prstGeom prst="line">
              <a:avLst/>
            </a:prstGeom>
            <a:noFill/>
            <a:ln w="38100">
              <a:solidFill>
                <a:srgbClr val="FFFFFF"/>
              </a:solidFill>
              <a:round/>
              <a:headEnd/>
              <a:tailEnd type="arrow" w="med" len="med"/>
            </a:ln>
          </p:spPr>
          <p:txBody>
            <a:bodyPr/>
            <a:lstStyle/>
            <a:p>
              <a:endParaRPr lang="en-GB"/>
            </a:p>
          </p:txBody>
        </p:sp>
        <p:sp>
          <p:nvSpPr>
            <p:cNvPr id="47136" name="Text Box 22"/>
            <p:cNvSpPr txBox="1">
              <a:spLocks noChangeArrowheads="1"/>
            </p:cNvSpPr>
            <p:nvPr/>
          </p:nvSpPr>
          <p:spPr bwMode="auto">
            <a:xfrm>
              <a:off x="48" y="2112"/>
              <a:ext cx="413" cy="252"/>
            </a:xfrm>
            <a:prstGeom prst="rect">
              <a:avLst/>
            </a:prstGeom>
            <a:noFill/>
            <a:ln w="38100">
              <a:noFill/>
              <a:miter lim="800000"/>
              <a:headEnd/>
              <a:tailEnd/>
            </a:ln>
          </p:spPr>
          <p:txBody>
            <a:bodyPr wrap="none">
              <a:spAutoFit/>
            </a:bodyPr>
            <a:lstStyle/>
            <a:p>
              <a:r>
                <a:rPr lang="en-US" b="1">
                  <a:solidFill>
                    <a:srgbClr val="00B0F0"/>
                  </a:solidFill>
                </a:rPr>
                <a:t>64K</a:t>
              </a:r>
            </a:p>
          </p:txBody>
        </p:sp>
      </p:grpSp>
      <p:grpSp>
        <p:nvGrpSpPr>
          <p:cNvPr id="3" name="Group 35"/>
          <p:cNvGrpSpPr>
            <a:grpSpLocks/>
          </p:cNvGrpSpPr>
          <p:nvPr/>
        </p:nvGrpSpPr>
        <p:grpSpPr bwMode="auto">
          <a:xfrm>
            <a:off x="8501063" y="1371600"/>
            <a:ext cx="655637" cy="4191000"/>
            <a:chOff x="5355" y="864"/>
            <a:chExt cx="413" cy="2640"/>
          </a:xfrm>
        </p:grpSpPr>
        <p:sp>
          <p:nvSpPr>
            <p:cNvPr id="47131" name="Line 23"/>
            <p:cNvSpPr>
              <a:spLocks noChangeShapeType="1"/>
            </p:cNvSpPr>
            <p:nvPr/>
          </p:nvSpPr>
          <p:spPr bwMode="auto">
            <a:xfrm>
              <a:off x="5568" y="2400"/>
              <a:ext cx="0" cy="1104"/>
            </a:xfrm>
            <a:prstGeom prst="line">
              <a:avLst/>
            </a:prstGeom>
            <a:noFill/>
            <a:ln w="38100">
              <a:solidFill>
                <a:schemeClr val="bg1"/>
              </a:solidFill>
              <a:round/>
              <a:headEnd/>
              <a:tailEnd type="arrow" w="med" len="med"/>
            </a:ln>
          </p:spPr>
          <p:txBody>
            <a:bodyPr/>
            <a:lstStyle/>
            <a:p>
              <a:endParaRPr lang="en-GB"/>
            </a:p>
          </p:txBody>
        </p:sp>
        <p:sp>
          <p:nvSpPr>
            <p:cNvPr id="47132" name="Line 24"/>
            <p:cNvSpPr>
              <a:spLocks noChangeShapeType="1"/>
            </p:cNvSpPr>
            <p:nvPr/>
          </p:nvSpPr>
          <p:spPr bwMode="auto">
            <a:xfrm flipV="1">
              <a:off x="5568" y="864"/>
              <a:ext cx="0" cy="1200"/>
            </a:xfrm>
            <a:prstGeom prst="line">
              <a:avLst/>
            </a:prstGeom>
            <a:noFill/>
            <a:ln w="38100">
              <a:solidFill>
                <a:schemeClr val="bg1"/>
              </a:solidFill>
              <a:round/>
              <a:headEnd/>
              <a:tailEnd type="arrow" w="med" len="med"/>
            </a:ln>
          </p:spPr>
          <p:txBody>
            <a:bodyPr/>
            <a:lstStyle/>
            <a:p>
              <a:endParaRPr lang="en-GB"/>
            </a:p>
          </p:txBody>
        </p:sp>
        <p:sp>
          <p:nvSpPr>
            <p:cNvPr id="47133" name="Text Box 25"/>
            <p:cNvSpPr txBox="1">
              <a:spLocks noChangeArrowheads="1"/>
            </p:cNvSpPr>
            <p:nvPr/>
          </p:nvSpPr>
          <p:spPr bwMode="auto">
            <a:xfrm>
              <a:off x="5355" y="2160"/>
              <a:ext cx="413" cy="252"/>
            </a:xfrm>
            <a:prstGeom prst="rect">
              <a:avLst/>
            </a:prstGeom>
            <a:noFill/>
            <a:ln w="38100">
              <a:noFill/>
              <a:miter lim="800000"/>
              <a:headEnd/>
              <a:tailEnd/>
            </a:ln>
          </p:spPr>
          <p:txBody>
            <a:bodyPr wrap="none">
              <a:spAutoFit/>
            </a:bodyPr>
            <a:lstStyle/>
            <a:p>
              <a:r>
                <a:rPr lang="en-US" b="1">
                  <a:solidFill>
                    <a:srgbClr val="00B0F0"/>
                  </a:solidFill>
                </a:rPr>
                <a:t>64K</a:t>
              </a:r>
            </a:p>
          </p:txBody>
        </p:sp>
      </p:grpSp>
      <p:sp>
        <p:nvSpPr>
          <p:cNvPr id="13338" name="Text Box 26"/>
          <p:cNvSpPr txBox="1">
            <a:spLocks noChangeArrowheads="1"/>
          </p:cNvSpPr>
          <p:nvPr/>
        </p:nvSpPr>
        <p:spPr bwMode="auto">
          <a:xfrm>
            <a:off x="533400" y="5638800"/>
            <a:ext cx="990600" cy="400050"/>
          </a:xfrm>
          <a:prstGeom prst="rect">
            <a:avLst/>
          </a:prstGeom>
          <a:noFill/>
          <a:ln w="9525">
            <a:noFill/>
            <a:miter lim="800000"/>
            <a:headEnd/>
            <a:tailEnd/>
          </a:ln>
        </p:spPr>
        <p:txBody>
          <a:bodyPr>
            <a:spAutoFit/>
          </a:bodyPr>
          <a:lstStyle/>
          <a:p>
            <a:pPr algn="ctr">
              <a:spcBef>
                <a:spcPct val="50000"/>
              </a:spcBef>
            </a:pPr>
            <a:r>
              <a:rPr lang="en-US" b="1">
                <a:solidFill>
                  <a:srgbClr val="CC99FF"/>
                </a:solidFill>
              </a:rPr>
              <a:t>EA = 0</a:t>
            </a:r>
          </a:p>
        </p:txBody>
      </p:sp>
      <p:sp>
        <p:nvSpPr>
          <p:cNvPr id="13339" name="Text Box 27"/>
          <p:cNvSpPr txBox="1">
            <a:spLocks noChangeArrowheads="1"/>
          </p:cNvSpPr>
          <p:nvPr/>
        </p:nvSpPr>
        <p:spPr bwMode="auto">
          <a:xfrm>
            <a:off x="2209800" y="5638800"/>
            <a:ext cx="990600" cy="400050"/>
          </a:xfrm>
          <a:prstGeom prst="rect">
            <a:avLst/>
          </a:prstGeom>
          <a:noFill/>
          <a:ln w="9525">
            <a:noFill/>
            <a:miter lim="800000"/>
            <a:headEnd/>
            <a:tailEnd/>
          </a:ln>
        </p:spPr>
        <p:txBody>
          <a:bodyPr>
            <a:spAutoFit/>
          </a:bodyPr>
          <a:lstStyle/>
          <a:p>
            <a:pPr algn="ctr">
              <a:spcBef>
                <a:spcPct val="50000"/>
              </a:spcBef>
            </a:pPr>
            <a:r>
              <a:rPr lang="en-US" b="1">
                <a:solidFill>
                  <a:srgbClr val="CC99FF"/>
                </a:solidFill>
              </a:rPr>
              <a:t>EA = 1</a:t>
            </a:r>
          </a:p>
        </p:txBody>
      </p:sp>
      <p:grpSp>
        <p:nvGrpSpPr>
          <p:cNvPr id="4" name="Group 37"/>
          <p:cNvGrpSpPr>
            <a:grpSpLocks/>
          </p:cNvGrpSpPr>
          <p:nvPr/>
        </p:nvGrpSpPr>
        <p:grpSpPr bwMode="auto">
          <a:xfrm>
            <a:off x="3352800" y="4495800"/>
            <a:ext cx="512763" cy="1066800"/>
            <a:chOff x="2112" y="2832"/>
            <a:chExt cx="323" cy="672"/>
          </a:xfrm>
        </p:grpSpPr>
        <p:sp>
          <p:nvSpPr>
            <p:cNvPr id="47128" name="Line 28"/>
            <p:cNvSpPr>
              <a:spLocks noChangeShapeType="1"/>
            </p:cNvSpPr>
            <p:nvPr/>
          </p:nvSpPr>
          <p:spPr bwMode="auto">
            <a:xfrm>
              <a:off x="2256" y="3312"/>
              <a:ext cx="0" cy="192"/>
            </a:xfrm>
            <a:prstGeom prst="line">
              <a:avLst/>
            </a:prstGeom>
            <a:noFill/>
            <a:ln w="38100">
              <a:solidFill>
                <a:srgbClr val="FFFFFF"/>
              </a:solidFill>
              <a:round/>
              <a:headEnd/>
              <a:tailEnd type="arrow" w="med" len="med"/>
            </a:ln>
          </p:spPr>
          <p:txBody>
            <a:bodyPr/>
            <a:lstStyle/>
            <a:p>
              <a:endParaRPr lang="en-GB"/>
            </a:p>
          </p:txBody>
        </p:sp>
        <p:sp>
          <p:nvSpPr>
            <p:cNvPr id="47129" name="Line 29"/>
            <p:cNvSpPr>
              <a:spLocks noChangeShapeType="1"/>
            </p:cNvSpPr>
            <p:nvPr/>
          </p:nvSpPr>
          <p:spPr bwMode="auto">
            <a:xfrm flipV="1">
              <a:off x="2256" y="2832"/>
              <a:ext cx="0" cy="240"/>
            </a:xfrm>
            <a:prstGeom prst="line">
              <a:avLst/>
            </a:prstGeom>
            <a:noFill/>
            <a:ln w="38100">
              <a:solidFill>
                <a:srgbClr val="FFFFFF"/>
              </a:solidFill>
              <a:round/>
              <a:headEnd/>
              <a:tailEnd type="arrow" w="med" len="med"/>
            </a:ln>
          </p:spPr>
          <p:txBody>
            <a:bodyPr/>
            <a:lstStyle/>
            <a:p>
              <a:endParaRPr lang="en-GB"/>
            </a:p>
          </p:txBody>
        </p:sp>
        <p:sp>
          <p:nvSpPr>
            <p:cNvPr id="47130" name="Text Box 30"/>
            <p:cNvSpPr txBox="1">
              <a:spLocks noChangeArrowheads="1"/>
            </p:cNvSpPr>
            <p:nvPr/>
          </p:nvSpPr>
          <p:spPr bwMode="auto">
            <a:xfrm>
              <a:off x="2112" y="3072"/>
              <a:ext cx="323" cy="252"/>
            </a:xfrm>
            <a:prstGeom prst="rect">
              <a:avLst/>
            </a:prstGeom>
            <a:noFill/>
            <a:ln w="38100">
              <a:noFill/>
              <a:miter lim="800000"/>
              <a:headEnd/>
              <a:tailEnd/>
            </a:ln>
          </p:spPr>
          <p:txBody>
            <a:bodyPr wrap="none">
              <a:spAutoFit/>
            </a:bodyPr>
            <a:lstStyle/>
            <a:p>
              <a:r>
                <a:rPr lang="en-US" b="1">
                  <a:solidFill>
                    <a:srgbClr val="00B0F0"/>
                  </a:solidFill>
                </a:rPr>
                <a:t>4K</a:t>
              </a:r>
            </a:p>
          </p:txBody>
        </p:sp>
      </p:grpSp>
      <p:grpSp>
        <p:nvGrpSpPr>
          <p:cNvPr id="5" name="Group 36"/>
          <p:cNvGrpSpPr>
            <a:grpSpLocks/>
          </p:cNvGrpSpPr>
          <p:nvPr/>
        </p:nvGrpSpPr>
        <p:grpSpPr bwMode="auto">
          <a:xfrm>
            <a:off x="3276600" y="1371600"/>
            <a:ext cx="655638" cy="2667000"/>
            <a:chOff x="2064" y="864"/>
            <a:chExt cx="413" cy="1680"/>
          </a:xfrm>
        </p:grpSpPr>
        <p:sp>
          <p:nvSpPr>
            <p:cNvPr id="47125" name="Line 31"/>
            <p:cNvSpPr>
              <a:spLocks noChangeShapeType="1"/>
            </p:cNvSpPr>
            <p:nvPr/>
          </p:nvSpPr>
          <p:spPr bwMode="auto">
            <a:xfrm>
              <a:off x="2256" y="1968"/>
              <a:ext cx="1" cy="576"/>
            </a:xfrm>
            <a:prstGeom prst="line">
              <a:avLst/>
            </a:prstGeom>
            <a:noFill/>
            <a:ln w="38100">
              <a:solidFill>
                <a:srgbClr val="FFFFFF"/>
              </a:solidFill>
              <a:round/>
              <a:headEnd/>
              <a:tailEnd type="arrow" w="med" len="med"/>
            </a:ln>
          </p:spPr>
          <p:txBody>
            <a:bodyPr/>
            <a:lstStyle/>
            <a:p>
              <a:endParaRPr lang="en-GB"/>
            </a:p>
          </p:txBody>
        </p:sp>
        <p:sp>
          <p:nvSpPr>
            <p:cNvPr id="47126" name="Line 32"/>
            <p:cNvSpPr>
              <a:spLocks noChangeShapeType="1"/>
            </p:cNvSpPr>
            <p:nvPr/>
          </p:nvSpPr>
          <p:spPr bwMode="auto">
            <a:xfrm flipV="1">
              <a:off x="2256" y="864"/>
              <a:ext cx="0" cy="816"/>
            </a:xfrm>
            <a:prstGeom prst="line">
              <a:avLst/>
            </a:prstGeom>
            <a:noFill/>
            <a:ln w="38100">
              <a:solidFill>
                <a:srgbClr val="FFFFFF"/>
              </a:solidFill>
              <a:round/>
              <a:headEnd/>
              <a:tailEnd type="arrow" w="med" len="med"/>
            </a:ln>
          </p:spPr>
          <p:txBody>
            <a:bodyPr/>
            <a:lstStyle/>
            <a:p>
              <a:endParaRPr lang="en-GB"/>
            </a:p>
          </p:txBody>
        </p:sp>
        <p:sp>
          <p:nvSpPr>
            <p:cNvPr id="47127" name="Text Box 33"/>
            <p:cNvSpPr txBox="1">
              <a:spLocks noChangeArrowheads="1"/>
            </p:cNvSpPr>
            <p:nvPr/>
          </p:nvSpPr>
          <p:spPr bwMode="auto">
            <a:xfrm>
              <a:off x="2064" y="1728"/>
              <a:ext cx="413" cy="252"/>
            </a:xfrm>
            <a:prstGeom prst="rect">
              <a:avLst/>
            </a:prstGeom>
            <a:noFill/>
            <a:ln w="38100">
              <a:noFill/>
              <a:miter lim="800000"/>
              <a:headEnd/>
              <a:tailEnd/>
            </a:ln>
          </p:spPr>
          <p:txBody>
            <a:bodyPr wrap="none">
              <a:spAutoFit/>
            </a:bodyPr>
            <a:lstStyle/>
            <a:p>
              <a:r>
                <a:rPr lang="en-US" b="1">
                  <a:solidFill>
                    <a:srgbClr val="00B0F0"/>
                  </a:solidFill>
                </a:rPr>
                <a:t>60K</a:t>
              </a:r>
            </a:p>
          </p:txBody>
        </p:sp>
      </p:grpSp>
    </p:spTree>
    <p:extLst>
      <p:ext uri="{BB962C8B-B14F-4D97-AF65-F5344CB8AC3E}">
        <p14:creationId xmlns:p14="http://schemas.microsoft.com/office/powerpoint/2010/main" val="51887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3330"/>
                                        </p:tgtEl>
                                        <p:attrNameLst>
                                          <p:attrName>style.visibility</p:attrName>
                                        </p:attrNameLst>
                                      </p:cBhvr>
                                      <p:to>
                                        <p:strVal val="visible"/>
                                      </p:to>
                                    </p:set>
                                    <p:anim calcmode="lin" valueType="num">
                                      <p:cBhvr>
                                        <p:cTn id="7" dur="1000" fill="hold"/>
                                        <p:tgtEl>
                                          <p:spTgt spid="13330"/>
                                        </p:tgtEl>
                                        <p:attrNameLst>
                                          <p:attrName>ppt_w</p:attrName>
                                        </p:attrNameLst>
                                      </p:cBhvr>
                                      <p:tavLst>
                                        <p:tav tm="0">
                                          <p:val>
                                            <p:strVal val="#ppt_w*0.70"/>
                                          </p:val>
                                        </p:tav>
                                        <p:tav tm="100000">
                                          <p:val>
                                            <p:strVal val="#ppt_w"/>
                                          </p:val>
                                        </p:tav>
                                      </p:tavLst>
                                    </p:anim>
                                    <p:anim calcmode="lin" valueType="num">
                                      <p:cBhvr>
                                        <p:cTn id="8" dur="1000" fill="hold"/>
                                        <p:tgtEl>
                                          <p:spTgt spid="13330"/>
                                        </p:tgtEl>
                                        <p:attrNameLst>
                                          <p:attrName>ppt_h</p:attrName>
                                        </p:attrNameLst>
                                      </p:cBhvr>
                                      <p:tavLst>
                                        <p:tav tm="0">
                                          <p:val>
                                            <p:strVal val="#ppt_h"/>
                                          </p:val>
                                        </p:tav>
                                        <p:tav tm="100000">
                                          <p:val>
                                            <p:strVal val="#ppt_h"/>
                                          </p:val>
                                        </p:tav>
                                      </p:tavLst>
                                    </p:anim>
                                    <p:animEffect transition="in" filter="fade">
                                      <p:cBhvr>
                                        <p:cTn id="9" dur="1000"/>
                                        <p:tgtEl>
                                          <p:spTgt spid="13330"/>
                                        </p:tgtEl>
                                      </p:cBhvr>
                                    </p:animEffect>
                                  </p:childTnLst>
                                </p:cTn>
                              </p:par>
                            </p:childTnLst>
                          </p:cTn>
                        </p:par>
                        <p:par>
                          <p:cTn id="10" fill="hold">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13320"/>
                                        </p:tgtEl>
                                        <p:attrNameLst>
                                          <p:attrName>style.visibility</p:attrName>
                                        </p:attrNameLst>
                                      </p:cBhvr>
                                      <p:to>
                                        <p:strVal val="visible"/>
                                      </p:to>
                                    </p:set>
                                    <p:animEffect transition="in" filter="dissolve">
                                      <p:cBhvr>
                                        <p:cTn id="13" dur="1000"/>
                                        <p:tgtEl>
                                          <p:spTgt spid="13320"/>
                                        </p:tgtEl>
                                      </p:cBhvr>
                                    </p:animEffect>
                                  </p:childTnLst>
                                </p:cTn>
                              </p:par>
                              <p:par>
                                <p:cTn id="14" presetID="16" presetClass="entr" presetSubtype="2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Horizontal)">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317"/>
                                        </p:tgtEl>
                                        <p:attrNameLst>
                                          <p:attrName>style.visibility</p:attrName>
                                        </p:attrNameLst>
                                      </p:cBhvr>
                                      <p:to>
                                        <p:strVal val="visible"/>
                                      </p:to>
                                    </p:set>
                                    <p:animEffect transition="in" filter="dissolve">
                                      <p:cBhvr>
                                        <p:cTn id="21" dur="1000"/>
                                        <p:tgtEl>
                                          <p:spTgt spid="13317"/>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13339"/>
                                        </p:tgtEl>
                                        <p:attrNameLst>
                                          <p:attrName>style.visibility</p:attrName>
                                        </p:attrNameLst>
                                      </p:cBhvr>
                                      <p:to>
                                        <p:strVal val="visible"/>
                                      </p:to>
                                    </p:set>
                                    <p:anim calcmode="lin" valueType="num">
                                      <p:cBhvr>
                                        <p:cTn id="25" dur="1000" fill="hold"/>
                                        <p:tgtEl>
                                          <p:spTgt spid="13339"/>
                                        </p:tgtEl>
                                        <p:attrNameLst>
                                          <p:attrName>ppt_w</p:attrName>
                                        </p:attrNameLst>
                                      </p:cBhvr>
                                      <p:tavLst>
                                        <p:tav tm="0">
                                          <p:val>
                                            <p:strVal val="#ppt_w*0.70"/>
                                          </p:val>
                                        </p:tav>
                                        <p:tav tm="100000">
                                          <p:val>
                                            <p:strVal val="#ppt_w"/>
                                          </p:val>
                                        </p:tav>
                                      </p:tavLst>
                                    </p:anim>
                                    <p:anim calcmode="lin" valueType="num">
                                      <p:cBhvr>
                                        <p:cTn id="26" dur="1000" fill="hold"/>
                                        <p:tgtEl>
                                          <p:spTgt spid="13339"/>
                                        </p:tgtEl>
                                        <p:attrNameLst>
                                          <p:attrName>ppt_h</p:attrName>
                                        </p:attrNameLst>
                                      </p:cBhvr>
                                      <p:tavLst>
                                        <p:tav tm="0">
                                          <p:val>
                                            <p:strVal val="#ppt_h"/>
                                          </p:val>
                                        </p:tav>
                                        <p:tav tm="100000">
                                          <p:val>
                                            <p:strVal val="#ppt_h"/>
                                          </p:val>
                                        </p:tav>
                                      </p:tavLst>
                                    </p:anim>
                                    <p:animEffect transition="in" filter="fade">
                                      <p:cBhvr>
                                        <p:cTn id="27" dur="1000"/>
                                        <p:tgtEl>
                                          <p:spTgt spid="13339"/>
                                        </p:tgtEl>
                                      </p:cBhvr>
                                    </p:animEffect>
                                  </p:childTnLst>
                                </p:cTn>
                              </p:par>
                              <p:par>
                                <p:cTn id="28" presetID="16" presetClass="entr" presetSubtype="26"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Horizontal)">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318"/>
                                        </p:tgtEl>
                                        <p:attrNameLst>
                                          <p:attrName>style.visibility</p:attrName>
                                        </p:attrNameLst>
                                      </p:cBhvr>
                                      <p:to>
                                        <p:strVal val="visible"/>
                                      </p:to>
                                    </p:set>
                                    <p:animEffect transition="in" filter="dissolve">
                                      <p:cBhvr>
                                        <p:cTn id="35" dur="1000"/>
                                        <p:tgtEl>
                                          <p:spTgt spid="13318"/>
                                        </p:tgtEl>
                                      </p:cBhvr>
                                    </p:animEffect>
                                  </p:childTnLst>
                                </p:cTn>
                              </p:par>
                            </p:childTnLst>
                          </p:cTn>
                        </p:par>
                        <p:par>
                          <p:cTn id="36" fill="hold">
                            <p:stCondLst>
                              <p:cond delay="1000"/>
                            </p:stCondLst>
                            <p:childTnLst>
                              <p:par>
                                <p:cTn id="37" presetID="55" presetClass="entr" presetSubtype="0" fill="hold" grpId="0" nodeType="afterEffect">
                                  <p:stCondLst>
                                    <p:cond delay="0"/>
                                  </p:stCondLst>
                                  <p:childTnLst>
                                    <p:set>
                                      <p:cBhvr>
                                        <p:cTn id="38" dur="1" fill="hold">
                                          <p:stCondLst>
                                            <p:cond delay="0"/>
                                          </p:stCondLst>
                                        </p:cTn>
                                        <p:tgtEl>
                                          <p:spTgt spid="13338"/>
                                        </p:tgtEl>
                                        <p:attrNameLst>
                                          <p:attrName>style.visibility</p:attrName>
                                        </p:attrNameLst>
                                      </p:cBhvr>
                                      <p:to>
                                        <p:strVal val="visible"/>
                                      </p:to>
                                    </p:set>
                                    <p:anim calcmode="lin" valueType="num">
                                      <p:cBhvr>
                                        <p:cTn id="39" dur="1000" fill="hold"/>
                                        <p:tgtEl>
                                          <p:spTgt spid="13338"/>
                                        </p:tgtEl>
                                        <p:attrNameLst>
                                          <p:attrName>ppt_w</p:attrName>
                                        </p:attrNameLst>
                                      </p:cBhvr>
                                      <p:tavLst>
                                        <p:tav tm="0">
                                          <p:val>
                                            <p:strVal val="#ppt_w*0.70"/>
                                          </p:val>
                                        </p:tav>
                                        <p:tav tm="100000">
                                          <p:val>
                                            <p:strVal val="#ppt_w"/>
                                          </p:val>
                                        </p:tav>
                                      </p:tavLst>
                                    </p:anim>
                                    <p:anim calcmode="lin" valueType="num">
                                      <p:cBhvr>
                                        <p:cTn id="40" dur="1000" fill="hold"/>
                                        <p:tgtEl>
                                          <p:spTgt spid="13338"/>
                                        </p:tgtEl>
                                        <p:attrNameLst>
                                          <p:attrName>ppt_h</p:attrName>
                                        </p:attrNameLst>
                                      </p:cBhvr>
                                      <p:tavLst>
                                        <p:tav tm="0">
                                          <p:val>
                                            <p:strVal val="#ppt_h"/>
                                          </p:val>
                                        </p:tav>
                                        <p:tav tm="100000">
                                          <p:val>
                                            <p:strVal val="#ppt_h"/>
                                          </p:val>
                                        </p:tav>
                                      </p:tavLst>
                                    </p:anim>
                                    <p:animEffect transition="in" filter="fade">
                                      <p:cBhvr>
                                        <p:cTn id="41" dur="1000"/>
                                        <p:tgtEl>
                                          <p:spTgt spid="1333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3322"/>
                                        </p:tgtEl>
                                        <p:attrNameLst>
                                          <p:attrName>style.visibility</p:attrName>
                                        </p:attrNameLst>
                                      </p:cBhvr>
                                      <p:to>
                                        <p:strVal val="visible"/>
                                      </p:to>
                                    </p:set>
                                    <p:animEffect transition="in" filter="wipe(down)">
                                      <p:cBhvr>
                                        <p:cTn id="46" dur="1000"/>
                                        <p:tgtEl>
                                          <p:spTgt spid="13322"/>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13321"/>
                                        </p:tgtEl>
                                        <p:attrNameLst>
                                          <p:attrName>style.visibility</p:attrName>
                                        </p:attrNameLst>
                                      </p:cBhvr>
                                      <p:to>
                                        <p:strVal val="visible"/>
                                      </p:to>
                                    </p:set>
                                    <p:animEffect transition="in" filter="wipe(down)">
                                      <p:cBhvr>
                                        <p:cTn id="50" dur="1000"/>
                                        <p:tgtEl>
                                          <p:spTgt spid="1332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6"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Horizontal)">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55" presetClass="entr" presetSubtype="0" fill="hold" grpId="0" nodeType="clickEffect">
                                  <p:stCondLst>
                                    <p:cond delay="0"/>
                                  </p:stCondLst>
                                  <p:childTnLst>
                                    <p:set>
                                      <p:cBhvr>
                                        <p:cTn id="59" dur="1" fill="hold">
                                          <p:stCondLst>
                                            <p:cond delay="0"/>
                                          </p:stCondLst>
                                        </p:cTn>
                                        <p:tgtEl>
                                          <p:spTgt spid="13331"/>
                                        </p:tgtEl>
                                        <p:attrNameLst>
                                          <p:attrName>style.visibility</p:attrName>
                                        </p:attrNameLst>
                                      </p:cBhvr>
                                      <p:to>
                                        <p:strVal val="visible"/>
                                      </p:to>
                                    </p:set>
                                    <p:anim calcmode="lin" valueType="num">
                                      <p:cBhvr>
                                        <p:cTn id="60" dur="1000" fill="hold"/>
                                        <p:tgtEl>
                                          <p:spTgt spid="13331"/>
                                        </p:tgtEl>
                                        <p:attrNameLst>
                                          <p:attrName>ppt_w</p:attrName>
                                        </p:attrNameLst>
                                      </p:cBhvr>
                                      <p:tavLst>
                                        <p:tav tm="0">
                                          <p:val>
                                            <p:strVal val="#ppt_w*0.70"/>
                                          </p:val>
                                        </p:tav>
                                        <p:tav tm="100000">
                                          <p:val>
                                            <p:strVal val="#ppt_w"/>
                                          </p:val>
                                        </p:tav>
                                      </p:tavLst>
                                    </p:anim>
                                    <p:anim calcmode="lin" valueType="num">
                                      <p:cBhvr>
                                        <p:cTn id="61" dur="1000" fill="hold"/>
                                        <p:tgtEl>
                                          <p:spTgt spid="13331"/>
                                        </p:tgtEl>
                                        <p:attrNameLst>
                                          <p:attrName>ppt_h</p:attrName>
                                        </p:attrNameLst>
                                      </p:cBhvr>
                                      <p:tavLst>
                                        <p:tav tm="0">
                                          <p:val>
                                            <p:strVal val="#ppt_h"/>
                                          </p:val>
                                        </p:tav>
                                        <p:tav tm="100000">
                                          <p:val>
                                            <p:strVal val="#ppt_h"/>
                                          </p:val>
                                        </p:tav>
                                      </p:tavLst>
                                    </p:anim>
                                    <p:animEffect transition="in" filter="fade">
                                      <p:cBhvr>
                                        <p:cTn id="62" dur="1000"/>
                                        <p:tgtEl>
                                          <p:spTgt spid="133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3324"/>
                                        </p:tgtEl>
                                        <p:attrNameLst>
                                          <p:attrName>style.visibility</p:attrName>
                                        </p:attrNameLst>
                                      </p:cBhvr>
                                      <p:to>
                                        <p:strVal val="visible"/>
                                      </p:to>
                                    </p:set>
                                    <p:animEffect transition="in" filter="dissolve">
                                      <p:cBhvr>
                                        <p:cTn id="65" dur="1000"/>
                                        <p:tgtEl>
                                          <p:spTgt spid="1332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13327"/>
                                        </p:tgtEl>
                                        <p:attrNameLst>
                                          <p:attrName>style.visibility</p:attrName>
                                        </p:attrNameLst>
                                      </p:cBhvr>
                                      <p:to>
                                        <p:strVal val="visible"/>
                                      </p:to>
                                    </p:set>
                                    <p:animEffect transition="in" filter="dissolve">
                                      <p:cBhvr>
                                        <p:cTn id="70" dur="1000"/>
                                        <p:tgtEl>
                                          <p:spTgt spid="13327"/>
                                        </p:tgtEl>
                                      </p:cBhvr>
                                    </p:animEffect>
                                  </p:childTnLst>
                                </p:cTn>
                              </p:par>
                            </p:childTnLst>
                          </p:cTn>
                        </p:par>
                        <p:par>
                          <p:cTn id="71" fill="hold">
                            <p:stCondLst>
                              <p:cond delay="1000"/>
                            </p:stCondLst>
                            <p:childTnLst>
                              <p:par>
                                <p:cTn id="72" presetID="9" presetClass="entr" presetSubtype="0" fill="hold" grpId="0" nodeType="afterEffect">
                                  <p:stCondLst>
                                    <p:cond delay="0"/>
                                  </p:stCondLst>
                                  <p:childTnLst>
                                    <p:set>
                                      <p:cBhvr>
                                        <p:cTn id="73" dur="1" fill="hold">
                                          <p:stCondLst>
                                            <p:cond delay="0"/>
                                          </p:stCondLst>
                                        </p:cTn>
                                        <p:tgtEl>
                                          <p:spTgt spid="13326"/>
                                        </p:tgtEl>
                                        <p:attrNameLst>
                                          <p:attrName>style.visibility</p:attrName>
                                        </p:attrNameLst>
                                      </p:cBhvr>
                                      <p:to>
                                        <p:strVal val="visible"/>
                                      </p:to>
                                    </p:set>
                                    <p:animEffect transition="in" filter="dissolve">
                                      <p:cBhvr>
                                        <p:cTn id="74" dur="500"/>
                                        <p:tgtEl>
                                          <p:spTgt spid="13326"/>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3329"/>
                                        </p:tgtEl>
                                        <p:attrNameLst>
                                          <p:attrName>style.visibility</p:attrName>
                                        </p:attrNameLst>
                                      </p:cBhvr>
                                      <p:to>
                                        <p:strVal val="visible"/>
                                      </p:to>
                                    </p:set>
                                    <p:animEffect transition="in" filter="dissolve">
                                      <p:cBhvr>
                                        <p:cTn id="79" dur="1000"/>
                                        <p:tgtEl>
                                          <p:spTgt spid="13329"/>
                                        </p:tgtEl>
                                      </p:cBhvr>
                                    </p:animEffect>
                                  </p:childTnLst>
                                </p:cTn>
                              </p:par>
                              <p:par>
                                <p:cTn id="80" presetID="16" presetClass="entr" presetSubtype="26"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barn(inHorizontal)">
                                      <p:cBhvr>
                                        <p:cTn id="8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nimBg="1"/>
      <p:bldP spid="13318" grpId="0" animBg="1"/>
      <p:bldP spid="13320" grpId="0" animBg="1"/>
      <p:bldP spid="13321" grpId="0" animBg="1"/>
      <p:bldP spid="13322" grpId="0" animBg="1"/>
      <p:bldP spid="13324" grpId="0" animBg="1"/>
      <p:bldP spid="13326" grpId="0" animBg="1"/>
      <p:bldP spid="13327" grpId="0" animBg="1"/>
      <p:bldP spid="13329" grpId="0" animBg="1"/>
      <p:bldP spid="13330" grpId="0"/>
      <p:bldP spid="13331" grpId="0"/>
      <p:bldP spid="13338" grpId="0"/>
      <p:bldP spid="13339" grpId="0"/>
    </p:bldLst>
  </p:timing>
</p:sld>
</file>

<file path=ppt/slides/slide3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142875"/>
            <a:ext cx="9144000" cy="1143000"/>
          </a:xfrm>
        </p:spPr>
        <p:txBody>
          <a:bodyPr/>
          <a:lstStyle/>
          <a:p>
            <a:pPr eaLnBrk="1" hangingPunct="1"/>
            <a:r>
              <a:rPr lang="en-US" sz="4400" smtClean="0">
                <a:ea typeface="Calibri" pitchFamily="34" charset="0"/>
              </a:rPr>
              <a:t>Internal RAM Structure</a:t>
            </a:r>
          </a:p>
        </p:txBody>
      </p:sp>
      <p:sp>
        <p:nvSpPr>
          <p:cNvPr id="10" name="Slide Number Placeholder 9"/>
          <p:cNvSpPr>
            <a:spLocks noGrp="1"/>
          </p:cNvSpPr>
          <p:nvPr>
            <p:ph type="sldNum" sz="quarter" idx="12"/>
          </p:nvPr>
        </p:nvSpPr>
        <p:spPr/>
        <p:txBody>
          <a:bodyPr/>
          <a:lstStyle/>
          <a:p>
            <a:pPr>
              <a:defRPr/>
            </a:pPr>
            <a:fld id="{5F266DE1-7BFC-4D15-BB25-D650F153EEC8}" type="slidenum">
              <a:rPr lang="en-US" smtClean="0"/>
              <a:pPr>
                <a:defRPr/>
              </a:pPr>
              <a:t>317</a:t>
            </a:fld>
            <a:endParaRPr lang="en-US"/>
          </a:p>
        </p:txBody>
      </p:sp>
      <p:sp>
        <p:nvSpPr>
          <p:cNvPr id="48131" name="AutoShape 14"/>
          <p:cNvSpPr>
            <a:spLocks noChangeArrowheads="1"/>
          </p:cNvSpPr>
          <p:nvPr/>
        </p:nvSpPr>
        <p:spPr bwMode="auto">
          <a:xfrm>
            <a:off x="1000125" y="3449638"/>
            <a:ext cx="1371600" cy="1524000"/>
          </a:xfrm>
          <a:prstGeom prst="cube">
            <a:avLst>
              <a:gd name="adj" fmla="val 9375"/>
            </a:avLst>
          </a:prstGeom>
          <a:gradFill rotWithShape="1">
            <a:gsLst>
              <a:gs pos="0">
                <a:srgbClr val="00CC00"/>
              </a:gs>
              <a:gs pos="50000">
                <a:srgbClr val="005E00"/>
              </a:gs>
              <a:gs pos="100000">
                <a:srgbClr val="00CC00"/>
              </a:gs>
            </a:gsLst>
            <a:lin ang="2700000" scaled="1"/>
          </a:gradFill>
          <a:ln w="25400">
            <a:solidFill>
              <a:srgbClr val="ED13DD"/>
            </a:solidFill>
            <a:miter lim="800000"/>
            <a:headEnd/>
            <a:tailEnd/>
          </a:ln>
        </p:spPr>
        <p:txBody>
          <a:bodyPr wrap="none" anchor="ctr"/>
          <a:lstStyle/>
          <a:p>
            <a:pPr algn="ctr"/>
            <a:r>
              <a:rPr lang="en-US" b="1">
                <a:solidFill>
                  <a:schemeClr val="bg1"/>
                </a:solidFill>
                <a:latin typeface="Calibri" pitchFamily="34" charset="0"/>
              </a:rPr>
              <a:t>Direct &amp;</a:t>
            </a:r>
          </a:p>
          <a:p>
            <a:pPr algn="ctr"/>
            <a:r>
              <a:rPr lang="en-US" b="1">
                <a:solidFill>
                  <a:schemeClr val="bg1"/>
                </a:solidFill>
                <a:latin typeface="Calibri" pitchFamily="34" charset="0"/>
              </a:rPr>
              <a:t>Indirect</a:t>
            </a:r>
          </a:p>
          <a:p>
            <a:pPr algn="ctr"/>
            <a:r>
              <a:rPr lang="en-US" b="1">
                <a:solidFill>
                  <a:schemeClr val="bg1"/>
                </a:solidFill>
                <a:latin typeface="Calibri" pitchFamily="34" charset="0"/>
              </a:rPr>
              <a:t>Addressing</a:t>
            </a:r>
          </a:p>
          <a:p>
            <a:pPr algn="ctr"/>
            <a:endParaRPr lang="en-US">
              <a:solidFill>
                <a:srgbClr val="DADF21"/>
              </a:solidFill>
            </a:endParaRPr>
          </a:p>
        </p:txBody>
      </p:sp>
      <p:sp>
        <p:nvSpPr>
          <p:cNvPr id="23569" name="AutoShape 17"/>
          <p:cNvSpPr>
            <a:spLocks noChangeArrowheads="1"/>
          </p:cNvSpPr>
          <p:nvPr/>
        </p:nvSpPr>
        <p:spPr bwMode="auto">
          <a:xfrm>
            <a:off x="1000125" y="2078038"/>
            <a:ext cx="1371600" cy="1524000"/>
          </a:xfrm>
          <a:prstGeom prst="cube">
            <a:avLst>
              <a:gd name="adj" fmla="val 9375"/>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b="1" dirty="0">
                <a:solidFill>
                  <a:schemeClr val="bg1"/>
                </a:solidFill>
                <a:latin typeface="Calibri" pitchFamily="34" charset="0"/>
                <a:cs typeface="Calibri" pitchFamily="34" charset="0"/>
              </a:rPr>
              <a:t>Direct</a:t>
            </a:r>
          </a:p>
          <a:p>
            <a:pPr algn="ctr">
              <a:defRPr/>
            </a:pPr>
            <a:r>
              <a:rPr lang="en-US" b="1" dirty="0">
                <a:solidFill>
                  <a:schemeClr val="bg1"/>
                </a:solidFill>
                <a:latin typeface="Calibri" pitchFamily="34" charset="0"/>
                <a:cs typeface="Calibri" pitchFamily="34" charset="0"/>
              </a:rPr>
              <a:t>Addressing</a:t>
            </a:r>
          </a:p>
          <a:p>
            <a:pPr algn="ctr">
              <a:defRPr/>
            </a:pPr>
            <a:r>
              <a:rPr lang="en-US" b="1" dirty="0">
                <a:solidFill>
                  <a:schemeClr val="bg1"/>
                </a:solidFill>
                <a:latin typeface="Calibri" pitchFamily="34" charset="0"/>
                <a:cs typeface="Calibri" pitchFamily="34" charset="0"/>
              </a:rPr>
              <a:t>Only</a:t>
            </a:r>
          </a:p>
          <a:p>
            <a:pPr algn="ctr">
              <a:defRPr/>
            </a:pPr>
            <a:endParaRPr lang="en-US" dirty="0">
              <a:solidFill>
                <a:srgbClr val="DADF21"/>
              </a:solidFill>
              <a:latin typeface="Arial" pitchFamily="34" charset="0"/>
              <a:cs typeface="Arial" pitchFamily="34" charset="0"/>
            </a:endParaRPr>
          </a:p>
        </p:txBody>
      </p:sp>
      <p:sp>
        <p:nvSpPr>
          <p:cNvPr id="23570" name="Line 18"/>
          <p:cNvSpPr>
            <a:spLocks noChangeShapeType="1"/>
          </p:cNvSpPr>
          <p:nvPr/>
        </p:nvSpPr>
        <p:spPr bwMode="auto">
          <a:xfrm flipH="1" flipV="1">
            <a:off x="1960563" y="3352800"/>
            <a:ext cx="2897187" cy="34925"/>
          </a:xfrm>
          <a:prstGeom prst="line">
            <a:avLst/>
          </a:prstGeom>
          <a:noFill/>
          <a:ln w="50800">
            <a:solidFill>
              <a:srgbClr val="FF0000"/>
            </a:solidFill>
            <a:round/>
            <a:headEnd/>
            <a:tailEnd type="triangle" w="med" len="med"/>
          </a:ln>
        </p:spPr>
        <p:txBody>
          <a:bodyPr/>
          <a:lstStyle/>
          <a:p>
            <a:endParaRPr lang="en-GB"/>
          </a:p>
        </p:txBody>
      </p:sp>
      <p:sp>
        <p:nvSpPr>
          <p:cNvPr id="23571" name="Line 19"/>
          <p:cNvSpPr>
            <a:spLocks noChangeShapeType="1"/>
          </p:cNvSpPr>
          <p:nvPr/>
        </p:nvSpPr>
        <p:spPr bwMode="auto">
          <a:xfrm flipH="1">
            <a:off x="1947863" y="4745038"/>
            <a:ext cx="2909887" cy="0"/>
          </a:xfrm>
          <a:prstGeom prst="line">
            <a:avLst/>
          </a:prstGeom>
          <a:noFill/>
          <a:ln w="50800">
            <a:solidFill>
              <a:srgbClr val="FF0000"/>
            </a:solidFill>
            <a:round/>
            <a:headEnd/>
            <a:tailEnd type="triangle" w="med" len="med"/>
          </a:ln>
        </p:spPr>
        <p:txBody>
          <a:bodyPr/>
          <a:lstStyle/>
          <a:p>
            <a:endParaRPr lang="en-GB"/>
          </a:p>
        </p:txBody>
      </p:sp>
      <p:sp>
        <p:nvSpPr>
          <p:cNvPr id="23572" name="Text Box 20"/>
          <p:cNvSpPr txBox="1">
            <a:spLocks noChangeArrowheads="1"/>
          </p:cNvSpPr>
          <p:nvPr/>
        </p:nvSpPr>
        <p:spPr bwMode="auto">
          <a:xfrm>
            <a:off x="4851400" y="3078163"/>
            <a:ext cx="4292600" cy="954087"/>
          </a:xfrm>
          <a:prstGeom prst="rect">
            <a:avLst/>
          </a:prstGeom>
          <a:noFill/>
          <a:ln w="9525">
            <a:noFill/>
            <a:miter lim="800000"/>
            <a:headEnd/>
            <a:tailEnd/>
          </a:ln>
          <a:effectLst/>
        </p:spPr>
        <p:txBody>
          <a:bodyPr>
            <a:spAutoFit/>
          </a:bodyPr>
          <a:lstStyle/>
          <a:p>
            <a:pPr>
              <a:spcBef>
                <a:spcPct val="50000"/>
              </a:spcBef>
              <a:defRPr/>
            </a:pPr>
            <a:r>
              <a:rPr lang="en-US" sz="2800" b="1" dirty="0">
                <a:solidFill>
                  <a:schemeClr val="accent3"/>
                </a:solidFill>
                <a:latin typeface="Calibri" pitchFamily="34" charset="0"/>
                <a:cs typeface="Calibri" pitchFamily="34" charset="0"/>
              </a:rPr>
              <a:t>SFR [ Special Function Registers]</a:t>
            </a:r>
          </a:p>
        </p:txBody>
      </p:sp>
      <p:sp>
        <p:nvSpPr>
          <p:cNvPr id="23573" name="Text Box 21"/>
          <p:cNvSpPr txBox="1">
            <a:spLocks noChangeArrowheads="1"/>
          </p:cNvSpPr>
          <p:nvPr/>
        </p:nvSpPr>
        <p:spPr bwMode="auto">
          <a:xfrm>
            <a:off x="4729163" y="4476750"/>
            <a:ext cx="3771900" cy="523875"/>
          </a:xfrm>
          <a:prstGeom prst="rect">
            <a:avLst/>
          </a:prstGeom>
          <a:noFill/>
          <a:ln w="9525">
            <a:noFill/>
            <a:miter lim="800000"/>
            <a:headEnd/>
            <a:tailEnd/>
          </a:ln>
          <a:effectLst/>
        </p:spPr>
        <p:txBody>
          <a:bodyPr>
            <a:spAutoFit/>
          </a:bodyPr>
          <a:lstStyle/>
          <a:p>
            <a:pPr algn="ctr">
              <a:spcBef>
                <a:spcPct val="50000"/>
              </a:spcBef>
              <a:defRPr/>
            </a:pPr>
            <a:r>
              <a:rPr lang="en-US" sz="2800" b="1" dirty="0">
                <a:solidFill>
                  <a:schemeClr val="accent3"/>
                </a:solidFill>
                <a:latin typeface="Calibri" pitchFamily="34" charset="0"/>
                <a:cs typeface="Calibri" pitchFamily="34" charset="0"/>
              </a:rPr>
              <a:t>128 Byte Internal RAM</a:t>
            </a:r>
          </a:p>
        </p:txBody>
      </p:sp>
    </p:spTree>
    <p:extLst>
      <p:ext uri="{BB962C8B-B14F-4D97-AF65-F5344CB8AC3E}">
        <p14:creationId xmlns:p14="http://schemas.microsoft.com/office/powerpoint/2010/main" val="3500192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570"/>
                                        </p:tgtEl>
                                        <p:attrNameLst>
                                          <p:attrName>style.visibility</p:attrName>
                                        </p:attrNameLst>
                                      </p:cBhvr>
                                      <p:to>
                                        <p:strVal val="visible"/>
                                      </p:to>
                                    </p:set>
                                    <p:animEffect transition="in" filter="wipe(right)">
                                      <p:cBhvr>
                                        <p:cTn id="7" dur="500"/>
                                        <p:tgtEl>
                                          <p:spTgt spid="2357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3571"/>
                                        </p:tgtEl>
                                        <p:attrNameLst>
                                          <p:attrName>style.visibility</p:attrName>
                                        </p:attrNameLst>
                                      </p:cBhvr>
                                      <p:to>
                                        <p:strVal val="visible"/>
                                      </p:to>
                                    </p:set>
                                    <p:animEffect transition="in" filter="wipe(right)">
                                      <p:cBhvr>
                                        <p:cTn id="10" dur="500"/>
                                        <p:tgtEl>
                                          <p:spTgt spid="23571"/>
                                        </p:tgtEl>
                                      </p:cBhvr>
                                    </p:animEffec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23572"/>
                                        </p:tgtEl>
                                        <p:attrNameLst>
                                          <p:attrName>style.visibility</p:attrName>
                                        </p:attrNameLst>
                                      </p:cBhvr>
                                      <p:to>
                                        <p:strVal val="visible"/>
                                      </p:to>
                                    </p:set>
                                    <p:animEffect transition="in" filter="strips(downLeft)">
                                      <p:cBhvr>
                                        <p:cTn id="14" dur="500"/>
                                        <p:tgtEl>
                                          <p:spTgt spid="23572"/>
                                        </p:tgtEl>
                                      </p:cBhvr>
                                    </p:animEffect>
                                  </p:childTnLst>
                                </p:cTn>
                              </p:par>
                              <p:par>
                                <p:cTn id="15" presetID="18" presetClass="entr" presetSubtype="12" fill="hold" grpId="0" nodeType="withEffect">
                                  <p:stCondLst>
                                    <p:cond delay="0"/>
                                  </p:stCondLst>
                                  <p:childTnLst>
                                    <p:set>
                                      <p:cBhvr>
                                        <p:cTn id="16" dur="1" fill="hold">
                                          <p:stCondLst>
                                            <p:cond delay="0"/>
                                          </p:stCondLst>
                                        </p:cTn>
                                        <p:tgtEl>
                                          <p:spTgt spid="23573"/>
                                        </p:tgtEl>
                                        <p:attrNameLst>
                                          <p:attrName>style.visibility</p:attrName>
                                        </p:attrNameLst>
                                      </p:cBhvr>
                                      <p:to>
                                        <p:strVal val="visible"/>
                                      </p:to>
                                    </p:set>
                                    <p:animEffect transition="in" filter="strips(downLeft)">
                                      <p:cBhvr>
                                        <p:cTn id="17" dur="500"/>
                                        <p:tgtEl>
                                          <p:spTgt spid="23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0" grpId="0" animBg="1"/>
      <p:bldP spid="23571" grpId="0" animBg="1"/>
      <p:bldP spid="23572" grpId="0"/>
      <p:bldP spid="23573"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solidFill>
                  <a:srgbClr val="0000FF"/>
                </a:solidFill>
              </a:rPr>
              <a:t>6.COMPARISION BETWEEN MICROPROCESSOR AND MICROCONTROLLER</a:t>
            </a:r>
            <a:endParaRPr lang="en-US" dirty="0">
              <a:solidFill>
                <a:srgbClr val="0000FF"/>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8142687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3" name="Table 2"/>
          <p:cNvGraphicFramePr>
            <a:graphicFrameLocks noGrp="1"/>
          </p:cNvGraphicFramePr>
          <p:nvPr/>
        </p:nvGraphicFramePr>
        <p:xfrm>
          <a:off x="533400" y="609600"/>
          <a:ext cx="8305800" cy="5746749"/>
        </p:xfrm>
        <a:graphic>
          <a:graphicData uri="http://schemas.openxmlformats.org/drawingml/2006/table">
            <a:tbl>
              <a:tblPr firstRow="1" firstCol="1" bandRow="1">
                <a:tableStyleId>{5C22544A-7EE6-4342-B048-85BDC9FD1C3A}</a:tableStyleId>
              </a:tblPr>
              <a:tblGrid>
                <a:gridCol w="1034894"/>
                <a:gridCol w="3277904"/>
                <a:gridCol w="3993002"/>
              </a:tblGrid>
              <a:tr h="359172">
                <a:tc>
                  <a:txBody>
                    <a:bodyPr/>
                    <a:lstStyle/>
                    <a:p>
                      <a:pPr marL="0" marR="0">
                        <a:spcBef>
                          <a:spcPts val="0"/>
                        </a:spcBef>
                        <a:spcAft>
                          <a:spcPts val="0"/>
                        </a:spcAft>
                      </a:pPr>
                      <a:r>
                        <a:rPr lang="en-US" sz="1600" spc="100">
                          <a:effectLst/>
                          <a:latin typeface="Time New Roman"/>
                        </a:rPr>
                        <a:t>        </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Microprocessor</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Microcontroller</a:t>
                      </a:r>
                      <a:endParaRPr lang="en-US" sz="1600" spc="100">
                        <a:effectLst/>
                        <a:latin typeface="Time New Roman"/>
                        <a:ea typeface="Times New Roman" panose="02020603050405020304" pitchFamily="18" charset="0"/>
                      </a:endParaRPr>
                    </a:p>
                  </a:txBody>
                  <a:tcPr marL="68580" marR="68580" marT="0" marB="0"/>
                </a:tc>
              </a:tr>
              <a:tr h="1795859">
                <a:tc>
                  <a:txBody>
                    <a:bodyPr/>
                    <a:lstStyle/>
                    <a:p>
                      <a:pPr marL="0" marR="0">
                        <a:spcBef>
                          <a:spcPts val="0"/>
                        </a:spcBef>
                        <a:spcAft>
                          <a:spcPts val="0"/>
                        </a:spcAft>
                      </a:pPr>
                      <a:r>
                        <a:rPr lang="en-US" sz="1600" spc="100">
                          <a:effectLst/>
                          <a:latin typeface="Time New Roman"/>
                        </a:rPr>
                        <a:t>1</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Microprocessor contains ALU, general purpose registers, stack pointer, program counter, clock timing circuit and interrupt circuit.</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Microcontroller contains the circuitry of microprocessor and in addition it has built in ROM, RAM, I/O devices, timers and counters.</a:t>
                      </a:r>
                      <a:endParaRPr lang="en-US" sz="1600" spc="100">
                        <a:effectLst/>
                        <a:latin typeface="Time New Roman"/>
                        <a:ea typeface="Times New Roman" panose="02020603050405020304" pitchFamily="18" charset="0"/>
                      </a:endParaRPr>
                    </a:p>
                  </a:txBody>
                  <a:tcPr marL="68580" marR="68580" marT="0" marB="0"/>
                </a:tc>
              </a:tr>
              <a:tr h="1077515">
                <a:tc>
                  <a:txBody>
                    <a:bodyPr/>
                    <a:lstStyle/>
                    <a:p>
                      <a:pPr marL="0" marR="0">
                        <a:spcBef>
                          <a:spcPts val="0"/>
                        </a:spcBef>
                        <a:spcAft>
                          <a:spcPts val="0"/>
                        </a:spcAft>
                      </a:pPr>
                      <a:r>
                        <a:rPr lang="en-US" sz="1600" spc="100">
                          <a:effectLst/>
                          <a:latin typeface="Time New Roman"/>
                        </a:rPr>
                        <a:t>2</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It has many instructions to move data between memory and CPU.</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It has one or two instructions to move data between memory and CPU.</a:t>
                      </a:r>
                      <a:endParaRPr lang="en-US" sz="1600" spc="100">
                        <a:effectLst/>
                        <a:latin typeface="Time New Roman"/>
                        <a:ea typeface="Times New Roman" panose="02020603050405020304" pitchFamily="18" charset="0"/>
                      </a:endParaRPr>
                    </a:p>
                  </a:txBody>
                  <a:tcPr marL="68580" marR="68580" marT="0" marB="0"/>
                </a:tc>
              </a:tr>
              <a:tr h="718344">
                <a:tc>
                  <a:txBody>
                    <a:bodyPr/>
                    <a:lstStyle/>
                    <a:p>
                      <a:pPr marL="0" marR="0">
                        <a:spcBef>
                          <a:spcPts val="0"/>
                        </a:spcBef>
                        <a:spcAft>
                          <a:spcPts val="0"/>
                        </a:spcAft>
                      </a:pPr>
                      <a:r>
                        <a:rPr lang="en-US" sz="1600" spc="100">
                          <a:effectLst/>
                          <a:latin typeface="Time New Roman"/>
                        </a:rPr>
                        <a:t>3</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It has one or two bit handling instructions.</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It has many bit handling instructions.</a:t>
                      </a:r>
                      <a:endParaRPr lang="en-US" sz="1600" spc="100">
                        <a:effectLst/>
                        <a:latin typeface="Time New Roman"/>
                        <a:ea typeface="Times New Roman" panose="02020603050405020304" pitchFamily="18" charset="0"/>
                      </a:endParaRPr>
                    </a:p>
                  </a:txBody>
                  <a:tcPr marL="68580" marR="68580" marT="0" marB="0"/>
                </a:tc>
              </a:tr>
              <a:tr h="718344">
                <a:tc>
                  <a:txBody>
                    <a:bodyPr/>
                    <a:lstStyle/>
                    <a:p>
                      <a:pPr marL="0" marR="0">
                        <a:spcBef>
                          <a:spcPts val="0"/>
                        </a:spcBef>
                        <a:spcAft>
                          <a:spcPts val="0"/>
                        </a:spcAft>
                      </a:pPr>
                      <a:r>
                        <a:rPr lang="en-US" sz="1600" spc="100">
                          <a:effectLst/>
                          <a:latin typeface="Time New Roman"/>
                        </a:rPr>
                        <a:t>4</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Access times for memory and I/O devices are more</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Less access time for built-in memory and I/O devices</a:t>
                      </a:r>
                      <a:endParaRPr lang="en-US" sz="1600" spc="100">
                        <a:effectLst/>
                        <a:latin typeface="Time New Roman"/>
                        <a:ea typeface="Times New Roman" panose="02020603050405020304" pitchFamily="18" charset="0"/>
                      </a:endParaRPr>
                    </a:p>
                  </a:txBody>
                  <a:tcPr marL="68580" marR="68580" marT="0" marB="0"/>
                </a:tc>
              </a:tr>
              <a:tr h="1077515">
                <a:tc>
                  <a:txBody>
                    <a:bodyPr/>
                    <a:lstStyle/>
                    <a:p>
                      <a:pPr marL="0" marR="0">
                        <a:spcBef>
                          <a:spcPts val="0"/>
                        </a:spcBef>
                        <a:spcAft>
                          <a:spcPts val="0"/>
                        </a:spcAft>
                      </a:pPr>
                      <a:r>
                        <a:rPr lang="en-US" sz="1600" spc="100">
                          <a:effectLst/>
                          <a:latin typeface="Time New Roman"/>
                        </a:rPr>
                        <a:t>5</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a:effectLst/>
                          <a:latin typeface="Time New Roman"/>
                        </a:rPr>
                        <a:t>Microprocessor based system requires more hardware</a:t>
                      </a:r>
                      <a:endParaRPr lang="en-US" sz="1600" spc="100">
                        <a:effectLst/>
                        <a:latin typeface="Time New Roman"/>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spc="100" dirty="0">
                          <a:effectLst/>
                          <a:latin typeface="Time New Roman"/>
                        </a:rPr>
                        <a:t>Microcontroller based system requires less hardware reducing PCB size and increasing the reliability.</a:t>
                      </a:r>
                      <a:endParaRPr lang="en-US" sz="1600" spc="100" dirty="0">
                        <a:effectLst/>
                        <a:latin typeface="Time New Roman"/>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269995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5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6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61" name="object 5"/>
          <p:cNvSpPr>
            <a:spLocks noChangeArrowheads="1"/>
          </p:cNvSpPr>
          <p:nvPr/>
        </p:nvSpPr>
        <p:spPr bwMode="auto">
          <a:xfrm>
            <a:off x="4038600" y="215900"/>
            <a:ext cx="22907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62" name="object 6"/>
          <p:cNvSpPr>
            <a:spLocks noChangeArrowheads="1"/>
          </p:cNvSpPr>
          <p:nvPr/>
        </p:nvSpPr>
        <p:spPr bwMode="auto">
          <a:xfrm>
            <a:off x="4016375" y="804863"/>
            <a:ext cx="23352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p:txBody>
          <a:bodyPr rtlCol="0"/>
          <a:lstStyle/>
          <a:p>
            <a:pPr marL="3850004" eaLnBrk="1" fontAlgn="auto" hangingPunct="1">
              <a:spcBef>
                <a:spcPts val="0"/>
              </a:spcBef>
              <a:spcAft>
                <a:spcPts val="0"/>
              </a:spcAft>
              <a:defRPr/>
            </a:pPr>
            <a:r>
              <a:rPr dirty="0"/>
              <a:t>RST</a:t>
            </a:r>
            <a:r>
              <a:rPr spc="-114" dirty="0"/>
              <a:t> </a:t>
            </a:r>
            <a:r>
              <a:rPr dirty="0"/>
              <a:t>6.5</a:t>
            </a:r>
          </a:p>
        </p:txBody>
      </p:sp>
      <p:sp>
        <p:nvSpPr>
          <p:cNvPr id="19468"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EE47356A-984D-4E60-936E-B6B851EFDEC2}"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32</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041775" cy="5383212"/>
          </a:xfrm>
          <a:prstGeom prst="rect">
            <a:avLst/>
          </a:prstGeom>
        </p:spPr>
        <p:txBody>
          <a:bodyPr lIns="0" tIns="0" rIns="0" bIns="0">
            <a:spAutoFit/>
          </a:bodyPr>
          <a:lstStyle>
            <a:lvl1pPr marL="26543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6543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8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ct val="100000"/>
              </a:lnSpc>
              <a:spcBef>
                <a:spcPts val="725"/>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maskable interrupt.</a:t>
            </a:r>
          </a:p>
          <a:p>
            <a:pPr marL="2654300" marR="0" lvl="0" indent="0" algn="l" defTabSz="914400" rtl="0" eaLnBrk="1" fontAlgn="base" latinLnBrk="0" hangingPunct="1">
              <a:lnSpc>
                <a:spcPts val="2700"/>
              </a:lnSpc>
              <a:spcBef>
                <a:spcPts val="600"/>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has the third highest</a:t>
            </a:r>
          </a:p>
          <a:p>
            <a:pPr marL="2654300" marR="0" lvl="0" indent="0" algn="l" defTabSz="914400" rtl="0" eaLnBrk="1" fontAlgn="base" latinLnBrk="0" hangingPunct="1">
              <a:lnSpc>
                <a:spcPts val="2700"/>
              </a:lnSpc>
              <a:spcBef>
                <a:spcPct val="0"/>
              </a:spcBef>
              <a:spcAft>
                <a:spcPct val="0"/>
              </a:spcAft>
              <a:buClrTx/>
              <a:buSzTx/>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priority.</a:t>
            </a:r>
          </a:p>
          <a:p>
            <a:pPr marL="2654300" marR="0" lvl="0" indent="0" algn="l" defTabSz="914400" rtl="0" eaLnBrk="1" fontAlgn="base" latinLnBrk="0" hangingPunct="1">
              <a:lnSpc>
                <a:spcPct val="80000"/>
              </a:lnSpc>
              <a:spcBef>
                <a:spcPts val="1200"/>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RST 6.5 can be enabled  by EI instruction.</a:t>
            </a:r>
          </a:p>
          <a:p>
            <a:pPr marL="2654300" marR="0" lvl="0" indent="0" algn="l" defTabSz="914400" rtl="0" eaLnBrk="1" fontAlgn="base" latinLnBrk="0" hangingPunct="1">
              <a:lnSpc>
                <a:spcPts val="2700"/>
              </a:lnSpc>
              <a:spcBef>
                <a:spcPts val="600"/>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can be disabled by DI Instruction.</a:t>
            </a:r>
          </a:p>
          <a:p>
            <a:pPr marL="2654300" marR="0" lvl="0" indent="0" algn="l" defTabSz="914400" rtl="0" eaLnBrk="1" fontAlgn="base" latinLnBrk="0" hangingPunct="1">
              <a:lnSpc>
                <a:spcPts val="2700"/>
              </a:lnSpc>
              <a:spcBef>
                <a:spcPts val="600"/>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Microprocessor starts execution from 0034H </a:t>
            </a:r>
            <a:r>
              <a:rPr kumimoji="0" lang="en-US" altLang="en-US"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Vector  </a:t>
            </a: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address</a:t>
            </a:r>
          </a:p>
          <a:p>
            <a:pPr marL="2654300" marR="0" lvl="0" indent="0" algn="l" defTabSz="914400" rtl="0" eaLnBrk="1" fontAlgn="base" latinLnBrk="0" hangingPunct="1">
              <a:lnSpc>
                <a:spcPts val="2700"/>
              </a:lnSpc>
              <a:spcBef>
                <a:spcPct val="0"/>
              </a:spcBef>
              <a:spcAft>
                <a:spcPct val="0"/>
              </a:spcAft>
              <a:buClrTx/>
              <a:buSzTx/>
              <a:buFontTx/>
              <a:buNone/>
              <a:tabLst/>
              <a:defRPr/>
            </a:pPr>
            <a:endPar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65"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66"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9467" name="object 11"/>
          <p:cNvSpPr>
            <a:spLocks noChangeArrowheads="1"/>
          </p:cNvSpPr>
          <p:nvPr/>
        </p:nvSpPr>
        <p:spPr bwMode="auto">
          <a:xfrm>
            <a:off x="5943600" y="32766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1946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object 12"/>
          <p:cNvSpPr>
            <a:spLocks noChangeArrowheads="1"/>
          </p:cNvSpPr>
          <p:nvPr/>
        </p:nvSpPr>
        <p:spPr bwMode="auto">
          <a:xfrm>
            <a:off x="5715000" y="3276600"/>
            <a:ext cx="6096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119335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4348" y="1571612"/>
            <a:ext cx="7500990" cy="3500462"/>
          </a:xfrm>
        </p:spPr>
        <p:txBody>
          <a:bodyPr>
            <a:noAutofit/>
          </a:bodyPr>
          <a:lstStyle/>
          <a:p>
            <a:r>
              <a:rPr lang="en-US" sz="8800" b="1" dirty="0" smtClean="0">
                <a:solidFill>
                  <a:srgbClr val="00B050"/>
                </a:solidFill>
                <a:latin typeface="Calibri" pitchFamily="34" charset="0"/>
                <a:cs typeface="Calibri" pitchFamily="34" charset="0"/>
              </a:rPr>
              <a:t>7.Special Function Register [SFR]</a:t>
            </a:r>
            <a:endParaRPr lang="en-GB" sz="8800" dirty="0">
              <a:solidFill>
                <a:srgbClr val="00B050"/>
              </a:solidFill>
            </a:endParaRP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320</a:t>
            </a:fld>
            <a:endParaRPr lang="en-US"/>
          </a:p>
        </p:txBody>
      </p:sp>
    </p:spTree>
    <p:extLst>
      <p:ext uri="{BB962C8B-B14F-4D97-AF65-F5344CB8AC3E}">
        <p14:creationId xmlns:p14="http://schemas.microsoft.com/office/powerpoint/2010/main" val="345405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8"/>
          <p:cNvSpPr>
            <a:spLocks noGrp="1"/>
          </p:cNvSpPr>
          <p:nvPr>
            <p:ph type="title"/>
          </p:nvPr>
        </p:nvSpPr>
        <p:spPr>
          <a:xfrm>
            <a:off x="0" y="0"/>
            <a:ext cx="9144000" cy="1143000"/>
          </a:xfrm>
        </p:spPr>
        <p:txBody>
          <a:bodyPr/>
          <a:lstStyle/>
          <a:p>
            <a:pPr eaLnBrk="1" hangingPunct="1"/>
            <a:r>
              <a:rPr lang="en-US" smtClean="0">
                <a:ea typeface="Calibri" pitchFamily="34" charset="0"/>
              </a:rPr>
              <a:t>Special Function Registers [SFR]</a:t>
            </a:r>
          </a:p>
        </p:txBody>
      </p:sp>
      <p:sp>
        <p:nvSpPr>
          <p:cNvPr id="17" name="Slide Number Placeholder 16"/>
          <p:cNvSpPr>
            <a:spLocks noGrp="1"/>
          </p:cNvSpPr>
          <p:nvPr>
            <p:ph type="sldNum" sz="quarter" idx="12"/>
          </p:nvPr>
        </p:nvSpPr>
        <p:spPr/>
        <p:txBody>
          <a:bodyPr/>
          <a:lstStyle/>
          <a:p>
            <a:pPr>
              <a:defRPr/>
            </a:pPr>
            <a:fld id="{58192763-ECA8-4B55-8099-09EA622932A5}" type="slidenum">
              <a:rPr lang="en-US" smtClean="0"/>
              <a:pPr>
                <a:defRPr/>
              </a:pPr>
              <a:t>321</a:t>
            </a:fld>
            <a:endParaRPr lang="en-US"/>
          </a:p>
        </p:txBody>
      </p:sp>
      <p:pic>
        <p:nvPicPr>
          <p:cNvPr id="2050" name="Picture 2"/>
          <p:cNvPicPr>
            <a:picLocks noChangeAspect="1" noChangeArrowheads="1"/>
          </p:cNvPicPr>
          <p:nvPr/>
        </p:nvPicPr>
        <p:blipFill>
          <a:blip r:embed="rId2"/>
          <a:srcRect/>
          <a:stretch>
            <a:fillRect/>
          </a:stretch>
        </p:blipFill>
        <p:spPr bwMode="auto">
          <a:xfrm>
            <a:off x="357188" y="2214563"/>
            <a:ext cx="2085975" cy="933450"/>
          </a:xfrm>
          <a:prstGeom prst="rect">
            <a:avLst/>
          </a:prstGeom>
          <a:noFill/>
          <a:ln w="9525">
            <a:noFill/>
            <a:miter lim="800000"/>
            <a:headEnd/>
            <a:tailEnd/>
          </a:ln>
        </p:spPr>
      </p:pic>
      <p:pic>
        <p:nvPicPr>
          <p:cNvPr id="2052" name="Picture 4"/>
          <p:cNvPicPr>
            <a:picLocks noChangeAspect="1" noChangeArrowheads="1"/>
          </p:cNvPicPr>
          <p:nvPr/>
        </p:nvPicPr>
        <p:blipFill>
          <a:blip r:embed="rId3"/>
          <a:srcRect/>
          <a:stretch>
            <a:fillRect/>
          </a:stretch>
        </p:blipFill>
        <p:spPr bwMode="auto">
          <a:xfrm>
            <a:off x="2586038" y="3357563"/>
            <a:ext cx="2071687" cy="828675"/>
          </a:xfrm>
          <a:prstGeom prst="rect">
            <a:avLst/>
          </a:prstGeom>
          <a:noFill/>
          <a:ln w="9525">
            <a:noFill/>
            <a:miter lim="800000"/>
            <a:headEnd/>
            <a:tailEnd/>
          </a:ln>
        </p:spPr>
      </p:pic>
      <p:pic>
        <p:nvPicPr>
          <p:cNvPr id="2053" name="Picture 5"/>
          <p:cNvPicPr>
            <a:picLocks noChangeAspect="1" noChangeArrowheads="1"/>
          </p:cNvPicPr>
          <p:nvPr/>
        </p:nvPicPr>
        <p:blipFill>
          <a:blip r:embed="rId4"/>
          <a:srcRect/>
          <a:stretch>
            <a:fillRect/>
          </a:stretch>
        </p:blipFill>
        <p:spPr bwMode="auto">
          <a:xfrm>
            <a:off x="2586038" y="2214563"/>
            <a:ext cx="2071687" cy="928687"/>
          </a:xfrm>
          <a:prstGeom prst="rect">
            <a:avLst/>
          </a:prstGeom>
          <a:noFill/>
          <a:ln w="9525">
            <a:noFill/>
            <a:miter lim="800000"/>
            <a:headEnd/>
            <a:tailEnd/>
          </a:ln>
        </p:spPr>
      </p:pic>
      <p:pic>
        <p:nvPicPr>
          <p:cNvPr id="2054" name="Picture 6"/>
          <p:cNvPicPr>
            <a:picLocks noChangeAspect="1" noChangeArrowheads="1"/>
          </p:cNvPicPr>
          <p:nvPr/>
        </p:nvPicPr>
        <p:blipFill>
          <a:blip r:embed="rId5"/>
          <a:srcRect/>
          <a:stretch>
            <a:fillRect/>
          </a:stretch>
        </p:blipFill>
        <p:spPr bwMode="auto">
          <a:xfrm>
            <a:off x="4752975" y="2214563"/>
            <a:ext cx="4048125" cy="928687"/>
          </a:xfrm>
          <a:prstGeom prst="rect">
            <a:avLst/>
          </a:prstGeom>
          <a:noFill/>
          <a:ln w="9525">
            <a:noFill/>
            <a:miter lim="800000"/>
            <a:headEnd/>
            <a:tailEnd/>
          </a:ln>
        </p:spPr>
      </p:pic>
      <p:pic>
        <p:nvPicPr>
          <p:cNvPr id="2055" name="Picture 7"/>
          <p:cNvPicPr>
            <a:picLocks noChangeAspect="1" noChangeArrowheads="1"/>
          </p:cNvPicPr>
          <p:nvPr/>
        </p:nvPicPr>
        <p:blipFill>
          <a:blip r:embed="rId6"/>
          <a:srcRect/>
          <a:stretch>
            <a:fillRect/>
          </a:stretch>
        </p:blipFill>
        <p:spPr bwMode="auto">
          <a:xfrm>
            <a:off x="4752975" y="3357563"/>
            <a:ext cx="3048000" cy="857250"/>
          </a:xfrm>
          <a:prstGeom prst="rect">
            <a:avLst/>
          </a:prstGeom>
          <a:noFill/>
          <a:ln w="9525">
            <a:noFill/>
            <a:miter lim="800000"/>
            <a:headEnd/>
            <a:tailEnd/>
          </a:ln>
        </p:spPr>
      </p:pic>
      <p:pic>
        <p:nvPicPr>
          <p:cNvPr id="2056" name="Picture 8"/>
          <p:cNvPicPr>
            <a:picLocks noChangeAspect="1" noChangeArrowheads="1"/>
          </p:cNvPicPr>
          <p:nvPr/>
        </p:nvPicPr>
        <p:blipFill>
          <a:blip r:embed="rId7"/>
          <a:srcRect/>
          <a:stretch>
            <a:fillRect/>
          </a:stretch>
        </p:blipFill>
        <p:spPr bwMode="auto">
          <a:xfrm>
            <a:off x="357188" y="3357563"/>
            <a:ext cx="981075" cy="847725"/>
          </a:xfrm>
          <a:prstGeom prst="rect">
            <a:avLst/>
          </a:prstGeom>
          <a:noFill/>
          <a:ln w="9525">
            <a:noFill/>
            <a:miter lim="800000"/>
            <a:headEnd/>
            <a:tailEnd/>
          </a:ln>
        </p:spPr>
      </p:pic>
      <p:pic>
        <p:nvPicPr>
          <p:cNvPr id="2057" name="Picture 9"/>
          <p:cNvPicPr>
            <a:picLocks noChangeAspect="1" noChangeArrowheads="1"/>
          </p:cNvPicPr>
          <p:nvPr/>
        </p:nvPicPr>
        <p:blipFill>
          <a:blip r:embed="rId8"/>
          <a:srcRect/>
          <a:stretch>
            <a:fillRect/>
          </a:stretch>
        </p:blipFill>
        <p:spPr bwMode="auto">
          <a:xfrm>
            <a:off x="1458913" y="3357563"/>
            <a:ext cx="981075" cy="825500"/>
          </a:xfrm>
          <a:prstGeom prst="rect">
            <a:avLst/>
          </a:prstGeom>
          <a:noFill/>
          <a:ln w="9525">
            <a:noFill/>
            <a:miter lim="800000"/>
            <a:headEnd/>
            <a:tailEnd/>
          </a:ln>
        </p:spPr>
      </p:pic>
      <p:pic>
        <p:nvPicPr>
          <p:cNvPr id="2058" name="Picture 10"/>
          <p:cNvPicPr>
            <a:picLocks noChangeAspect="1" noChangeArrowheads="1"/>
          </p:cNvPicPr>
          <p:nvPr/>
        </p:nvPicPr>
        <p:blipFill>
          <a:blip r:embed="rId9"/>
          <a:srcRect/>
          <a:stretch>
            <a:fillRect/>
          </a:stretch>
        </p:blipFill>
        <p:spPr bwMode="auto">
          <a:xfrm>
            <a:off x="357188" y="5429250"/>
            <a:ext cx="2071687" cy="785813"/>
          </a:xfrm>
          <a:prstGeom prst="rect">
            <a:avLst/>
          </a:prstGeom>
          <a:noFill/>
          <a:ln w="9525">
            <a:noFill/>
            <a:miter lim="800000"/>
            <a:headEnd/>
            <a:tailEnd/>
          </a:ln>
        </p:spPr>
      </p:pic>
      <p:pic>
        <p:nvPicPr>
          <p:cNvPr id="2059" name="Picture 11"/>
          <p:cNvPicPr>
            <a:picLocks noChangeAspect="1" noChangeArrowheads="1"/>
          </p:cNvPicPr>
          <p:nvPr/>
        </p:nvPicPr>
        <p:blipFill>
          <a:blip r:embed="rId10"/>
          <a:srcRect/>
          <a:stretch>
            <a:fillRect/>
          </a:stretch>
        </p:blipFill>
        <p:spPr bwMode="auto">
          <a:xfrm>
            <a:off x="357188" y="4429125"/>
            <a:ext cx="2071687" cy="785813"/>
          </a:xfrm>
          <a:prstGeom prst="rect">
            <a:avLst/>
          </a:prstGeom>
          <a:noFill/>
          <a:ln w="9525">
            <a:noFill/>
            <a:miter lim="800000"/>
            <a:headEnd/>
            <a:tailEnd/>
          </a:ln>
        </p:spPr>
      </p:pic>
      <p:pic>
        <p:nvPicPr>
          <p:cNvPr id="2060" name="Picture 12"/>
          <p:cNvPicPr>
            <a:picLocks noChangeAspect="1" noChangeArrowheads="1"/>
          </p:cNvPicPr>
          <p:nvPr/>
        </p:nvPicPr>
        <p:blipFill>
          <a:blip r:embed="rId11"/>
          <a:srcRect/>
          <a:stretch>
            <a:fillRect/>
          </a:stretch>
        </p:blipFill>
        <p:spPr bwMode="auto">
          <a:xfrm>
            <a:off x="2586038" y="4429125"/>
            <a:ext cx="4394200" cy="785813"/>
          </a:xfrm>
          <a:prstGeom prst="rect">
            <a:avLst/>
          </a:prstGeom>
          <a:noFill/>
          <a:ln w="9525">
            <a:noFill/>
            <a:miter lim="800000"/>
            <a:headEnd/>
            <a:tailEnd/>
          </a:ln>
        </p:spPr>
      </p:pic>
      <p:pic>
        <p:nvPicPr>
          <p:cNvPr id="2061" name="Picture 13"/>
          <p:cNvPicPr>
            <a:picLocks noChangeAspect="1" noChangeArrowheads="1"/>
          </p:cNvPicPr>
          <p:nvPr/>
        </p:nvPicPr>
        <p:blipFill>
          <a:blip r:embed="rId12"/>
          <a:srcRect/>
          <a:stretch>
            <a:fillRect/>
          </a:stretch>
        </p:blipFill>
        <p:spPr bwMode="auto">
          <a:xfrm>
            <a:off x="2598738" y="1000125"/>
            <a:ext cx="4402137" cy="1000125"/>
          </a:xfrm>
          <a:prstGeom prst="rect">
            <a:avLst/>
          </a:prstGeom>
          <a:noFill/>
          <a:ln w="9525">
            <a:noFill/>
            <a:miter lim="800000"/>
            <a:headEnd/>
            <a:tailEnd/>
          </a:ln>
        </p:spPr>
      </p:pic>
      <p:pic>
        <p:nvPicPr>
          <p:cNvPr id="2063" name="Picture 15"/>
          <p:cNvPicPr>
            <a:picLocks noChangeAspect="1" noChangeArrowheads="1"/>
          </p:cNvPicPr>
          <p:nvPr/>
        </p:nvPicPr>
        <p:blipFill>
          <a:blip r:embed="rId13"/>
          <a:srcRect/>
          <a:stretch>
            <a:fillRect/>
          </a:stretch>
        </p:blipFill>
        <p:spPr bwMode="auto">
          <a:xfrm>
            <a:off x="214313" y="0"/>
            <a:ext cx="8643937" cy="6858000"/>
          </a:xfrm>
          <a:prstGeom prst="rect">
            <a:avLst/>
          </a:prstGeom>
          <a:noFill/>
          <a:ln w="9525">
            <a:noFill/>
            <a:miter lim="800000"/>
            <a:headEnd/>
            <a:tailEnd/>
          </a:ln>
        </p:spPr>
      </p:pic>
      <p:sp>
        <p:nvSpPr>
          <p:cNvPr id="16" name="TextBox 15"/>
          <p:cNvSpPr txBox="1"/>
          <p:nvPr/>
        </p:nvSpPr>
        <p:spPr>
          <a:xfrm>
            <a:off x="2870084" y="6474023"/>
            <a:ext cx="5273816" cy="307777"/>
          </a:xfrm>
          <a:prstGeom prst="rect">
            <a:avLst/>
          </a:prstGeom>
          <a:noFill/>
        </p:spPr>
        <p:txBody>
          <a:bodyPr wrap="none" rtlCol="0">
            <a:spAutoFit/>
          </a:bodyPr>
          <a:lstStyle/>
          <a:p>
            <a:r>
              <a:rPr lang="en-US" sz="1400" dirty="0" smtClean="0"/>
              <a:t>Presented by C.GOKUL,AP/EEE ,  Velalar College of Engg &amp; Tech, Erode</a:t>
            </a:r>
            <a:endParaRPr lang="en-US" sz="1400" dirty="0"/>
          </a:p>
        </p:txBody>
      </p:sp>
    </p:spTree>
    <p:extLst>
      <p:ext uri="{BB962C8B-B14F-4D97-AF65-F5344CB8AC3E}">
        <p14:creationId xmlns:p14="http://schemas.microsoft.com/office/powerpoint/2010/main" val="622746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61"/>
                                        </p:tgtEl>
                                        <p:attrNameLst>
                                          <p:attrName>style.visibility</p:attrName>
                                        </p:attrNameLst>
                                      </p:cBhvr>
                                      <p:to>
                                        <p:strVal val="visible"/>
                                      </p:to>
                                    </p:set>
                                    <p:animEffect transition="in" filter="dissolve">
                                      <p:cBhvr>
                                        <p:cTn id="7" dur="500"/>
                                        <p:tgtEl>
                                          <p:spTgt spid="20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dissolv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dissolv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57"/>
                                        </p:tgtEl>
                                        <p:attrNameLst>
                                          <p:attrName>style.visibility</p:attrName>
                                        </p:attrNameLst>
                                      </p:cBhvr>
                                      <p:to>
                                        <p:strVal val="visible"/>
                                      </p:to>
                                    </p:set>
                                    <p:animEffect transition="in" filter="dissolve">
                                      <p:cBhvr>
                                        <p:cTn id="22" dur="500"/>
                                        <p:tgtEl>
                                          <p:spTgt spid="20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dissolve">
                                      <p:cBhvr>
                                        <p:cTn id="27" dur="500"/>
                                        <p:tgtEl>
                                          <p:spTgt spid="205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dissolve">
                                      <p:cBhvr>
                                        <p:cTn id="32" dur="500"/>
                                        <p:tgtEl>
                                          <p:spTgt spid="205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053"/>
                                        </p:tgtEl>
                                        <p:attrNameLst>
                                          <p:attrName>style.visibility</p:attrName>
                                        </p:attrNameLst>
                                      </p:cBhvr>
                                      <p:to>
                                        <p:strVal val="visible"/>
                                      </p:to>
                                    </p:set>
                                    <p:animEffect transition="in" filter="dissolve">
                                      <p:cBhvr>
                                        <p:cTn id="37" dur="500"/>
                                        <p:tgtEl>
                                          <p:spTgt spid="20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wipe(left)">
                                      <p:cBhvr>
                                        <p:cTn id="42" dur="500"/>
                                        <p:tgtEl>
                                          <p:spTgt spid="205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052"/>
                                        </p:tgtEl>
                                        <p:attrNameLst>
                                          <p:attrName>style.visibility</p:attrName>
                                        </p:attrNameLst>
                                      </p:cBhvr>
                                      <p:to>
                                        <p:strVal val="visible"/>
                                      </p:to>
                                    </p:set>
                                    <p:animEffect transition="in" filter="dissolve">
                                      <p:cBhvr>
                                        <p:cTn id="47" dur="500"/>
                                        <p:tgtEl>
                                          <p:spTgt spid="205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055"/>
                                        </p:tgtEl>
                                        <p:attrNameLst>
                                          <p:attrName>style.visibility</p:attrName>
                                        </p:attrNameLst>
                                      </p:cBhvr>
                                      <p:to>
                                        <p:strVal val="visible"/>
                                      </p:to>
                                    </p:set>
                                    <p:animEffect transition="in" filter="dissolve">
                                      <p:cBhvr>
                                        <p:cTn id="52" dur="500"/>
                                        <p:tgtEl>
                                          <p:spTgt spid="205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060"/>
                                        </p:tgtEl>
                                        <p:attrNameLst>
                                          <p:attrName>style.visibility</p:attrName>
                                        </p:attrNameLst>
                                      </p:cBhvr>
                                      <p:to>
                                        <p:strVal val="visible"/>
                                      </p:to>
                                    </p:set>
                                    <p:animEffect transition="in" filter="dissolve">
                                      <p:cBhvr>
                                        <p:cTn id="57" dur="500"/>
                                        <p:tgtEl>
                                          <p:spTgt spid="2060"/>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2063"/>
                                        </p:tgtEl>
                                        <p:attrNameLst>
                                          <p:attrName>style.visibility</p:attrName>
                                        </p:attrNameLst>
                                      </p:cBhvr>
                                      <p:to>
                                        <p:strVal val="visible"/>
                                      </p:to>
                                    </p:set>
                                    <p:anim calcmode="lin" valueType="num">
                                      <p:cBhvr>
                                        <p:cTn id="62" dur="2000" fill="hold"/>
                                        <p:tgtEl>
                                          <p:spTgt spid="2063"/>
                                        </p:tgtEl>
                                        <p:attrNameLst>
                                          <p:attrName>ppt_w</p:attrName>
                                        </p:attrNameLst>
                                      </p:cBhvr>
                                      <p:tavLst>
                                        <p:tav tm="0">
                                          <p:val>
                                            <p:fltVal val="0"/>
                                          </p:val>
                                        </p:tav>
                                        <p:tav tm="100000">
                                          <p:val>
                                            <p:strVal val="#ppt_w"/>
                                          </p:val>
                                        </p:tav>
                                      </p:tavLst>
                                    </p:anim>
                                    <p:anim calcmode="lin" valueType="num">
                                      <p:cBhvr>
                                        <p:cTn id="63" dur="2000" fill="hold"/>
                                        <p:tgtEl>
                                          <p:spTgt spid="20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SFR Registers &amp; their Addresses</a:t>
            </a:r>
          </a:p>
        </p:txBody>
      </p:sp>
      <p:sp>
        <p:nvSpPr>
          <p:cNvPr id="7" name="Content Placeholder 6"/>
          <p:cNvSpPr>
            <a:spLocks noGrp="1"/>
          </p:cNvSpPr>
          <p:nvPr>
            <p:ph idx="1"/>
          </p:nvPr>
        </p:nvSpPr>
        <p:spPr>
          <a:xfrm>
            <a:off x="173038" y="1214438"/>
            <a:ext cx="8786812" cy="5143500"/>
          </a:xfrm>
        </p:spPr>
        <p:txBody>
          <a:bodyPr>
            <a:normAutofit/>
          </a:bodyPr>
          <a:lstStyle/>
          <a:p>
            <a:pPr eaLnBrk="1" hangingPunct="1">
              <a:buClr>
                <a:schemeClr val="tx2"/>
              </a:buClr>
              <a:buSzPct val="90000"/>
              <a:buFontTx/>
              <a:buNone/>
              <a:defRPr/>
            </a:pPr>
            <a:r>
              <a:rPr lang="en-US" altLang="zh-TW" sz="2400" b="1" dirty="0" smtClean="0">
                <a:solidFill>
                  <a:srgbClr val="00B0F0"/>
                </a:solidFill>
                <a:effectLst>
                  <a:outerShdw blurRad="38100" dist="38100" dir="2700000" algn="tl">
                    <a:srgbClr val="000000"/>
                  </a:outerShdw>
                </a:effectLst>
              </a:rPr>
              <a:t>MOV	0E0H,#55H	;is the same as</a:t>
            </a:r>
          </a:p>
          <a:p>
            <a:pPr eaLnBrk="1" hangingPunct="1">
              <a:buClr>
                <a:schemeClr val="tx2"/>
              </a:buClr>
              <a:buSzPct val="90000"/>
              <a:buFontTx/>
              <a:buNone/>
              <a:defRPr/>
            </a:pPr>
            <a:r>
              <a:rPr lang="en-US" altLang="zh-TW" sz="2400" b="1" dirty="0" smtClean="0">
                <a:solidFill>
                  <a:srgbClr val="00B0F0"/>
                </a:solidFill>
                <a:effectLst>
                  <a:outerShdw blurRad="38100" dist="38100" dir="2700000" algn="tl">
                    <a:srgbClr val="000000"/>
                  </a:outerShdw>
                </a:effectLst>
              </a:rPr>
              <a:t>MOV	A,#55H	;which means load 55H into A (A=55H)</a:t>
            </a:r>
          </a:p>
          <a:p>
            <a:pPr eaLnBrk="1" hangingPunct="1">
              <a:buClr>
                <a:schemeClr val="tx2"/>
              </a:buClr>
              <a:buSzPct val="90000"/>
              <a:buFontTx/>
              <a:buNone/>
              <a:defRPr/>
            </a:pPr>
            <a:endParaRPr lang="en-US" altLang="zh-TW" sz="2400" b="1" dirty="0" smtClean="0">
              <a:solidFill>
                <a:srgbClr val="00B0F0"/>
              </a:solidFill>
              <a:effectLst>
                <a:outerShdw blurRad="38100" dist="38100" dir="2700000" algn="tl">
                  <a:srgbClr val="000000"/>
                </a:outerShdw>
              </a:effectLst>
            </a:endParaRPr>
          </a:p>
          <a:p>
            <a:pPr eaLnBrk="1" hangingPunct="1">
              <a:buClr>
                <a:schemeClr val="tx2"/>
              </a:buClr>
              <a:buSzPct val="90000"/>
              <a:buFontTx/>
              <a:buNone/>
              <a:defRPr/>
            </a:pPr>
            <a:r>
              <a:rPr lang="en-US" altLang="zh-TW" sz="2400" b="1" dirty="0" smtClean="0">
                <a:solidFill>
                  <a:srgbClr val="CC99FF"/>
                </a:solidFill>
                <a:effectLst>
                  <a:outerShdw blurRad="38100" dist="38100" dir="2700000" algn="tl">
                    <a:srgbClr val="000000"/>
                  </a:outerShdw>
                </a:effectLst>
              </a:rPr>
              <a:t>MOV	0F0H,#25H	;is the same as</a:t>
            </a:r>
          </a:p>
          <a:p>
            <a:pPr eaLnBrk="1" hangingPunct="1">
              <a:buClr>
                <a:schemeClr val="tx2"/>
              </a:buClr>
              <a:buSzPct val="90000"/>
              <a:buFontTx/>
              <a:buNone/>
              <a:defRPr/>
            </a:pPr>
            <a:r>
              <a:rPr lang="en-US" altLang="zh-TW" sz="2400" b="1" dirty="0" smtClean="0">
                <a:solidFill>
                  <a:srgbClr val="CC99FF"/>
                </a:solidFill>
                <a:effectLst>
                  <a:outerShdw blurRad="38100" dist="38100" dir="2700000" algn="tl">
                    <a:srgbClr val="000000"/>
                  </a:outerShdw>
                </a:effectLst>
              </a:rPr>
              <a:t>MOV     B,#25H	;which means load 25H into B (B=25H)</a:t>
            </a:r>
          </a:p>
          <a:p>
            <a:pPr eaLnBrk="1" hangingPunct="1">
              <a:buClr>
                <a:schemeClr val="tx2"/>
              </a:buClr>
              <a:buSzPct val="90000"/>
              <a:buFontTx/>
              <a:buNone/>
              <a:defRPr/>
            </a:pPr>
            <a:endParaRPr lang="en-US" altLang="zh-TW" sz="2400" b="1" dirty="0" smtClean="0">
              <a:solidFill>
                <a:srgbClr val="00B0F0"/>
              </a:solidFill>
              <a:effectLst>
                <a:outerShdw blurRad="38100" dist="38100" dir="2700000" algn="tl">
                  <a:srgbClr val="000000"/>
                </a:outerShdw>
              </a:effectLst>
            </a:endParaRPr>
          </a:p>
          <a:p>
            <a:pPr eaLnBrk="1" hangingPunct="1">
              <a:buClr>
                <a:schemeClr val="tx2"/>
              </a:buClr>
              <a:buSzPct val="90000"/>
              <a:buFontTx/>
              <a:buNone/>
              <a:defRPr/>
            </a:pPr>
            <a:r>
              <a:rPr lang="en-US" altLang="zh-TW" sz="2400" b="1" dirty="0" smtClean="0">
                <a:solidFill>
                  <a:srgbClr val="FFFF66"/>
                </a:solidFill>
                <a:effectLst>
                  <a:outerShdw blurRad="38100" dist="38100" dir="2700000" algn="tl">
                    <a:srgbClr val="000000"/>
                  </a:outerShdw>
                </a:effectLst>
              </a:rPr>
              <a:t>MOV	0E0H,R2	;is the same as</a:t>
            </a:r>
          </a:p>
          <a:p>
            <a:pPr eaLnBrk="1" hangingPunct="1">
              <a:buClr>
                <a:schemeClr val="tx2"/>
              </a:buClr>
              <a:buSzPct val="90000"/>
              <a:buFontTx/>
              <a:buNone/>
              <a:defRPr/>
            </a:pPr>
            <a:r>
              <a:rPr lang="en-US" altLang="zh-TW" sz="2400" b="1" dirty="0" smtClean="0">
                <a:solidFill>
                  <a:srgbClr val="FFFF66"/>
                </a:solidFill>
                <a:effectLst>
                  <a:outerShdw blurRad="38100" dist="38100" dir="2700000" algn="tl">
                    <a:srgbClr val="000000"/>
                  </a:outerShdw>
                </a:effectLst>
              </a:rPr>
              <a:t>MOV	A,R2		;which means copy R2 into A</a:t>
            </a:r>
          </a:p>
          <a:p>
            <a:pPr eaLnBrk="1" hangingPunct="1">
              <a:buClr>
                <a:schemeClr val="tx2"/>
              </a:buClr>
              <a:buSzPct val="90000"/>
              <a:buFontTx/>
              <a:buNone/>
              <a:defRPr/>
            </a:pPr>
            <a:endParaRPr lang="en-US" altLang="zh-TW" sz="2400" b="1" dirty="0" smtClean="0">
              <a:solidFill>
                <a:srgbClr val="00B0F0"/>
              </a:solidFill>
              <a:effectLst>
                <a:outerShdw blurRad="38100" dist="38100" dir="2700000" algn="tl">
                  <a:srgbClr val="000000"/>
                </a:outerShdw>
              </a:effectLst>
            </a:endParaRPr>
          </a:p>
          <a:p>
            <a:pPr eaLnBrk="1" hangingPunct="1">
              <a:buClr>
                <a:schemeClr val="tx2"/>
              </a:buClr>
              <a:buSzPct val="90000"/>
              <a:buFontTx/>
              <a:buNone/>
              <a:defRPr/>
            </a:pPr>
            <a:r>
              <a:rPr lang="en-US" altLang="zh-TW" sz="2400" b="1" dirty="0" smtClean="0">
                <a:solidFill>
                  <a:srgbClr val="00FFFF"/>
                </a:solidFill>
                <a:effectLst>
                  <a:outerShdw blurRad="38100" dist="38100" dir="2700000" algn="tl">
                    <a:srgbClr val="000000"/>
                  </a:outerShdw>
                </a:effectLst>
              </a:rPr>
              <a:t>MOV	0F0H,R0	;is the same as</a:t>
            </a:r>
          </a:p>
          <a:p>
            <a:pPr eaLnBrk="1" hangingPunct="1">
              <a:buClr>
                <a:schemeClr val="tx2"/>
              </a:buClr>
              <a:buSzPct val="90000"/>
              <a:buFontTx/>
              <a:buNone/>
              <a:defRPr/>
            </a:pPr>
            <a:r>
              <a:rPr lang="en-US" altLang="zh-TW" sz="2400" b="1" dirty="0" smtClean="0">
                <a:solidFill>
                  <a:srgbClr val="00FFFF"/>
                </a:solidFill>
                <a:effectLst>
                  <a:outerShdw blurRad="38100" dist="38100" dir="2700000" algn="tl">
                    <a:srgbClr val="000000"/>
                  </a:outerShdw>
                </a:effectLst>
              </a:rPr>
              <a:t>MOV	B,R0		;which means copy R0 into B</a:t>
            </a:r>
          </a:p>
          <a:p>
            <a:pPr eaLnBrk="1" hangingPunct="1">
              <a:defRPr/>
            </a:pPr>
            <a:endParaRPr lang="en-US" dirty="0"/>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322</a:t>
            </a:fld>
            <a:endParaRPr lang="en-US"/>
          </a:p>
        </p:txBody>
      </p:sp>
    </p:spTree>
    <p:extLst>
      <p:ext uri="{BB962C8B-B14F-4D97-AF65-F5344CB8AC3E}">
        <p14:creationId xmlns:p14="http://schemas.microsoft.com/office/powerpoint/2010/main" val="1254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SFR Addresses ( 1 of 2 )</a:t>
            </a:r>
            <a:endParaRPr lang="zh-TW" altLang="en-US" smtClean="0">
              <a:ea typeface="新細明體" pitchFamily="18" charset="-120"/>
            </a:endParaRP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323</a:t>
            </a:fld>
            <a:endParaRPr lang="en-US"/>
          </a:p>
        </p:txBody>
      </p:sp>
      <p:pic>
        <p:nvPicPr>
          <p:cNvPr id="118787" name="Picture 3" descr="t5-1a"/>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381000" y="1282700"/>
            <a:ext cx="8305800" cy="4775200"/>
          </a:xfrm>
          <a:prstGeom prst="rect">
            <a:avLst/>
          </a:prstGeom>
          <a:noFill/>
          <a:ln w="9525">
            <a:noFill/>
            <a:miter lim="800000"/>
            <a:headEnd/>
            <a:tailEnd/>
          </a:ln>
        </p:spPr>
      </p:pic>
    </p:spTree>
    <p:extLst>
      <p:ext uri="{BB962C8B-B14F-4D97-AF65-F5344CB8AC3E}">
        <p14:creationId xmlns:p14="http://schemas.microsoft.com/office/powerpoint/2010/main" val="2282165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dissolve">
                                      <p:cBhvr>
                                        <p:cTn id="7" dur="500"/>
                                        <p:tgtEl>
                                          <p:spTgt spid="118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SFR Addresses ( 2 of 2 )</a:t>
            </a:r>
            <a:endParaRPr lang="zh-TW" altLang="en-US" smtClean="0">
              <a:ea typeface="新細明體" pitchFamily="18" charset="-120"/>
            </a:endParaRP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324</a:t>
            </a:fld>
            <a:endParaRPr lang="en-US"/>
          </a:p>
        </p:txBody>
      </p:sp>
      <p:pic>
        <p:nvPicPr>
          <p:cNvPr id="119811" name="Picture 3" descr="t5-1b"/>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185738" y="1425575"/>
            <a:ext cx="8958262" cy="4737100"/>
          </a:xfrm>
          <a:prstGeom prst="rect">
            <a:avLst/>
          </a:prstGeom>
          <a:noFill/>
          <a:ln w="9525">
            <a:noFill/>
            <a:miter lim="800000"/>
            <a:headEnd/>
            <a:tailEnd/>
          </a:ln>
        </p:spPr>
      </p:pic>
    </p:spTree>
    <p:extLst>
      <p:ext uri="{BB962C8B-B14F-4D97-AF65-F5344CB8AC3E}">
        <p14:creationId xmlns:p14="http://schemas.microsoft.com/office/powerpoint/2010/main" val="4137075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dissolve">
                                      <p:cBhvr>
                                        <p:cTn id="7"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Example</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325</a:t>
            </a:fld>
            <a:endParaRPr lang="en-US"/>
          </a:p>
        </p:txBody>
      </p:sp>
      <p:pic>
        <p:nvPicPr>
          <p:cNvPr id="120835" name="Picture 3" descr="e5-1"/>
          <p:cNvPicPr>
            <a:picLocks noChangeAspect="1" noChangeArrowheads="1"/>
          </p:cNvPicPr>
          <p:nvPr/>
        </p:nvPicPr>
        <p:blipFill>
          <a:blip r:embed="rId2">
            <a:clrChange>
              <a:clrFrom>
                <a:srgbClr val="000000"/>
              </a:clrFrom>
              <a:clrTo>
                <a:srgbClr val="000000">
                  <a:alpha val="0"/>
                </a:srgbClr>
              </a:clrTo>
            </a:clrChange>
          </a:blip>
          <a:srcRect t="33238"/>
          <a:stretch>
            <a:fillRect/>
          </a:stretch>
        </p:blipFill>
        <p:spPr bwMode="auto">
          <a:xfrm>
            <a:off x="139700" y="2882900"/>
            <a:ext cx="8940800" cy="2908300"/>
          </a:xfrm>
          <a:prstGeom prst="rect">
            <a:avLst/>
          </a:prstGeom>
          <a:noFill/>
          <a:ln w="9525">
            <a:noFill/>
            <a:miter lim="800000"/>
            <a:headEnd/>
            <a:tailEnd/>
          </a:ln>
        </p:spPr>
      </p:pic>
      <p:pic>
        <p:nvPicPr>
          <p:cNvPr id="120836" name="Picture 4" descr="e5-1"/>
          <p:cNvPicPr>
            <a:picLocks noChangeAspect="1" noChangeArrowheads="1"/>
          </p:cNvPicPr>
          <p:nvPr/>
        </p:nvPicPr>
        <p:blipFill>
          <a:blip r:embed="rId2">
            <a:clrChange>
              <a:clrFrom>
                <a:srgbClr val="000000"/>
              </a:clrFrom>
              <a:clrTo>
                <a:srgbClr val="000000">
                  <a:alpha val="0"/>
                </a:srgbClr>
              </a:clrTo>
            </a:clrChange>
          </a:blip>
          <a:srcRect b="66762"/>
          <a:stretch>
            <a:fillRect/>
          </a:stretch>
        </p:blipFill>
        <p:spPr bwMode="auto">
          <a:xfrm>
            <a:off x="139700" y="1741488"/>
            <a:ext cx="8940800" cy="1447800"/>
          </a:xfrm>
          <a:prstGeom prst="rect">
            <a:avLst/>
          </a:prstGeom>
          <a:noFill/>
          <a:ln w="9525">
            <a:noFill/>
            <a:miter lim="800000"/>
            <a:headEnd/>
            <a:tailEnd/>
          </a:ln>
        </p:spPr>
      </p:pic>
    </p:spTree>
    <p:extLst>
      <p:ext uri="{BB962C8B-B14F-4D97-AF65-F5344CB8AC3E}">
        <p14:creationId xmlns:p14="http://schemas.microsoft.com/office/powerpoint/2010/main" val="386399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dissolve">
                                      <p:cBhvr>
                                        <p:cTn id="7" dur="500"/>
                                        <p:tgtEl>
                                          <p:spTgt spid="1208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0835"/>
                                        </p:tgtEl>
                                        <p:attrNameLst>
                                          <p:attrName>style.visibility</p:attrName>
                                        </p:attrNameLst>
                                      </p:cBhvr>
                                      <p:to>
                                        <p:strVal val="visible"/>
                                      </p:to>
                                    </p:set>
                                    <p:animEffect transition="in" filter="checkerboard(across)">
                                      <p:cBhvr>
                                        <p:cTn id="12" dur="500"/>
                                        <p:tgtEl>
                                          <p:spTgt spid="120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1066800" y="3244334"/>
            <a:ext cx="7619999" cy="769441"/>
          </a:xfrm>
          <a:prstGeom prst="rect">
            <a:avLst/>
          </a:prstGeom>
        </p:spPr>
        <p:txBody>
          <a:bodyPr wrap="square">
            <a:spAutoFit/>
          </a:bodyPr>
          <a:lstStyle/>
          <a:p>
            <a:pPr algn="ctr"/>
            <a:r>
              <a:rPr lang="en-US" sz="4400" dirty="0" smtClean="0">
                <a:solidFill>
                  <a:srgbClr val="0000FF"/>
                </a:solidFill>
                <a:ea typeface="Calibri" pitchFamily="34" charset="0"/>
              </a:rPr>
              <a:t>8.Program </a:t>
            </a:r>
            <a:r>
              <a:rPr lang="en-US" sz="4400" dirty="0">
                <a:solidFill>
                  <a:srgbClr val="0000FF"/>
                </a:solidFill>
                <a:ea typeface="Calibri" pitchFamily="34" charset="0"/>
              </a:rPr>
              <a:t>Status Word [PSW]</a:t>
            </a:r>
            <a:endParaRPr lang="en-US" sz="4400" dirty="0">
              <a:solidFill>
                <a:srgbClr val="0000FF"/>
              </a:solidFill>
            </a:endParaRPr>
          </a:p>
        </p:txBody>
      </p:sp>
    </p:spTree>
    <p:extLst>
      <p:ext uri="{BB962C8B-B14F-4D97-AF65-F5344CB8AC3E}">
        <p14:creationId xmlns:p14="http://schemas.microsoft.com/office/powerpoint/2010/main" val="51264919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0"/>
            <a:ext cx="9144000" cy="1143000"/>
          </a:xfrm>
        </p:spPr>
        <p:txBody>
          <a:bodyPr>
            <a:normAutofit/>
          </a:bodyPr>
          <a:lstStyle/>
          <a:p>
            <a:pPr eaLnBrk="1" hangingPunct="1"/>
            <a:r>
              <a:rPr lang="en-US" sz="4400" dirty="0" smtClean="0">
                <a:ea typeface="Calibri" pitchFamily="34" charset="0"/>
              </a:rPr>
              <a:t>Program Status Word [PSW]</a:t>
            </a:r>
          </a:p>
        </p:txBody>
      </p:sp>
      <p:sp>
        <p:nvSpPr>
          <p:cNvPr id="32" name="Slide Number Placeholder 31"/>
          <p:cNvSpPr>
            <a:spLocks noGrp="1"/>
          </p:cNvSpPr>
          <p:nvPr>
            <p:ph type="sldNum" sz="quarter" idx="12"/>
          </p:nvPr>
        </p:nvSpPr>
        <p:spPr/>
        <p:txBody>
          <a:bodyPr/>
          <a:lstStyle/>
          <a:p>
            <a:pPr>
              <a:defRPr/>
            </a:pPr>
            <a:fld id="{58192763-ECA8-4B55-8099-09EA622932A5}" type="slidenum">
              <a:rPr lang="en-US" smtClean="0"/>
              <a:pPr>
                <a:defRPr/>
              </a:pPr>
              <a:t>327</a:t>
            </a:fld>
            <a:endParaRPr lang="en-US"/>
          </a:p>
        </p:txBody>
      </p:sp>
      <p:sp>
        <p:nvSpPr>
          <p:cNvPr id="7" name="Rectangle 5"/>
          <p:cNvSpPr>
            <a:spLocks noChangeArrowheads="1"/>
          </p:cNvSpPr>
          <p:nvPr/>
        </p:nvSpPr>
        <p:spPr bwMode="auto">
          <a:xfrm>
            <a:off x="1835150" y="2481263"/>
            <a:ext cx="5761038" cy="647700"/>
          </a:xfrm>
          <a:prstGeom prst="rect">
            <a:avLst/>
          </a:prstGeom>
          <a:solidFill>
            <a:schemeClr val="bg1"/>
          </a:solidFill>
          <a:ln w="38100">
            <a:solidFill>
              <a:srgbClr val="993366"/>
            </a:solidFill>
            <a:miter lim="800000"/>
            <a:headEnd type="none" w="sm" len="sm"/>
            <a:tailEnd type="none" w="sm" len="sm"/>
          </a:ln>
        </p:spPr>
        <p:txBody>
          <a:bodyPr wrap="none" anchor="ctr"/>
          <a:lstStyle/>
          <a:p>
            <a:r>
              <a:rPr lang="en-US" sz="3400" b="1">
                <a:latin typeface="Calibri" pitchFamily="34" charset="0"/>
              </a:rPr>
              <a:t>C   AC  F0   RS1   RS0  OV   F1   P </a:t>
            </a:r>
          </a:p>
        </p:txBody>
      </p:sp>
      <p:sp>
        <p:nvSpPr>
          <p:cNvPr id="8" name="Line 6"/>
          <p:cNvSpPr>
            <a:spLocks noChangeShapeType="1"/>
          </p:cNvSpPr>
          <p:nvPr/>
        </p:nvSpPr>
        <p:spPr bwMode="auto">
          <a:xfrm>
            <a:off x="2339975"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9" name="Line 7"/>
          <p:cNvSpPr>
            <a:spLocks noChangeShapeType="1"/>
          </p:cNvSpPr>
          <p:nvPr/>
        </p:nvSpPr>
        <p:spPr bwMode="auto">
          <a:xfrm>
            <a:off x="2987675"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0" name="Line 8"/>
          <p:cNvSpPr>
            <a:spLocks noChangeShapeType="1"/>
          </p:cNvSpPr>
          <p:nvPr/>
        </p:nvSpPr>
        <p:spPr bwMode="auto">
          <a:xfrm>
            <a:off x="3635375"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1" name="Line 10"/>
          <p:cNvSpPr>
            <a:spLocks noChangeShapeType="1"/>
          </p:cNvSpPr>
          <p:nvPr/>
        </p:nvSpPr>
        <p:spPr bwMode="auto">
          <a:xfrm>
            <a:off x="4630738" y="24685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2" name="Line 11"/>
          <p:cNvSpPr>
            <a:spLocks noChangeShapeType="1"/>
          </p:cNvSpPr>
          <p:nvPr/>
        </p:nvSpPr>
        <p:spPr bwMode="auto">
          <a:xfrm>
            <a:off x="5580063"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3" name="Line 12"/>
          <p:cNvSpPr>
            <a:spLocks noChangeShapeType="1"/>
          </p:cNvSpPr>
          <p:nvPr/>
        </p:nvSpPr>
        <p:spPr bwMode="auto">
          <a:xfrm>
            <a:off x="6300788"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4" name="Line 13"/>
          <p:cNvSpPr>
            <a:spLocks noChangeShapeType="1"/>
          </p:cNvSpPr>
          <p:nvPr/>
        </p:nvSpPr>
        <p:spPr bwMode="auto">
          <a:xfrm>
            <a:off x="7019925" y="2481263"/>
            <a:ext cx="0" cy="649287"/>
          </a:xfrm>
          <a:prstGeom prst="line">
            <a:avLst/>
          </a:prstGeom>
          <a:noFill/>
          <a:ln w="28575">
            <a:solidFill>
              <a:srgbClr val="993366"/>
            </a:solidFill>
            <a:round/>
            <a:headEnd type="none" w="sm" len="sm"/>
            <a:tailEnd type="none" w="sm" len="sm"/>
          </a:ln>
        </p:spPr>
        <p:txBody>
          <a:bodyPr/>
          <a:lstStyle/>
          <a:p>
            <a:endParaRPr lang="en-GB"/>
          </a:p>
        </p:txBody>
      </p:sp>
      <p:sp>
        <p:nvSpPr>
          <p:cNvPr id="15" name="Line 16"/>
          <p:cNvSpPr>
            <a:spLocks noChangeShapeType="1"/>
          </p:cNvSpPr>
          <p:nvPr/>
        </p:nvSpPr>
        <p:spPr bwMode="auto">
          <a:xfrm>
            <a:off x="4140200" y="3130550"/>
            <a:ext cx="0" cy="574675"/>
          </a:xfrm>
          <a:prstGeom prst="line">
            <a:avLst/>
          </a:prstGeom>
          <a:noFill/>
          <a:ln w="38100">
            <a:solidFill>
              <a:srgbClr val="00B0F0"/>
            </a:solidFill>
            <a:round/>
            <a:headEnd type="none" w="sm" len="sm"/>
            <a:tailEnd type="none" w="sm" len="sm"/>
          </a:ln>
        </p:spPr>
        <p:txBody>
          <a:bodyPr/>
          <a:lstStyle/>
          <a:p>
            <a:endParaRPr lang="en-GB"/>
          </a:p>
        </p:txBody>
      </p:sp>
      <p:sp>
        <p:nvSpPr>
          <p:cNvPr id="16" name="Line 17"/>
          <p:cNvSpPr>
            <a:spLocks noChangeShapeType="1"/>
          </p:cNvSpPr>
          <p:nvPr/>
        </p:nvSpPr>
        <p:spPr bwMode="auto">
          <a:xfrm>
            <a:off x="5148263" y="3130550"/>
            <a:ext cx="0" cy="574675"/>
          </a:xfrm>
          <a:prstGeom prst="line">
            <a:avLst/>
          </a:prstGeom>
          <a:noFill/>
          <a:ln w="38100">
            <a:solidFill>
              <a:srgbClr val="00B0F0"/>
            </a:solidFill>
            <a:round/>
            <a:headEnd type="none" w="sm" len="sm"/>
            <a:tailEnd type="none" w="sm" len="sm"/>
          </a:ln>
        </p:spPr>
        <p:txBody>
          <a:bodyPr/>
          <a:lstStyle/>
          <a:p>
            <a:endParaRPr lang="en-GB"/>
          </a:p>
        </p:txBody>
      </p:sp>
      <p:sp>
        <p:nvSpPr>
          <p:cNvPr id="17" name="Line 18"/>
          <p:cNvSpPr>
            <a:spLocks noChangeShapeType="1"/>
          </p:cNvSpPr>
          <p:nvPr/>
        </p:nvSpPr>
        <p:spPr bwMode="auto">
          <a:xfrm>
            <a:off x="4140200" y="3705225"/>
            <a:ext cx="1008063" cy="0"/>
          </a:xfrm>
          <a:prstGeom prst="line">
            <a:avLst/>
          </a:prstGeom>
          <a:noFill/>
          <a:ln w="38100">
            <a:solidFill>
              <a:srgbClr val="00B0F0"/>
            </a:solidFill>
            <a:round/>
            <a:headEnd type="none" w="sm" len="sm"/>
            <a:tailEnd type="none" w="sm" len="sm"/>
          </a:ln>
        </p:spPr>
        <p:txBody>
          <a:bodyPr/>
          <a:lstStyle/>
          <a:p>
            <a:endParaRPr lang="en-GB"/>
          </a:p>
        </p:txBody>
      </p:sp>
      <p:sp>
        <p:nvSpPr>
          <p:cNvPr id="18" name="Line 19"/>
          <p:cNvSpPr>
            <a:spLocks noChangeShapeType="1"/>
          </p:cNvSpPr>
          <p:nvPr/>
        </p:nvSpPr>
        <p:spPr bwMode="auto">
          <a:xfrm>
            <a:off x="4643438" y="3705225"/>
            <a:ext cx="0" cy="649288"/>
          </a:xfrm>
          <a:prstGeom prst="line">
            <a:avLst/>
          </a:prstGeom>
          <a:noFill/>
          <a:ln w="38100">
            <a:solidFill>
              <a:srgbClr val="00B0F0"/>
            </a:solidFill>
            <a:round/>
            <a:headEnd type="none" w="sm" len="sm"/>
            <a:tailEnd type="triangle" w="lg" len="lg"/>
          </a:ln>
        </p:spPr>
        <p:txBody>
          <a:bodyPr/>
          <a:lstStyle/>
          <a:p>
            <a:endParaRPr lang="en-GB"/>
          </a:p>
        </p:txBody>
      </p:sp>
      <p:sp>
        <p:nvSpPr>
          <p:cNvPr id="19" name="Rectangle 20"/>
          <p:cNvSpPr>
            <a:spLocks noChangeArrowheads="1"/>
          </p:cNvSpPr>
          <p:nvPr/>
        </p:nvSpPr>
        <p:spPr bwMode="auto">
          <a:xfrm>
            <a:off x="3241675" y="4357688"/>
            <a:ext cx="2808288" cy="287337"/>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Register Bank Select</a:t>
            </a:r>
          </a:p>
        </p:txBody>
      </p:sp>
      <p:sp>
        <p:nvSpPr>
          <p:cNvPr id="20" name="Rectangle 22"/>
          <p:cNvSpPr>
            <a:spLocks noChangeArrowheads="1"/>
          </p:cNvSpPr>
          <p:nvPr/>
        </p:nvSpPr>
        <p:spPr bwMode="auto">
          <a:xfrm>
            <a:off x="323850" y="3346450"/>
            <a:ext cx="1223963" cy="358775"/>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Carry</a:t>
            </a:r>
          </a:p>
        </p:txBody>
      </p:sp>
      <p:sp>
        <p:nvSpPr>
          <p:cNvPr id="21" name="Rectangle 23"/>
          <p:cNvSpPr>
            <a:spLocks noChangeArrowheads="1"/>
          </p:cNvSpPr>
          <p:nvPr/>
        </p:nvSpPr>
        <p:spPr bwMode="auto">
          <a:xfrm>
            <a:off x="323850" y="3778250"/>
            <a:ext cx="1871663" cy="360363"/>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Auxiliary Carry</a:t>
            </a:r>
          </a:p>
        </p:txBody>
      </p:sp>
      <p:sp>
        <p:nvSpPr>
          <p:cNvPr id="22" name="Rectangle 24"/>
          <p:cNvSpPr>
            <a:spLocks noChangeArrowheads="1"/>
          </p:cNvSpPr>
          <p:nvPr/>
        </p:nvSpPr>
        <p:spPr bwMode="auto">
          <a:xfrm>
            <a:off x="755650" y="4354513"/>
            <a:ext cx="1871663" cy="360362"/>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User Flag 0</a:t>
            </a:r>
          </a:p>
        </p:txBody>
      </p:sp>
      <p:sp>
        <p:nvSpPr>
          <p:cNvPr id="23" name="Line 25"/>
          <p:cNvSpPr>
            <a:spLocks noChangeShapeType="1"/>
          </p:cNvSpPr>
          <p:nvPr/>
        </p:nvSpPr>
        <p:spPr bwMode="auto">
          <a:xfrm flipV="1">
            <a:off x="1547813" y="3130550"/>
            <a:ext cx="431800" cy="431800"/>
          </a:xfrm>
          <a:prstGeom prst="line">
            <a:avLst/>
          </a:prstGeom>
          <a:noFill/>
          <a:ln w="38100">
            <a:solidFill>
              <a:srgbClr val="00B0F0"/>
            </a:solidFill>
            <a:round/>
            <a:headEnd type="none" w="sm" len="sm"/>
            <a:tailEnd type="triangle" w="lg" len="lg"/>
          </a:ln>
        </p:spPr>
        <p:txBody>
          <a:bodyPr/>
          <a:lstStyle/>
          <a:p>
            <a:endParaRPr lang="en-GB"/>
          </a:p>
        </p:txBody>
      </p:sp>
      <p:sp>
        <p:nvSpPr>
          <p:cNvPr id="24" name="Line 26"/>
          <p:cNvSpPr>
            <a:spLocks noChangeShapeType="1"/>
          </p:cNvSpPr>
          <p:nvPr/>
        </p:nvSpPr>
        <p:spPr bwMode="auto">
          <a:xfrm flipV="1">
            <a:off x="2195513" y="3130550"/>
            <a:ext cx="431800" cy="863600"/>
          </a:xfrm>
          <a:prstGeom prst="line">
            <a:avLst/>
          </a:prstGeom>
          <a:noFill/>
          <a:ln w="38100">
            <a:solidFill>
              <a:srgbClr val="00B0F0"/>
            </a:solidFill>
            <a:round/>
            <a:headEnd type="none" w="sm" len="sm"/>
            <a:tailEnd type="triangle" w="lg" len="lg"/>
          </a:ln>
        </p:spPr>
        <p:txBody>
          <a:bodyPr/>
          <a:lstStyle/>
          <a:p>
            <a:endParaRPr lang="en-GB"/>
          </a:p>
        </p:txBody>
      </p:sp>
      <p:sp>
        <p:nvSpPr>
          <p:cNvPr id="25" name="Line 27"/>
          <p:cNvSpPr>
            <a:spLocks noChangeShapeType="1"/>
          </p:cNvSpPr>
          <p:nvPr/>
        </p:nvSpPr>
        <p:spPr bwMode="auto">
          <a:xfrm flipV="1">
            <a:off x="2411413" y="3130550"/>
            <a:ext cx="936625" cy="1223963"/>
          </a:xfrm>
          <a:prstGeom prst="line">
            <a:avLst/>
          </a:prstGeom>
          <a:noFill/>
          <a:ln w="38100">
            <a:solidFill>
              <a:srgbClr val="00B0F0"/>
            </a:solidFill>
            <a:round/>
            <a:headEnd type="none" w="sm" len="sm"/>
            <a:tailEnd type="triangle" w="lg" len="lg"/>
          </a:ln>
        </p:spPr>
        <p:txBody>
          <a:bodyPr/>
          <a:lstStyle/>
          <a:p>
            <a:endParaRPr lang="en-GB"/>
          </a:p>
        </p:txBody>
      </p:sp>
      <p:sp>
        <p:nvSpPr>
          <p:cNvPr id="26" name="Rectangle 28"/>
          <p:cNvSpPr>
            <a:spLocks noChangeArrowheads="1"/>
          </p:cNvSpPr>
          <p:nvPr/>
        </p:nvSpPr>
        <p:spPr bwMode="auto">
          <a:xfrm>
            <a:off x="7812088" y="3346450"/>
            <a:ext cx="1008062" cy="358775"/>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Parity</a:t>
            </a:r>
          </a:p>
        </p:txBody>
      </p:sp>
      <p:sp>
        <p:nvSpPr>
          <p:cNvPr id="27" name="Rectangle 29"/>
          <p:cNvSpPr>
            <a:spLocks noChangeArrowheads="1"/>
          </p:cNvSpPr>
          <p:nvPr/>
        </p:nvSpPr>
        <p:spPr bwMode="auto">
          <a:xfrm>
            <a:off x="7092950" y="3849688"/>
            <a:ext cx="1511300" cy="360362"/>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User Flag 1</a:t>
            </a:r>
          </a:p>
        </p:txBody>
      </p:sp>
      <p:sp>
        <p:nvSpPr>
          <p:cNvPr id="28" name="Rectangle 30"/>
          <p:cNvSpPr>
            <a:spLocks noChangeArrowheads="1"/>
          </p:cNvSpPr>
          <p:nvPr/>
        </p:nvSpPr>
        <p:spPr bwMode="auto">
          <a:xfrm>
            <a:off x="6443663" y="4425950"/>
            <a:ext cx="1511300" cy="288925"/>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b="1">
                <a:solidFill>
                  <a:schemeClr val="tx1"/>
                </a:solidFill>
                <a:latin typeface="Calibri" pitchFamily="34" charset="0"/>
              </a:rPr>
              <a:t>Overflow</a:t>
            </a:r>
          </a:p>
        </p:txBody>
      </p:sp>
      <p:sp>
        <p:nvSpPr>
          <p:cNvPr id="29" name="Line 31"/>
          <p:cNvSpPr>
            <a:spLocks noChangeShapeType="1"/>
          </p:cNvSpPr>
          <p:nvPr/>
        </p:nvSpPr>
        <p:spPr bwMode="auto">
          <a:xfrm flipH="1" flipV="1">
            <a:off x="6084888" y="3130550"/>
            <a:ext cx="647700" cy="1295400"/>
          </a:xfrm>
          <a:prstGeom prst="line">
            <a:avLst/>
          </a:prstGeom>
          <a:noFill/>
          <a:ln w="38100">
            <a:solidFill>
              <a:srgbClr val="00B0F0"/>
            </a:solidFill>
            <a:round/>
            <a:headEnd type="none" w="sm" len="sm"/>
            <a:tailEnd type="triangle" w="lg" len="lg"/>
          </a:ln>
        </p:spPr>
        <p:txBody>
          <a:bodyPr/>
          <a:lstStyle/>
          <a:p>
            <a:endParaRPr lang="en-GB"/>
          </a:p>
        </p:txBody>
      </p:sp>
      <p:sp>
        <p:nvSpPr>
          <p:cNvPr id="30" name="Line 32"/>
          <p:cNvSpPr>
            <a:spLocks noChangeShapeType="1"/>
          </p:cNvSpPr>
          <p:nvPr/>
        </p:nvSpPr>
        <p:spPr bwMode="auto">
          <a:xfrm flipH="1" flipV="1">
            <a:off x="6732588" y="3130550"/>
            <a:ext cx="576262" cy="719138"/>
          </a:xfrm>
          <a:prstGeom prst="line">
            <a:avLst/>
          </a:prstGeom>
          <a:noFill/>
          <a:ln w="38100">
            <a:solidFill>
              <a:srgbClr val="00B0F0"/>
            </a:solidFill>
            <a:round/>
            <a:headEnd type="none" w="sm" len="sm"/>
            <a:tailEnd type="triangle" w="lg" len="lg"/>
          </a:ln>
        </p:spPr>
        <p:txBody>
          <a:bodyPr/>
          <a:lstStyle/>
          <a:p>
            <a:endParaRPr lang="en-GB"/>
          </a:p>
        </p:txBody>
      </p:sp>
      <p:sp>
        <p:nvSpPr>
          <p:cNvPr id="31" name="Line 33"/>
          <p:cNvSpPr>
            <a:spLocks noChangeShapeType="1"/>
          </p:cNvSpPr>
          <p:nvPr/>
        </p:nvSpPr>
        <p:spPr bwMode="auto">
          <a:xfrm flipH="1" flipV="1">
            <a:off x="7380288" y="3130550"/>
            <a:ext cx="431800" cy="358775"/>
          </a:xfrm>
          <a:prstGeom prst="line">
            <a:avLst/>
          </a:prstGeom>
          <a:noFill/>
          <a:ln w="38100">
            <a:solidFill>
              <a:srgbClr val="00B0F0"/>
            </a:solidFill>
            <a:round/>
            <a:headEnd type="none" w="sm" len="sm"/>
            <a:tailEnd type="triangle" w="lg" len="lg"/>
          </a:ln>
        </p:spPr>
        <p:txBody>
          <a:bodyPr/>
          <a:lstStyle/>
          <a:p>
            <a:endParaRPr lang="en-GB"/>
          </a:p>
        </p:txBody>
      </p:sp>
    </p:spTree>
    <p:extLst>
      <p:ext uri="{BB962C8B-B14F-4D97-AF65-F5344CB8AC3E}">
        <p14:creationId xmlns:p14="http://schemas.microsoft.com/office/powerpoint/2010/main" val="1017231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wipe(left)">
                                      <p:cBhvr>
                                        <p:cTn id="34" dur="50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dissolve">
                                      <p:cBhvr>
                                        <p:cTn id="55" dur="500"/>
                                        <p:tgtEl>
                                          <p:spTgt spid="2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dissolve">
                                      <p:cBhvr>
                                        <p:cTn id="61" dur="500"/>
                                        <p:tgtEl>
                                          <p:spTgt spid="30"/>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dissolv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500"/>
                                        <p:tgtEl>
                                          <p:spTgt spid="17"/>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up)">
                                      <p:cBhvr>
                                        <p:cTn id="88" dur="500"/>
                                        <p:tgtEl>
                                          <p:spTgt spid="15"/>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up)">
                                      <p:cBhvr>
                                        <p:cTn id="91" dur="500"/>
                                        <p:tgtEl>
                                          <p:spTgt spid="16"/>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up)">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1000"/>
                                        <p:tgtEl>
                                          <p:spTgt spid="19"/>
                                        </p:tgtEl>
                                      </p:cBhvr>
                                    </p:animEffect>
                                    <p:anim calcmode="lin" valueType="num">
                                      <p:cBhvr>
                                        <p:cTn id="100" dur="1000" fill="hold"/>
                                        <p:tgtEl>
                                          <p:spTgt spid="19"/>
                                        </p:tgtEl>
                                        <p:attrNameLst>
                                          <p:attrName>ppt_x</p:attrName>
                                        </p:attrNameLst>
                                      </p:cBhvr>
                                      <p:tavLst>
                                        <p:tav tm="0">
                                          <p:val>
                                            <p:strVal val="#ppt_x"/>
                                          </p:val>
                                        </p:tav>
                                        <p:tav tm="100000">
                                          <p:val>
                                            <p:strVal val="#ppt_x"/>
                                          </p:val>
                                        </p:tav>
                                      </p:tavLst>
                                    </p:anim>
                                    <p:anim calcmode="lin" valueType="num">
                                      <p:cBhvr>
                                        <p:cTn id="10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9144000" cy="1143000"/>
          </a:xfrm>
        </p:spPr>
        <p:txBody>
          <a:bodyPr/>
          <a:lstStyle/>
          <a:p>
            <a:pPr eaLnBrk="1" hangingPunct="1"/>
            <a:r>
              <a:rPr lang="en-US" smtClean="0">
                <a:ea typeface="Calibri" pitchFamily="34" charset="0"/>
              </a:rPr>
              <a:t>8051 instructions that affects flag</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328</a:t>
            </a:fld>
            <a:endParaRPr lang="en-US"/>
          </a:p>
        </p:txBody>
      </p:sp>
      <p:pic>
        <p:nvPicPr>
          <p:cNvPr id="73730" name="Picture 2"/>
          <p:cNvPicPr>
            <a:picLocks noChangeAspect="1" noChangeArrowheads="1"/>
          </p:cNvPicPr>
          <p:nvPr/>
        </p:nvPicPr>
        <p:blipFill>
          <a:blip r:embed="rId2"/>
          <a:srcRect/>
          <a:stretch>
            <a:fillRect/>
          </a:stretch>
        </p:blipFill>
        <p:spPr bwMode="auto">
          <a:xfrm>
            <a:off x="2630488" y="928688"/>
            <a:ext cx="3870325" cy="5857875"/>
          </a:xfrm>
          <a:prstGeom prst="rect">
            <a:avLst/>
          </a:prstGeom>
          <a:noFill/>
          <a:ln w="9525">
            <a:noFill/>
            <a:miter lim="800000"/>
            <a:headEnd/>
            <a:tailEnd/>
          </a:ln>
        </p:spPr>
      </p:pic>
    </p:spTree>
    <p:extLst>
      <p:ext uri="{BB962C8B-B14F-4D97-AF65-F5344CB8AC3E}">
        <p14:creationId xmlns:p14="http://schemas.microsoft.com/office/powerpoint/2010/main" val="189569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fade">
                                      <p:cBhvr>
                                        <p:cTn id="7" dur="1000"/>
                                        <p:tgtEl>
                                          <p:spTgt spid="73730"/>
                                        </p:tgtEl>
                                      </p:cBhvr>
                                    </p:animEffect>
                                    <p:anim calcmode="lin" valueType="num">
                                      <p:cBhvr>
                                        <p:cTn id="8" dur="1000" fill="hold"/>
                                        <p:tgtEl>
                                          <p:spTgt spid="73730"/>
                                        </p:tgtEl>
                                        <p:attrNameLst>
                                          <p:attrName>ppt_x</p:attrName>
                                        </p:attrNameLst>
                                      </p:cBhvr>
                                      <p:tavLst>
                                        <p:tav tm="0">
                                          <p:val>
                                            <p:strVal val="#ppt_x"/>
                                          </p:val>
                                        </p:tav>
                                        <p:tav tm="100000">
                                          <p:val>
                                            <p:strVal val="#ppt_x"/>
                                          </p:val>
                                        </p:tav>
                                      </p:tavLst>
                                    </p:anim>
                                    <p:anim calcmode="lin" valueType="num">
                                      <p:cBhvr>
                                        <p:cTn id="9" dur="1000" fill="hold"/>
                                        <p:tgtEl>
                                          <p:spTgt spid="737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200" dirty="0" smtClean="0">
                <a:solidFill>
                  <a:srgbClr val="FF0000"/>
                </a:solidFill>
              </a:rPr>
              <a:t>9.REGISTERS</a:t>
            </a:r>
            <a:endParaRPr lang="en-US" dirty="0">
              <a:solidFill>
                <a:srgbClr val="FF0000"/>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468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83"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8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85" name="object 5"/>
          <p:cNvSpPr>
            <a:spLocks noChangeArrowheads="1"/>
          </p:cNvSpPr>
          <p:nvPr/>
        </p:nvSpPr>
        <p:spPr bwMode="auto">
          <a:xfrm>
            <a:off x="4038600" y="215900"/>
            <a:ext cx="22907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86" name="object 6"/>
          <p:cNvSpPr>
            <a:spLocks noChangeArrowheads="1"/>
          </p:cNvSpPr>
          <p:nvPr/>
        </p:nvSpPr>
        <p:spPr bwMode="auto">
          <a:xfrm>
            <a:off x="4016375" y="804863"/>
            <a:ext cx="23352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p:txBody>
          <a:bodyPr rtlCol="0"/>
          <a:lstStyle/>
          <a:p>
            <a:pPr marL="3850004" eaLnBrk="1" fontAlgn="auto" hangingPunct="1">
              <a:spcBef>
                <a:spcPts val="0"/>
              </a:spcBef>
              <a:spcAft>
                <a:spcPts val="0"/>
              </a:spcAft>
              <a:defRPr/>
            </a:pPr>
            <a:r>
              <a:rPr dirty="0"/>
              <a:t>RST</a:t>
            </a:r>
            <a:r>
              <a:rPr spc="-114" dirty="0"/>
              <a:t> </a:t>
            </a:r>
            <a:r>
              <a:rPr dirty="0"/>
              <a:t>5.5</a:t>
            </a:r>
          </a:p>
        </p:txBody>
      </p:sp>
      <p:sp>
        <p:nvSpPr>
          <p:cNvPr id="20492"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AE4B4950-0111-440D-900A-13F7272B922F}"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33</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533900" cy="6764337"/>
          </a:xfrm>
          <a:prstGeom prst="rect">
            <a:avLst/>
          </a:prstGeom>
        </p:spPr>
        <p:txBody>
          <a:bodyPr lIns="0" tIns="0" rIns="0" bIns="0">
            <a:spAutoFit/>
          </a:bodyPr>
          <a:lstStyle>
            <a:lvl1pPr marL="26543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6543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9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ts val="3238"/>
              </a:lnSpc>
              <a:spcBef>
                <a:spcPts val="588"/>
              </a:spcBef>
              <a:spcAft>
                <a:spcPct val="0"/>
              </a:spcAft>
              <a:buClr>
                <a:srgbClr val="3891A7"/>
              </a:buClr>
              <a:buSzPct val="80000"/>
              <a:buFont typeface="Wingdings" panose="05000000000000000000" pitchFamily="2" charset="2"/>
              <a:buChar char=""/>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maskable</a:t>
            </a:r>
          </a:p>
          <a:p>
            <a:pPr marL="2654300" marR="0" lvl="0" indent="0" algn="l" defTabSz="914400" rtl="0" eaLnBrk="1" fontAlgn="base" latinLnBrk="0" hangingPunct="1">
              <a:lnSpc>
                <a:spcPts val="3238"/>
              </a:lnSpc>
              <a:spcBef>
                <a:spcPct val="0"/>
              </a:spcBef>
              <a:spcAft>
                <a:spcPct val="0"/>
              </a:spcAft>
              <a:buClrTx/>
              <a:buSzTx/>
              <a:buFontTx/>
              <a:buNone/>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interrupt.</a:t>
            </a:r>
          </a:p>
          <a:p>
            <a:pPr marL="2654300" marR="0" lvl="0" indent="0" algn="l" defTabSz="914400" rtl="0" eaLnBrk="1" fontAlgn="base" latinLnBrk="0" hangingPunct="1">
              <a:lnSpc>
                <a:spcPts val="2875"/>
              </a:lnSpc>
              <a:spcBef>
                <a:spcPts val="1175"/>
              </a:spcBef>
              <a:spcAft>
                <a:spcPct val="0"/>
              </a:spcAft>
              <a:buClr>
                <a:srgbClr val="3891A7"/>
              </a:buClr>
              <a:buSzPct val="80000"/>
              <a:buFont typeface="Wingdings" panose="05000000000000000000" pitchFamily="2" charset="2"/>
              <a:buChar char=""/>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has the fourth  highest priority.</a:t>
            </a:r>
          </a:p>
          <a:p>
            <a:pPr marL="2654300" marR="0" lvl="0" indent="0" algn="l" defTabSz="914400" rtl="0" eaLnBrk="1" fontAlgn="base" latinLnBrk="0" hangingPunct="1">
              <a:lnSpc>
                <a:spcPts val="3238"/>
              </a:lnSpc>
              <a:spcBef>
                <a:spcPts val="500"/>
              </a:spcBef>
              <a:spcAft>
                <a:spcPct val="0"/>
              </a:spcAft>
              <a:buClr>
                <a:srgbClr val="3891A7"/>
              </a:buClr>
              <a:buSzPct val="80000"/>
              <a:buFont typeface="Wingdings" panose="05000000000000000000" pitchFamily="2" charset="2"/>
              <a:buChar char=""/>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also level</a:t>
            </a:r>
          </a:p>
          <a:p>
            <a:pPr marL="2654300" marR="0" lvl="0" indent="0" algn="l" defTabSz="914400" rtl="0" eaLnBrk="1" fontAlgn="base" latinLnBrk="0" hangingPunct="1">
              <a:lnSpc>
                <a:spcPts val="3238"/>
              </a:lnSpc>
              <a:spcBef>
                <a:spcPct val="0"/>
              </a:spcBef>
              <a:spcAft>
                <a:spcPct val="0"/>
              </a:spcAft>
              <a:buClrTx/>
              <a:buSzTx/>
              <a:buFontTx/>
              <a:buNone/>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triggered.</a:t>
            </a:r>
          </a:p>
          <a:p>
            <a:pPr marL="2654300" marR="0" lvl="0" indent="0" algn="l" defTabSz="914400" rtl="0" eaLnBrk="1" fontAlgn="base" latinLnBrk="0" hangingPunct="1">
              <a:lnSpc>
                <a:spcPct val="80000"/>
              </a:lnSpc>
              <a:spcBef>
                <a:spcPts val="1225"/>
              </a:spcBef>
              <a:spcAft>
                <a:spcPct val="0"/>
              </a:spcAft>
              <a:buClr>
                <a:srgbClr val="3891A7"/>
              </a:buClr>
              <a:buSzPct val="80000"/>
              <a:buFont typeface="Wingdings" panose="05000000000000000000" pitchFamily="2" charset="2"/>
              <a:buChar char=""/>
              <a:tabLst/>
              <a:defRPr/>
            </a:pPr>
            <a:r>
              <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This interrupt is very  similar to RST 6.5.</a:t>
            </a:r>
          </a:p>
          <a:p>
            <a:pPr marL="2654300" marR="0" lvl="0" indent="0" algn="l" defTabSz="914400" rtl="0" eaLnBrk="1" fontAlgn="base" latinLnBrk="0" hangingPunct="1">
              <a:lnSpc>
                <a:spcPct val="80000"/>
              </a:lnSpc>
              <a:spcBef>
                <a:spcPts val="1225"/>
              </a:spcBef>
              <a:spcAft>
                <a:spcPct val="0"/>
              </a:spcAft>
              <a:buClr>
                <a:srgbClr val="3891A7"/>
              </a:buClr>
              <a:buSzPct val="80000"/>
              <a:buFont typeface="Wingdings" panose="05000000000000000000" pitchFamily="2" charset="2"/>
              <a:buChar char=""/>
              <a:tabLst/>
              <a:defRPr/>
            </a:pP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Microprocessor starts execution from 002CH Vector address</a:t>
            </a:r>
          </a:p>
          <a:p>
            <a:pPr marL="2654300" marR="0" lvl="0" indent="0" algn="l" defTabSz="914400" rtl="0" eaLnBrk="1" fontAlgn="base" latinLnBrk="0" hangingPunct="1">
              <a:lnSpc>
                <a:spcPct val="80000"/>
              </a:lnSpc>
              <a:spcBef>
                <a:spcPts val="1225"/>
              </a:spcBef>
              <a:spcAft>
                <a:spcPct val="0"/>
              </a:spcAft>
              <a:buClr>
                <a:srgbClr val="3891A7"/>
              </a:buClr>
              <a:buSzPct val="80000"/>
              <a:buFont typeface="Wingdings" panose="05000000000000000000" pitchFamily="2" charset="2"/>
              <a:buChar char=""/>
              <a:tabLst/>
              <a:defRPr/>
            </a:pPr>
            <a:endPar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654300" marR="0" lvl="0" indent="0" algn="l" defTabSz="914400" rtl="0" eaLnBrk="1" fontAlgn="base" latinLnBrk="0" hangingPunct="1">
              <a:lnSpc>
                <a:spcPct val="80000"/>
              </a:lnSpc>
              <a:spcBef>
                <a:spcPts val="1225"/>
              </a:spcBef>
              <a:spcAft>
                <a:spcPct val="0"/>
              </a:spcAft>
              <a:buClr>
                <a:srgbClr val="3891A7"/>
              </a:buClr>
              <a:buSzPct val="80000"/>
              <a:buFont typeface="Wingdings" panose="05000000000000000000" pitchFamily="2" charset="2"/>
              <a:buChar char=""/>
              <a:tabLst/>
              <a:defRPr/>
            </a:pPr>
            <a:endParaRPr kumimoji="0" lang="en-US" altLang="en-US" sz="3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89"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90"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0491" name="object 11"/>
          <p:cNvSpPr>
            <a:spLocks noChangeArrowheads="1"/>
          </p:cNvSpPr>
          <p:nvPr/>
        </p:nvSpPr>
        <p:spPr bwMode="auto">
          <a:xfrm>
            <a:off x="5943600" y="34290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049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752600"/>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1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object 12"/>
          <p:cNvSpPr>
            <a:spLocks noChangeArrowheads="1"/>
          </p:cNvSpPr>
          <p:nvPr/>
        </p:nvSpPr>
        <p:spPr bwMode="auto">
          <a:xfrm>
            <a:off x="5715000" y="3505200"/>
            <a:ext cx="7620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6660579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0"/>
            <a:ext cx="9144000" cy="1143000"/>
          </a:xfrm>
        </p:spPr>
        <p:txBody>
          <a:bodyPr/>
          <a:lstStyle/>
          <a:p>
            <a:pPr eaLnBrk="1" hangingPunct="1"/>
            <a:r>
              <a:rPr lang="en-US" sz="4400" smtClean="0">
                <a:ea typeface="Calibri" pitchFamily="34" charset="0"/>
              </a:rPr>
              <a:t>128 Byte RAM</a:t>
            </a:r>
          </a:p>
        </p:txBody>
      </p:sp>
      <p:sp>
        <p:nvSpPr>
          <p:cNvPr id="16" name="Content Placeholder 15"/>
          <p:cNvSpPr>
            <a:spLocks noGrp="1"/>
          </p:cNvSpPr>
          <p:nvPr>
            <p:ph idx="1"/>
          </p:nvPr>
        </p:nvSpPr>
        <p:spPr>
          <a:xfrm>
            <a:off x="173038" y="1214438"/>
            <a:ext cx="6684962" cy="5143500"/>
          </a:xfrm>
        </p:spPr>
        <p:txBody>
          <a:bodyPr>
            <a:normAutofit fontScale="92500" lnSpcReduction="20000"/>
          </a:bodyPr>
          <a:lstStyle/>
          <a:p>
            <a:pPr algn="just" eaLnBrk="1" hangingPunct="1">
              <a:defRPr/>
            </a:pPr>
            <a:r>
              <a:rPr lang="en-US" dirty="0" smtClean="0"/>
              <a:t>There are 128 bytes of RAM in the 8051.</a:t>
            </a:r>
          </a:p>
          <a:p>
            <a:pPr lvl="1" algn="just" eaLnBrk="1" hangingPunct="1">
              <a:defRPr/>
            </a:pPr>
            <a:r>
              <a:rPr lang="en-US" dirty="0" smtClean="0"/>
              <a:t>Assigned addresses 00 to 7FH</a:t>
            </a:r>
          </a:p>
          <a:p>
            <a:pPr algn="just" eaLnBrk="1" hangingPunct="1">
              <a:defRPr/>
            </a:pPr>
            <a:r>
              <a:rPr lang="en-US" dirty="0" smtClean="0"/>
              <a:t>The </a:t>
            </a:r>
            <a:r>
              <a:rPr lang="en-US" b="1" dirty="0" smtClean="0">
                <a:solidFill>
                  <a:srgbClr val="66FFFF"/>
                </a:solidFill>
              </a:rPr>
              <a:t>128 bytes are divided into 3 different groups</a:t>
            </a:r>
            <a:r>
              <a:rPr lang="en-US" dirty="0" smtClean="0"/>
              <a:t> as follows:</a:t>
            </a:r>
          </a:p>
          <a:p>
            <a:pPr marL="914400" lvl="1" indent="-457200" algn="just" eaLnBrk="1" hangingPunct="1">
              <a:buFont typeface="+mj-lt"/>
              <a:buAutoNum type="arabicPeriod"/>
              <a:defRPr/>
            </a:pPr>
            <a:r>
              <a:rPr lang="en-US" dirty="0" smtClean="0"/>
              <a:t>A total of </a:t>
            </a:r>
            <a:r>
              <a:rPr lang="en-US" b="1" dirty="0" smtClean="0">
                <a:solidFill>
                  <a:srgbClr val="00B0F0"/>
                </a:solidFill>
              </a:rPr>
              <a:t>32 bytes </a:t>
            </a:r>
            <a:r>
              <a:rPr lang="en-US" dirty="0" smtClean="0"/>
              <a:t>from locations 00 to 1F hex are set aside for </a:t>
            </a:r>
            <a:r>
              <a:rPr lang="en-US" b="1" i="1" dirty="0" smtClean="0">
                <a:solidFill>
                  <a:srgbClr val="00B0F0"/>
                </a:solidFill>
              </a:rPr>
              <a:t>register banks </a:t>
            </a:r>
            <a:r>
              <a:rPr lang="en-US" dirty="0" smtClean="0"/>
              <a:t>and the </a:t>
            </a:r>
            <a:r>
              <a:rPr lang="en-US" b="1" i="1" dirty="0" smtClean="0">
                <a:solidFill>
                  <a:srgbClr val="00B0F0"/>
                </a:solidFill>
              </a:rPr>
              <a:t>stack.</a:t>
            </a:r>
          </a:p>
          <a:p>
            <a:pPr marL="914400" lvl="1" indent="-457200" algn="just" eaLnBrk="1" hangingPunct="1">
              <a:buFont typeface="+mj-lt"/>
              <a:buAutoNum type="arabicPeriod"/>
              <a:defRPr/>
            </a:pPr>
            <a:r>
              <a:rPr lang="en-US" dirty="0" smtClean="0"/>
              <a:t>A total of </a:t>
            </a:r>
            <a:r>
              <a:rPr lang="en-US" b="1" dirty="0" smtClean="0">
                <a:solidFill>
                  <a:srgbClr val="00B0F0"/>
                </a:solidFill>
              </a:rPr>
              <a:t>16 bytes </a:t>
            </a:r>
            <a:r>
              <a:rPr lang="en-US" dirty="0" smtClean="0"/>
              <a:t>from locations 20H to 2FH are set aside for </a:t>
            </a:r>
            <a:r>
              <a:rPr lang="en-US" b="1" i="1" dirty="0" smtClean="0">
                <a:solidFill>
                  <a:srgbClr val="00B0F0"/>
                </a:solidFill>
              </a:rPr>
              <a:t>bit-addressable</a:t>
            </a:r>
            <a:r>
              <a:rPr lang="en-US" dirty="0" smtClean="0"/>
              <a:t> read/write memory.</a:t>
            </a:r>
          </a:p>
          <a:p>
            <a:pPr marL="914400" lvl="1" indent="-457200" algn="just" eaLnBrk="1" hangingPunct="1">
              <a:buFont typeface="+mj-lt"/>
              <a:buAutoNum type="arabicPeriod"/>
              <a:defRPr/>
            </a:pPr>
            <a:r>
              <a:rPr lang="en-US" dirty="0" smtClean="0"/>
              <a:t>A total of </a:t>
            </a:r>
            <a:r>
              <a:rPr lang="en-US" b="1" dirty="0" smtClean="0">
                <a:solidFill>
                  <a:srgbClr val="00B0F0"/>
                </a:solidFill>
              </a:rPr>
              <a:t>80 bytes </a:t>
            </a:r>
            <a:r>
              <a:rPr lang="en-US" dirty="0" smtClean="0"/>
              <a:t>from locations 30H to 7FH are used for read and write storage, called </a:t>
            </a:r>
            <a:r>
              <a:rPr lang="en-US" b="1" i="1" dirty="0" smtClean="0">
                <a:solidFill>
                  <a:srgbClr val="00B0F0"/>
                </a:solidFill>
              </a:rPr>
              <a:t>scratch pad.</a:t>
            </a:r>
            <a:endParaRPr lang="en-US" b="1" i="1" dirty="0">
              <a:solidFill>
                <a:srgbClr val="00B0F0"/>
              </a:solidFill>
            </a:endParaRPr>
          </a:p>
        </p:txBody>
      </p:sp>
      <p:sp>
        <p:nvSpPr>
          <p:cNvPr id="13" name="Slide Number Placeholder 12"/>
          <p:cNvSpPr>
            <a:spLocks noGrp="1"/>
          </p:cNvSpPr>
          <p:nvPr>
            <p:ph type="sldNum" sz="quarter" idx="12"/>
          </p:nvPr>
        </p:nvSpPr>
        <p:spPr/>
        <p:txBody>
          <a:bodyPr/>
          <a:lstStyle/>
          <a:p>
            <a:pPr>
              <a:defRPr/>
            </a:pPr>
            <a:fld id="{5F266DE1-7BFC-4D15-BB25-D650F153EEC8}" type="slidenum">
              <a:rPr lang="en-US" smtClean="0"/>
              <a:pPr>
                <a:defRPr/>
              </a:pPr>
              <a:t>330</a:t>
            </a:fld>
            <a:endParaRPr lang="en-US"/>
          </a:p>
        </p:txBody>
      </p:sp>
      <p:sp>
        <p:nvSpPr>
          <p:cNvPr id="24579" name="AutoShape 3"/>
          <p:cNvSpPr>
            <a:spLocks noChangeArrowheads="1"/>
          </p:cNvSpPr>
          <p:nvPr/>
        </p:nvSpPr>
        <p:spPr bwMode="auto">
          <a:xfrm>
            <a:off x="6938963" y="1524000"/>
            <a:ext cx="2057400" cy="4572000"/>
          </a:xfrm>
          <a:prstGeom prst="cube">
            <a:avLst>
              <a:gd name="adj" fmla="val 3083"/>
            </a:avLst>
          </a:prstGeom>
          <a:gradFill rotWithShape="1">
            <a:gsLst>
              <a:gs pos="0">
                <a:schemeClr val="tx1"/>
              </a:gs>
              <a:gs pos="50000">
                <a:schemeClr val="tx1">
                  <a:gamma/>
                  <a:shade val="46275"/>
                  <a:invGamma/>
                </a:schemeClr>
              </a:gs>
              <a:gs pos="100000">
                <a:schemeClr val="tx1"/>
              </a:gs>
            </a:gsLst>
            <a:lin ang="2700000" scaled="1"/>
          </a:gradFill>
          <a:ln w="25400">
            <a:solidFill>
              <a:srgbClr val="ED13DD"/>
            </a:solidFill>
            <a:miter lim="800000"/>
            <a:headEnd/>
            <a:tailEnd/>
          </a:ln>
          <a:effectLst/>
        </p:spPr>
        <p:txBody>
          <a:bodyPr wrap="none" anchor="ctr"/>
          <a:lstStyle/>
          <a:p>
            <a:pPr algn="ctr">
              <a:defRPr/>
            </a:pPr>
            <a:r>
              <a:rPr lang="en-US">
                <a:solidFill>
                  <a:schemeClr val="tx2"/>
                </a:solidFill>
                <a:latin typeface="Arial Black" pitchFamily="34" charset="0"/>
                <a:cs typeface="Arial" pitchFamily="34" charset="0"/>
              </a:rPr>
              <a:t>128 BYTE</a:t>
            </a:r>
          </a:p>
          <a:p>
            <a:pPr algn="ctr">
              <a:defRPr/>
            </a:pPr>
            <a:r>
              <a:rPr lang="en-US">
                <a:solidFill>
                  <a:schemeClr val="tx2"/>
                </a:solidFill>
                <a:latin typeface="Arial Black" pitchFamily="34" charset="0"/>
                <a:cs typeface="Arial" pitchFamily="34" charset="0"/>
              </a:rPr>
              <a:t>INTERNAL RAM</a:t>
            </a:r>
          </a:p>
        </p:txBody>
      </p:sp>
      <p:sp>
        <p:nvSpPr>
          <p:cNvPr id="24580" name="AutoShape 4"/>
          <p:cNvSpPr>
            <a:spLocks noChangeArrowheads="1"/>
          </p:cNvSpPr>
          <p:nvPr/>
        </p:nvSpPr>
        <p:spPr bwMode="auto">
          <a:xfrm>
            <a:off x="6938963" y="3810000"/>
            <a:ext cx="2057400" cy="2286000"/>
          </a:xfrm>
          <a:prstGeom prst="cube">
            <a:avLst>
              <a:gd name="adj" fmla="val 3088"/>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sz="2400" b="1" dirty="0">
                <a:solidFill>
                  <a:schemeClr val="tx1"/>
                </a:solidFill>
                <a:latin typeface="Calibri" pitchFamily="34" charset="0"/>
                <a:cs typeface="Calibri" pitchFamily="34" charset="0"/>
              </a:rPr>
              <a:t>Register Banks</a:t>
            </a:r>
          </a:p>
        </p:txBody>
      </p:sp>
      <p:sp>
        <p:nvSpPr>
          <p:cNvPr id="24581" name="AutoShape 5"/>
          <p:cNvSpPr>
            <a:spLocks noChangeArrowheads="1"/>
          </p:cNvSpPr>
          <p:nvPr/>
        </p:nvSpPr>
        <p:spPr bwMode="auto">
          <a:xfrm>
            <a:off x="6943725" y="5429250"/>
            <a:ext cx="2057400" cy="639763"/>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b="1" dirty="0" err="1">
                <a:solidFill>
                  <a:schemeClr val="tx1"/>
                </a:solidFill>
                <a:latin typeface="Calibri" pitchFamily="34" charset="0"/>
                <a:cs typeface="Calibri" pitchFamily="34" charset="0"/>
              </a:rPr>
              <a:t>Reg</a:t>
            </a:r>
            <a:r>
              <a:rPr lang="en-US" b="1" dirty="0">
                <a:solidFill>
                  <a:schemeClr val="tx1"/>
                </a:solidFill>
                <a:latin typeface="Calibri" pitchFamily="34" charset="0"/>
                <a:cs typeface="Calibri" pitchFamily="34" charset="0"/>
              </a:rPr>
              <a:t> Bank 0</a:t>
            </a:r>
          </a:p>
        </p:txBody>
      </p:sp>
      <p:sp>
        <p:nvSpPr>
          <p:cNvPr id="24582" name="AutoShape 6"/>
          <p:cNvSpPr>
            <a:spLocks noChangeArrowheads="1"/>
          </p:cNvSpPr>
          <p:nvPr/>
        </p:nvSpPr>
        <p:spPr bwMode="auto">
          <a:xfrm>
            <a:off x="6943725" y="4902200"/>
            <a:ext cx="2057400" cy="639763"/>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b="1" dirty="0" err="1">
                <a:solidFill>
                  <a:schemeClr val="tx1"/>
                </a:solidFill>
                <a:latin typeface="Calibri" pitchFamily="34" charset="0"/>
                <a:cs typeface="Calibri" pitchFamily="34" charset="0"/>
              </a:rPr>
              <a:t>Reg</a:t>
            </a:r>
            <a:r>
              <a:rPr lang="en-US" b="1" dirty="0">
                <a:solidFill>
                  <a:schemeClr val="tx1"/>
                </a:solidFill>
                <a:latin typeface="Calibri" pitchFamily="34" charset="0"/>
                <a:cs typeface="Calibri" pitchFamily="34" charset="0"/>
              </a:rPr>
              <a:t> Bank 1</a:t>
            </a:r>
          </a:p>
        </p:txBody>
      </p:sp>
      <p:sp>
        <p:nvSpPr>
          <p:cNvPr id="24583" name="AutoShape 7"/>
          <p:cNvSpPr>
            <a:spLocks noChangeArrowheads="1"/>
          </p:cNvSpPr>
          <p:nvPr/>
        </p:nvSpPr>
        <p:spPr bwMode="auto">
          <a:xfrm>
            <a:off x="6943725" y="4402138"/>
            <a:ext cx="2057400" cy="639762"/>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b="1" dirty="0" err="1">
                <a:solidFill>
                  <a:schemeClr val="tx1"/>
                </a:solidFill>
                <a:latin typeface="Calibri" pitchFamily="34" charset="0"/>
                <a:cs typeface="Calibri" pitchFamily="34" charset="0"/>
              </a:rPr>
              <a:t>Reg</a:t>
            </a:r>
            <a:r>
              <a:rPr lang="en-US" b="1" dirty="0">
                <a:solidFill>
                  <a:schemeClr val="tx1"/>
                </a:solidFill>
                <a:latin typeface="Calibri" pitchFamily="34" charset="0"/>
                <a:cs typeface="Calibri" pitchFamily="34" charset="0"/>
              </a:rPr>
              <a:t> Bank 2</a:t>
            </a:r>
          </a:p>
        </p:txBody>
      </p:sp>
      <p:sp>
        <p:nvSpPr>
          <p:cNvPr id="24584" name="AutoShape 8"/>
          <p:cNvSpPr>
            <a:spLocks noChangeArrowheads="1"/>
          </p:cNvSpPr>
          <p:nvPr/>
        </p:nvSpPr>
        <p:spPr bwMode="auto">
          <a:xfrm>
            <a:off x="6943725" y="3830638"/>
            <a:ext cx="2057400" cy="639762"/>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r>
              <a:rPr lang="en-US" b="1" dirty="0" err="1">
                <a:solidFill>
                  <a:schemeClr val="tx1"/>
                </a:solidFill>
                <a:latin typeface="Calibri" pitchFamily="34" charset="0"/>
                <a:cs typeface="Calibri" pitchFamily="34" charset="0"/>
              </a:rPr>
              <a:t>Reg</a:t>
            </a:r>
            <a:r>
              <a:rPr lang="en-US" b="1" dirty="0">
                <a:solidFill>
                  <a:schemeClr val="tx1"/>
                </a:solidFill>
                <a:latin typeface="Calibri" pitchFamily="34" charset="0"/>
                <a:cs typeface="Calibri" pitchFamily="34" charset="0"/>
              </a:rPr>
              <a:t> Bank 3</a:t>
            </a:r>
          </a:p>
        </p:txBody>
      </p:sp>
      <p:sp>
        <p:nvSpPr>
          <p:cNvPr id="24585" name="AutoShape 9"/>
          <p:cNvSpPr>
            <a:spLocks noChangeArrowheads="1"/>
          </p:cNvSpPr>
          <p:nvPr/>
        </p:nvSpPr>
        <p:spPr bwMode="auto">
          <a:xfrm>
            <a:off x="6938963" y="2667000"/>
            <a:ext cx="2057400" cy="1219200"/>
          </a:xfrm>
          <a:prstGeom prst="cube">
            <a:avLst>
              <a:gd name="adj" fmla="val 5000"/>
            </a:avLst>
          </a:prstGeom>
          <a:gradFill rotWithShape="1">
            <a:gsLst>
              <a:gs pos="0">
                <a:srgbClr val="0066FF"/>
              </a:gs>
              <a:gs pos="50000">
                <a:srgbClr val="002F76"/>
              </a:gs>
              <a:gs pos="100000">
                <a:srgbClr val="0066FF"/>
              </a:gs>
            </a:gsLst>
            <a:lin ang="2700000" scaled="1"/>
          </a:gradFill>
          <a:ln w="25400">
            <a:solidFill>
              <a:srgbClr val="ED13DD"/>
            </a:solidFill>
            <a:miter lim="800000"/>
            <a:headEnd/>
            <a:tailEnd/>
          </a:ln>
        </p:spPr>
        <p:txBody>
          <a:bodyPr wrap="none" anchor="ctr"/>
          <a:lstStyle/>
          <a:p>
            <a:pPr algn="ctr"/>
            <a:r>
              <a:rPr lang="en-US" b="1">
                <a:solidFill>
                  <a:schemeClr val="tx1"/>
                </a:solidFill>
                <a:latin typeface="Calibri" pitchFamily="34" charset="0"/>
              </a:rPr>
              <a:t>BIT Addressable</a:t>
            </a:r>
          </a:p>
          <a:p>
            <a:pPr algn="ctr"/>
            <a:r>
              <a:rPr lang="en-US" b="1">
                <a:solidFill>
                  <a:schemeClr val="tx1"/>
                </a:solidFill>
                <a:latin typeface="Calibri" pitchFamily="34" charset="0"/>
              </a:rPr>
              <a:t>Area</a:t>
            </a:r>
          </a:p>
        </p:txBody>
      </p:sp>
      <p:sp>
        <p:nvSpPr>
          <p:cNvPr id="24586" name="AutoShape 10"/>
          <p:cNvSpPr>
            <a:spLocks noChangeArrowheads="1"/>
          </p:cNvSpPr>
          <p:nvPr/>
        </p:nvSpPr>
        <p:spPr bwMode="auto">
          <a:xfrm>
            <a:off x="6938963" y="1524000"/>
            <a:ext cx="2057400" cy="1219200"/>
          </a:xfrm>
          <a:prstGeom prst="cube">
            <a:avLst>
              <a:gd name="adj" fmla="val 5000"/>
            </a:avLst>
          </a:prstGeom>
          <a:gradFill rotWithShape="1">
            <a:gsLst>
              <a:gs pos="0">
                <a:srgbClr val="00CC99"/>
              </a:gs>
              <a:gs pos="50000">
                <a:srgbClr val="005E47"/>
              </a:gs>
              <a:gs pos="100000">
                <a:srgbClr val="00CC99"/>
              </a:gs>
            </a:gsLst>
            <a:lin ang="2700000" scaled="1"/>
          </a:gradFill>
          <a:ln w="25400">
            <a:solidFill>
              <a:srgbClr val="ED13DD"/>
            </a:solidFill>
            <a:miter lim="800000"/>
            <a:headEnd/>
            <a:tailEnd/>
          </a:ln>
        </p:spPr>
        <p:txBody>
          <a:bodyPr wrap="none" anchor="ctr"/>
          <a:lstStyle/>
          <a:p>
            <a:pPr algn="ctr"/>
            <a:r>
              <a:rPr lang="en-US" b="1">
                <a:solidFill>
                  <a:schemeClr val="tx1"/>
                </a:solidFill>
                <a:latin typeface="Calibri" pitchFamily="34" charset="0"/>
              </a:rPr>
              <a:t>General Purpose</a:t>
            </a:r>
          </a:p>
          <a:p>
            <a:pPr algn="ctr"/>
            <a:r>
              <a:rPr lang="en-US" b="1">
                <a:solidFill>
                  <a:schemeClr val="tx1"/>
                </a:solidFill>
                <a:latin typeface="Calibri" pitchFamily="34" charset="0"/>
              </a:rPr>
              <a:t>Area</a:t>
            </a:r>
          </a:p>
        </p:txBody>
      </p:sp>
    </p:spTree>
    <p:extLst>
      <p:ext uri="{BB962C8B-B14F-4D97-AF65-F5344CB8AC3E}">
        <p14:creationId xmlns:p14="http://schemas.microsoft.com/office/powerpoint/2010/main" val="1445113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dissolv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xEl>
                                              <p:pRg st="3" end="3"/>
                                            </p:txEl>
                                          </p:spTgt>
                                        </p:tgtEl>
                                        <p:attrNameLst>
                                          <p:attrName>style.visibility</p:attrName>
                                        </p:attrNameLst>
                                      </p:cBhvr>
                                      <p:to>
                                        <p:strVal val="visible"/>
                                      </p:to>
                                    </p:set>
                                    <p:animEffect transition="in" filter="dissolve">
                                      <p:cBhvr>
                                        <p:cTn id="12" dur="500"/>
                                        <p:tgtEl>
                                          <p:spTgt spid="1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4580"/>
                                        </p:tgtEl>
                                        <p:attrNameLst>
                                          <p:attrName>style.visibility</p:attrName>
                                        </p:attrNameLst>
                                      </p:cBhvr>
                                      <p:to>
                                        <p:strVal val="visible"/>
                                      </p:to>
                                    </p:set>
                                    <p:anim calcmode="lin" valueType="num">
                                      <p:cBhvr additive="base">
                                        <p:cTn id="17" dur="1000" fill="hold"/>
                                        <p:tgtEl>
                                          <p:spTgt spid="24580"/>
                                        </p:tgtEl>
                                        <p:attrNameLst>
                                          <p:attrName>ppt_x</p:attrName>
                                        </p:attrNameLst>
                                      </p:cBhvr>
                                      <p:tavLst>
                                        <p:tav tm="0">
                                          <p:val>
                                            <p:strVal val="0-#ppt_w/2"/>
                                          </p:val>
                                        </p:tav>
                                        <p:tav tm="100000">
                                          <p:val>
                                            <p:strVal val="#ppt_x"/>
                                          </p:val>
                                        </p:tav>
                                      </p:tavLst>
                                    </p:anim>
                                    <p:anim calcmode="lin" valueType="num">
                                      <p:cBhvr additive="base">
                                        <p:cTn id="18" dur="10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4581"/>
                                        </p:tgtEl>
                                        <p:attrNameLst>
                                          <p:attrName>style.visibility</p:attrName>
                                        </p:attrNameLst>
                                      </p:cBhvr>
                                      <p:to>
                                        <p:strVal val="visible"/>
                                      </p:to>
                                    </p:set>
                                    <p:anim calcmode="lin" valueType="num">
                                      <p:cBhvr additive="base">
                                        <p:cTn id="23" dur="500" fill="hold"/>
                                        <p:tgtEl>
                                          <p:spTgt spid="24581"/>
                                        </p:tgtEl>
                                        <p:attrNameLst>
                                          <p:attrName>ppt_x</p:attrName>
                                        </p:attrNameLst>
                                      </p:cBhvr>
                                      <p:tavLst>
                                        <p:tav tm="0">
                                          <p:val>
                                            <p:strVal val="0-#ppt_w/2"/>
                                          </p:val>
                                        </p:tav>
                                        <p:tav tm="100000">
                                          <p:val>
                                            <p:strVal val="#ppt_x"/>
                                          </p:val>
                                        </p:tav>
                                      </p:tavLst>
                                    </p:anim>
                                    <p:anim calcmode="lin" valueType="num">
                                      <p:cBhvr additive="base">
                                        <p:cTn id="24" dur="500" fill="hold"/>
                                        <p:tgtEl>
                                          <p:spTgt spid="2458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300"/>
                                  </p:stCondLst>
                                  <p:childTnLst>
                                    <p:set>
                                      <p:cBhvr>
                                        <p:cTn id="26" dur="1" fill="hold">
                                          <p:stCondLst>
                                            <p:cond delay="0"/>
                                          </p:stCondLst>
                                        </p:cTn>
                                        <p:tgtEl>
                                          <p:spTgt spid="24582"/>
                                        </p:tgtEl>
                                        <p:attrNameLst>
                                          <p:attrName>style.visibility</p:attrName>
                                        </p:attrNameLst>
                                      </p:cBhvr>
                                      <p:to>
                                        <p:strVal val="visible"/>
                                      </p:to>
                                    </p:set>
                                    <p:anim calcmode="lin" valueType="num">
                                      <p:cBhvr additive="base">
                                        <p:cTn id="27" dur="500" fill="hold"/>
                                        <p:tgtEl>
                                          <p:spTgt spid="24582"/>
                                        </p:tgtEl>
                                        <p:attrNameLst>
                                          <p:attrName>ppt_x</p:attrName>
                                        </p:attrNameLst>
                                      </p:cBhvr>
                                      <p:tavLst>
                                        <p:tav tm="0">
                                          <p:val>
                                            <p:strVal val="0-#ppt_w/2"/>
                                          </p:val>
                                        </p:tav>
                                        <p:tav tm="100000">
                                          <p:val>
                                            <p:strVal val="#ppt_x"/>
                                          </p:val>
                                        </p:tav>
                                      </p:tavLst>
                                    </p:anim>
                                    <p:anim calcmode="lin" valueType="num">
                                      <p:cBhvr additive="base">
                                        <p:cTn id="28" dur="500" fill="hold"/>
                                        <p:tgtEl>
                                          <p:spTgt spid="2458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600"/>
                                  </p:stCondLst>
                                  <p:childTnLst>
                                    <p:set>
                                      <p:cBhvr>
                                        <p:cTn id="30" dur="1" fill="hold">
                                          <p:stCondLst>
                                            <p:cond delay="0"/>
                                          </p:stCondLst>
                                        </p:cTn>
                                        <p:tgtEl>
                                          <p:spTgt spid="24583"/>
                                        </p:tgtEl>
                                        <p:attrNameLst>
                                          <p:attrName>style.visibility</p:attrName>
                                        </p:attrNameLst>
                                      </p:cBhvr>
                                      <p:to>
                                        <p:strVal val="visible"/>
                                      </p:to>
                                    </p:set>
                                    <p:anim calcmode="lin" valueType="num">
                                      <p:cBhvr additive="base">
                                        <p:cTn id="31" dur="500" fill="hold"/>
                                        <p:tgtEl>
                                          <p:spTgt spid="24583"/>
                                        </p:tgtEl>
                                        <p:attrNameLst>
                                          <p:attrName>ppt_x</p:attrName>
                                        </p:attrNameLst>
                                      </p:cBhvr>
                                      <p:tavLst>
                                        <p:tav tm="0">
                                          <p:val>
                                            <p:strVal val="0-#ppt_w/2"/>
                                          </p:val>
                                        </p:tav>
                                        <p:tav tm="100000">
                                          <p:val>
                                            <p:strVal val="#ppt_x"/>
                                          </p:val>
                                        </p:tav>
                                      </p:tavLst>
                                    </p:anim>
                                    <p:anim calcmode="lin" valueType="num">
                                      <p:cBhvr additive="base">
                                        <p:cTn id="32" dur="500" fill="hold"/>
                                        <p:tgtEl>
                                          <p:spTgt spid="2458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900"/>
                                  </p:stCondLst>
                                  <p:childTnLst>
                                    <p:set>
                                      <p:cBhvr>
                                        <p:cTn id="34" dur="1" fill="hold">
                                          <p:stCondLst>
                                            <p:cond delay="0"/>
                                          </p:stCondLst>
                                        </p:cTn>
                                        <p:tgtEl>
                                          <p:spTgt spid="24584"/>
                                        </p:tgtEl>
                                        <p:attrNameLst>
                                          <p:attrName>style.visibility</p:attrName>
                                        </p:attrNameLst>
                                      </p:cBhvr>
                                      <p:to>
                                        <p:strVal val="visible"/>
                                      </p:to>
                                    </p:set>
                                    <p:anim calcmode="lin" valueType="num">
                                      <p:cBhvr additive="base">
                                        <p:cTn id="35" dur="500" fill="hold"/>
                                        <p:tgtEl>
                                          <p:spTgt spid="24584"/>
                                        </p:tgtEl>
                                        <p:attrNameLst>
                                          <p:attrName>ppt_x</p:attrName>
                                        </p:attrNameLst>
                                      </p:cBhvr>
                                      <p:tavLst>
                                        <p:tav tm="0">
                                          <p:val>
                                            <p:strVal val="0-#ppt_w/2"/>
                                          </p:val>
                                        </p:tav>
                                        <p:tav tm="100000">
                                          <p:val>
                                            <p:strVal val="#ppt_x"/>
                                          </p:val>
                                        </p:tav>
                                      </p:tavLst>
                                    </p:anim>
                                    <p:anim calcmode="lin" valueType="num">
                                      <p:cBhvr additive="base">
                                        <p:cTn id="36" dur="500" fill="hold"/>
                                        <p:tgtEl>
                                          <p:spTgt spid="2458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6">
                                            <p:txEl>
                                              <p:pRg st="4" end="4"/>
                                            </p:txEl>
                                          </p:spTgt>
                                        </p:tgtEl>
                                        <p:attrNameLst>
                                          <p:attrName>style.visibility</p:attrName>
                                        </p:attrNameLst>
                                      </p:cBhvr>
                                      <p:to>
                                        <p:strVal val="visible"/>
                                      </p:to>
                                    </p:set>
                                    <p:animEffect transition="in" filter="dissolve">
                                      <p:cBhvr>
                                        <p:cTn id="41" dur="500"/>
                                        <p:tgtEl>
                                          <p:spTgt spid="16">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4585"/>
                                        </p:tgtEl>
                                        <p:attrNameLst>
                                          <p:attrName>style.visibility</p:attrName>
                                        </p:attrNameLst>
                                      </p:cBhvr>
                                      <p:to>
                                        <p:strVal val="visible"/>
                                      </p:to>
                                    </p:set>
                                    <p:anim calcmode="lin" valueType="num">
                                      <p:cBhvr additive="base">
                                        <p:cTn id="46" dur="1000" fill="hold"/>
                                        <p:tgtEl>
                                          <p:spTgt spid="24585"/>
                                        </p:tgtEl>
                                        <p:attrNameLst>
                                          <p:attrName>ppt_x</p:attrName>
                                        </p:attrNameLst>
                                      </p:cBhvr>
                                      <p:tavLst>
                                        <p:tav tm="0">
                                          <p:val>
                                            <p:strVal val="0-#ppt_w/2"/>
                                          </p:val>
                                        </p:tav>
                                        <p:tav tm="100000">
                                          <p:val>
                                            <p:strVal val="#ppt_x"/>
                                          </p:val>
                                        </p:tav>
                                      </p:tavLst>
                                    </p:anim>
                                    <p:anim calcmode="lin" valueType="num">
                                      <p:cBhvr additive="base">
                                        <p:cTn id="47" dur="1000" fill="hold"/>
                                        <p:tgtEl>
                                          <p:spTgt spid="24585"/>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xEl>
                                              <p:pRg st="5" end="5"/>
                                            </p:txEl>
                                          </p:spTgt>
                                        </p:tgtEl>
                                        <p:attrNameLst>
                                          <p:attrName>style.visibility</p:attrName>
                                        </p:attrNameLst>
                                      </p:cBhvr>
                                      <p:to>
                                        <p:strVal val="visible"/>
                                      </p:to>
                                    </p:set>
                                    <p:animEffect transition="in" filter="dissolve">
                                      <p:cBhvr>
                                        <p:cTn id="52" dur="500"/>
                                        <p:tgtEl>
                                          <p:spTgt spid="16">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4586"/>
                                        </p:tgtEl>
                                        <p:attrNameLst>
                                          <p:attrName>style.visibility</p:attrName>
                                        </p:attrNameLst>
                                      </p:cBhvr>
                                      <p:to>
                                        <p:strVal val="visible"/>
                                      </p:to>
                                    </p:set>
                                    <p:anim calcmode="lin" valueType="num">
                                      <p:cBhvr additive="base">
                                        <p:cTn id="57" dur="1000" fill="hold"/>
                                        <p:tgtEl>
                                          <p:spTgt spid="24586"/>
                                        </p:tgtEl>
                                        <p:attrNameLst>
                                          <p:attrName>ppt_x</p:attrName>
                                        </p:attrNameLst>
                                      </p:cBhvr>
                                      <p:tavLst>
                                        <p:tav tm="0">
                                          <p:val>
                                            <p:strVal val="0-#ppt_w/2"/>
                                          </p:val>
                                        </p:tav>
                                        <p:tav tm="100000">
                                          <p:val>
                                            <p:strVal val="#ppt_x"/>
                                          </p:val>
                                        </p:tav>
                                      </p:tavLst>
                                    </p:anim>
                                    <p:anim calcmode="lin" valueType="num">
                                      <p:cBhvr additive="base">
                                        <p:cTn id="58" dur="1000" fill="hold"/>
                                        <p:tgtEl>
                                          <p:spTgt spid="245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P spid="24581" grpId="0" animBg="1"/>
      <p:bldP spid="24582" grpId="0" animBg="1"/>
      <p:bldP spid="24583" grpId="0" animBg="1"/>
      <p:bldP spid="24584" grpId="0" animBg="1"/>
      <p:bldP spid="24585" grpId="0" animBg="1"/>
      <p:bldP spid="24586"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RAM with addresses</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331</a:t>
            </a:fld>
            <a:endParaRPr lang="en-US"/>
          </a:p>
        </p:txBody>
      </p:sp>
      <p:pic>
        <p:nvPicPr>
          <p:cNvPr id="74754" name="Picture 2"/>
          <p:cNvPicPr>
            <a:picLocks noChangeAspect="1" noChangeArrowheads="1"/>
          </p:cNvPicPr>
          <p:nvPr/>
        </p:nvPicPr>
        <p:blipFill>
          <a:blip r:embed="rId2"/>
          <a:srcRect/>
          <a:stretch>
            <a:fillRect/>
          </a:stretch>
        </p:blipFill>
        <p:spPr bwMode="auto">
          <a:xfrm>
            <a:off x="1928813" y="895350"/>
            <a:ext cx="5260975" cy="5605463"/>
          </a:xfrm>
          <a:prstGeom prst="rect">
            <a:avLst/>
          </a:prstGeom>
          <a:noFill/>
          <a:ln w="9525">
            <a:noFill/>
            <a:miter lim="800000"/>
            <a:headEnd/>
            <a:tailEnd/>
          </a:ln>
        </p:spPr>
      </p:pic>
    </p:spTree>
    <p:extLst>
      <p:ext uri="{BB962C8B-B14F-4D97-AF65-F5344CB8AC3E}">
        <p14:creationId xmlns:p14="http://schemas.microsoft.com/office/powerpoint/2010/main" val="67523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dissolve">
                                      <p:cBhvr>
                                        <p:cTn id="7" dur="5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6" name="AutoShape 6"/>
          <p:cNvSpPr>
            <a:spLocks noChangeArrowheads="1"/>
          </p:cNvSpPr>
          <p:nvPr/>
        </p:nvSpPr>
        <p:spPr bwMode="auto">
          <a:xfrm>
            <a:off x="2298700" y="4243388"/>
            <a:ext cx="6400800" cy="685800"/>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endParaRPr lang="en-US">
              <a:solidFill>
                <a:srgbClr val="DADF21"/>
              </a:solidFill>
              <a:latin typeface="Arial" pitchFamily="34" charset="0"/>
              <a:cs typeface="Arial" pitchFamily="34" charset="0"/>
            </a:endParaRPr>
          </a:p>
        </p:txBody>
      </p:sp>
      <p:sp>
        <p:nvSpPr>
          <p:cNvPr id="25700" name="AutoShape 100"/>
          <p:cNvSpPr>
            <a:spLocks noChangeArrowheads="1"/>
          </p:cNvSpPr>
          <p:nvPr/>
        </p:nvSpPr>
        <p:spPr bwMode="auto">
          <a:xfrm>
            <a:off x="2298700" y="3633788"/>
            <a:ext cx="6400800" cy="685800"/>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endParaRPr lang="en-US">
              <a:solidFill>
                <a:srgbClr val="DADF21"/>
              </a:solidFill>
              <a:latin typeface="Arial" pitchFamily="34" charset="0"/>
              <a:cs typeface="Arial" pitchFamily="34" charset="0"/>
            </a:endParaRPr>
          </a:p>
        </p:txBody>
      </p:sp>
      <p:sp>
        <p:nvSpPr>
          <p:cNvPr id="25677" name="AutoShape 77"/>
          <p:cNvSpPr>
            <a:spLocks noChangeArrowheads="1"/>
          </p:cNvSpPr>
          <p:nvPr/>
        </p:nvSpPr>
        <p:spPr bwMode="auto">
          <a:xfrm>
            <a:off x="2298700" y="3024188"/>
            <a:ext cx="6400800" cy="685800"/>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endParaRPr lang="en-US">
              <a:solidFill>
                <a:srgbClr val="DADF21"/>
              </a:solidFill>
              <a:latin typeface="Arial" pitchFamily="34" charset="0"/>
              <a:cs typeface="Arial" pitchFamily="34" charset="0"/>
            </a:endParaRPr>
          </a:p>
        </p:txBody>
      </p:sp>
      <p:sp>
        <p:nvSpPr>
          <p:cNvPr id="25654" name="AutoShape 54"/>
          <p:cNvSpPr>
            <a:spLocks noChangeArrowheads="1"/>
          </p:cNvSpPr>
          <p:nvPr/>
        </p:nvSpPr>
        <p:spPr bwMode="auto">
          <a:xfrm>
            <a:off x="2298700" y="2414588"/>
            <a:ext cx="6400800" cy="685800"/>
          </a:xfrm>
          <a:prstGeom prst="cube">
            <a:avLst>
              <a:gd name="adj" fmla="val 11324"/>
            </a:avLst>
          </a:prstGeom>
          <a:gradFill rotWithShape="1">
            <a:gsLst>
              <a:gs pos="0">
                <a:schemeClr val="accent1"/>
              </a:gs>
              <a:gs pos="50000">
                <a:schemeClr val="accent1">
                  <a:gamma/>
                  <a:shade val="46275"/>
                  <a:invGamma/>
                </a:schemeClr>
              </a:gs>
              <a:gs pos="100000">
                <a:schemeClr val="accent1"/>
              </a:gs>
            </a:gsLst>
            <a:lin ang="2700000" scaled="1"/>
          </a:gradFill>
          <a:ln w="25400">
            <a:solidFill>
              <a:srgbClr val="ED13DD"/>
            </a:solidFill>
            <a:miter lim="800000"/>
            <a:headEnd/>
            <a:tailEnd/>
          </a:ln>
          <a:effectLst/>
        </p:spPr>
        <p:txBody>
          <a:bodyPr wrap="none" anchor="ctr"/>
          <a:lstStyle/>
          <a:p>
            <a:pPr algn="ctr">
              <a:defRPr/>
            </a:pPr>
            <a:endParaRPr lang="en-US">
              <a:solidFill>
                <a:srgbClr val="DADF21"/>
              </a:solidFill>
              <a:latin typeface="Arial" pitchFamily="34" charset="0"/>
              <a:cs typeface="Arial" pitchFamily="34" charset="0"/>
            </a:endParaRPr>
          </a:p>
        </p:txBody>
      </p:sp>
      <p:sp>
        <p:nvSpPr>
          <p:cNvPr id="54278" name="Rectangle 2"/>
          <p:cNvSpPr>
            <a:spLocks noGrp="1" noChangeArrowheads="1"/>
          </p:cNvSpPr>
          <p:nvPr>
            <p:ph type="title"/>
          </p:nvPr>
        </p:nvSpPr>
        <p:spPr>
          <a:xfrm>
            <a:off x="304800" y="274638"/>
            <a:ext cx="8534400" cy="1401762"/>
          </a:xfrm>
        </p:spPr>
        <p:txBody>
          <a:bodyPr>
            <a:normAutofit/>
          </a:bodyPr>
          <a:lstStyle/>
          <a:p>
            <a:pPr eaLnBrk="1" hangingPunct="1"/>
            <a:r>
              <a:rPr lang="en-US" sz="4400" smtClean="0">
                <a:ea typeface="Calibri" pitchFamily="34" charset="0"/>
              </a:rPr>
              <a:t>8051 Register Bank Structure</a:t>
            </a:r>
          </a:p>
        </p:txBody>
      </p:sp>
      <p:sp>
        <p:nvSpPr>
          <p:cNvPr id="20" name="Slide Number Placeholder 19"/>
          <p:cNvSpPr>
            <a:spLocks noGrp="1"/>
          </p:cNvSpPr>
          <p:nvPr>
            <p:ph type="sldNum" sz="quarter" idx="12"/>
          </p:nvPr>
        </p:nvSpPr>
        <p:spPr/>
        <p:txBody>
          <a:bodyPr/>
          <a:lstStyle/>
          <a:p>
            <a:pPr>
              <a:defRPr/>
            </a:pPr>
            <a:fld id="{5F266DE1-7BFC-4D15-BB25-D650F153EEC8}" type="slidenum">
              <a:rPr lang="en-US" smtClean="0"/>
              <a:pPr>
                <a:defRPr/>
              </a:pPr>
              <a:t>332</a:t>
            </a:fld>
            <a:endParaRPr lang="en-US"/>
          </a:p>
        </p:txBody>
      </p:sp>
      <p:sp>
        <p:nvSpPr>
          <p:cNvPr id="25652" name="Text Box 52"/>
          <p:cNvSpPr txBox="1">
            <a:spLocks noChangeArrowheads="1"/>
          </p:cNvSpPr>
          <p:nvPr/>
        </p:nvSpPr>
        <p:spPr bwMode="auto">
          <a:xfrm>
            <a:off x="357188" y="4375150"/>
            <a:ext cx="1295400" cy="461963"/>
          </a:xfrm>
          <a:prstGeom prst="rect">
            <a:avLst/>
          </a:prstGeom>
          <a:noFill/>
          <a:ln w="9525">
            <a:noFill/>
            <a:miter lim="800000"/>
            <a:headEnd/>
            <a:tailEnd/>
          </a:ln>
        </p:spPr>
        <p:txBody>
          <a:bodyPr>
            <a:spAutoFit/>
          </a:bodyPr>
          <a:lstStyle/>
          <a:p>
            <a:pPr>
              <a:spcBef>
                <a:spcPct val="50000"/>
              </a:spcBef>
            </a:pPr>
            <a:r>
              <a:rPr lang="en-US" sz="2400" b="1">
                <a:solidFill>
                  <a:srgbClr val="00B0F0"/>
                </a:solidFill>
                <a:latin typeface="Calibri" pitchFamily="34" charset="0"/>
              </a:rPr>
              <a:t>Bank  0</a:t>
            </a:r>
          </a:p>
        </p:txBody>
      </p:sp>
      <p:sp>
        <p:nvSpPr>
          <p:cNvPr id="25653" name="Line 53"/>
          <p:cNvSpPr>
            <a:spLocks noChangeShapeType="1"/>
          </p:cNvSpPr>
          <p:nvPr/>
        </p:nvSpPr>
        <p:spPr bwMode="auto">
          <a:xfrm>
            <a:off x="1460500" y="4624388"/>
            <a:ext cx="685800" cy="0"/>
          </a:xfrm>
          <a:prstGeom prst="line">
            <a:avLst/>
          </a:prstGeom>
          <a:noFill/>
          <a:ln w="38100">
            <a:solidFill>
              <a:srgbClr val="00B0F0"/>
            </a:solidFill>
            <a:round/>
            <a:headEnd/>
            <a:tailEnd type="triangle" w="med" len="med"/>
          </a:ln>
        </p:spPr>
        <p:txBody>
          <a:bodyPr/>
          <a:lstStyle/>
          <a:p>
            <a:endParaRPr lang="en-GB"/>
          </a:p>
        </p:txBody>
      </p:sp>
      <p:graphicFrame>
        <p:nvGraphicFramePr>
          <p:cNvPr id="25655" name="Group 55"/>
          <p:cNvGraphicFramePr>
            <a:graphicFrameLocks noGrp="1"/>
          </p:cNvGraphicFramePr>
          <p:nvPr/>
        </p:nvGraphicFramePr>
        <p:xfrm>
          <a:off x="2298700" y="2490788"/>
          <a:ext cx="6324600" cy="609600"/>
        </p:xfrm>
        <a:graphic>
          <a:graphicData uri="http://schemas.openxmlformats.org/drawingml/2006/table">
            <a:tbl>
              <a:tblPr/>
              <a:tblGrid>
                <a:gridCol w="790575">
                  <a:extLst>
                    <a:ext uri="{9D8B030D-6E8A-4147-A177-3AD203B41FA5}">
                      <a16:colId xmlns:a16="http://schemas.microsoft.com/office/drawing/2014/main" xmlns="" val="20000"/>
                    </a:ext>
                  </a:extLst>
                </a:gridCol>
                <a:gridCol w="790575">
                  <a:extLst>
                    <a:ext uri="{9D8B030D-6E8A-4147-A177-3AD203B41FA5}">
                      <a16:colId xmlns:a16="http://schemas.microsoft.com/office/drawing/2014/main" xmlns="" val="20001"/>
                    </a:ext>
                  </a:extLst>
                </a:gridCol>
                <a:gridCol w="790575">
                  <a:extLst>
                    <a:ext uri="{9D8B030D-6E8A-4147-A177-3AD203B41FA5}">
                      <a16:colId xmlns:a16="http://schemas.microsoft.com/office/drawing/2014/main" xmlns="" val="20002"/>
                    </a:ext>
                  </a:extLst>
                </a:gridCol>
                <a:gridCol w="790575">
                  <a:extLst>
                    <a:ext uri="{9D8B030D-6E8A-4147-A177-3AD203B41FA5}">
                      <a16:colId xmlns:a16="http://schemas.microsoft.com/office/drawing/2014/main" xmlns="" val="20003"/>
                    </a:ext>
                  </a:extLst>
                </a:gridCol>
                <a:gridCol w="790575">
                  <a:extLst>
                    <a:ext uri="{9D8B030D-6E8A-4147-A177-3AD203B41FA5}">
                      <a16:colId xmlns:a16="http://schemas.microsoft.com/office/drawing/2014/main" xmlns="" val="20004"/>
                    </a:ext>
                  </a:extLst>
                </a:gridCol>
                <a:gridCol w="790575">
                  <a:extLst>
                    <a:ext uri="{9D8B030D-6E8A-4147-A177-3AD203B41FA5}">
                      <a16:colId xmlns:a16="http://schemas.microsoft.com/office/drawing/2014/main" xmlns="" val="20005"/>
                    </a:ext>
                  </a:extLst>
                </a:gridCol>
                <a:gridCol w="790575">
                  <a:extLst>
                    <a:ext uri="{9D8B030D-6E8A-4147-A177-3AD203B41FA5}">
                      <a16:colId xmlns:a16="http://schemas.microsoft.com/office/drawing/2014/main" xmlns="" val="20006"/>
                    </a:ext>
                  </a:extLst>
                </a:gridCol>
                <a:gridCol w="790575">
                  <a:extLst>
                    <a:ext uri="{9D8B030D-6E8A-4147-A177-3AD203B41FA5}">
                      <a16:colId xmlns:a16="http://schemas.microsoft.com/office/drawing/2014/main" xmlns="" val="20007"/>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R0</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R1</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R2</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R3</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R4</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R5</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R6</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R7</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sp>
        <p:nvSpPr>
          <p:cNvPr id="25675" name="Text Box 75"/>
          <p:cNvSpPr txBox="1">
            <a:spLocks noChangeArrowheads="1"/>
          </p:cNvSpPr>
          <p:nvPr/>
        </p:nvSpPr>
        <p:spPr bwMode="auto">
          <a:xfrm>
            <a:off x="357188" y="2546350"/>
            <a:ext cx="1295400" cy="461963"/>
          </a:xfrm>
          <a:prstGeom prst="rect">
            <a:avLst/>
          </a:prstGeom>
          <a:noFill/>
          <a:ln w="9525">
            <a:noFill/>
            <a:miter lim="800000"/>
            <a:headEnd/>
            <a:tailEnd/>
          </a:ln>
        </p:spPr>
        <p:txBody>
          <a:bodyPr>
            <a:spAutoFit/>
          </a:bodyPr>
          <a:lstStyle/>
          <a:p>
            <a:pPr>
              <a:spcBef>
                <a:spcPct val="50000"/>
              </a:spcBef>
            </a:pPr>
            <a:r>
              <a:rPr lang="en-US" sz="2400" b="1">
                <a:solidFill>
                  <a:srgbClr val="00B0F0"/>
                </a:solidFill>
                <a:latin typeface="Calibri" pitchFamily="34" charset="0"/>
              </a:rPr>
              <a:t>Bank  3</a:t>
            </a:r>
          </a:p>
        </p:txBody>
      </p:sp>
      <p:sp>
        <p:nvSpPr>
          <p:cNvPr id="25676" name="Line 76"/>
          <p:cNvSpPr>
            <a:spLocks noChangeShapeType="1"/>
          </p:cNvSpPr>
          <p:nvPr/>
        </p:nvSpPr>
        <p:spPr bwMode="auto">
          <a:xfrm>
            <a:off x="1460500" y="2795588"/>
            <a:ext cx="685800" cy="0"/>
          </a:xfrm>
          <a:prstGeom prst="line">
            <a:avLst/>
          </a:prstGeom>
          <a:noFill/>
          <a:ln w="38100">
            <a:solidFill>
              <a:srgbClr val="00B0F0"/>
            </a:solidFill>
            <a:round/>
            <a:headEnd/>
            <a:tailEnd type="triangle" w="med" len="med"/>
          </a:ln>
        </p:spPr>
        <p:txBody>
          <a:bodyPr/>
          <a:lstStyle/>
          <a:p>
            <a:endParaRPr lang="en-GB"/>
          </a:p>
        </p:txBody>
      </p:sp>
      <p:graphicFrame>
        <p:nvGraphicFramePr>
          <p:cNvPr id="25678" name="Group 78"/>
          <p:cNvGraphicFramePr>
            <a:graphicFrameLocks noGrp="1"/>
          </p:cNvGraphicFramePr>
          <p:nvPr/>
        </p:nvGraphicFramePr>
        <p:xfrm>
          <a:off x="2298700" y="3100388"/>
          <a:ext cx="6324600" cy="609600"/>
        </p:xfrm>
        <a:graphic>
          <a:graphicData uri="http://schemas.openxmlformats.org/drawingml/2006/table">
            <a:tbl>
              <a:tblPr/>
              <a:tblGrid>
                <a:gridCol w="790575">
                  <a:extLst>
                    <a:ext uri="{9D8B030D-6E8A-4147-A177-3AD203B41FA5}">
                      <a16:colId xmlns:a16="http://schemas.microsoft.com/office/drawing/2014/main" xmlns="" val="20000"/>
                    </a:ext>
                  </a:extLst>
                </a:gridCol>
                <a:gridCol w="790575">
                  <a:extLst>
                    <a:ext uri="{9D8B030D-6E8A-4147-A177-3AD203B41FA5}">
                      <a16:colId xmlns:a16="http://schemas.microsoft.com/office/drawing/2014/main" xmlns="" val="20001"/>
                    </a:ext>
                  </a:extLst>
                </a:gridCol>
                <a:gridCol w="790575">
                  <a:extLst>
                    <a:ext uri="{9D8B030D-6E8A-4147-A177-3AD203B41FA5}">
                      <a16:colId xmlns:a16="http://schemas.microsoft.com/office/drawing/2014/main" xmlns="" val="20002"/>
                    </a:ext>
                  </a:extLst>
                </a:gridCol>
                <a:gridCol w="790575">
                  <a:extLst>
                    <a:ext uri="{9D8B030D-6E8A-4147-A177-3AD203B41FA5}">
                      <a16:colId xmlns:a16="http://schemas.microsoft.com/office/drawing/2014/main" xmlns="" val="20003"/>
                    </a:ext>
                  </a:extLst>
                </a:gridCol>
                <a:gridCol w="790575">
                  <a:extLst>
                    <a:ext uri="{9D8B030D-6E8A-4147-A177-3AD203B41FA5}">
                      <a16:colId xmlns:a16="http://schemas.microsoft.com/office/drawing/2014/main" xmlns="" val="20004"/>
                    </a:ext>
                  </a:extLst>
                </a:gridCol>
                <a:gridCol w="790575">
                  <a:extLst>
                    <a:ext uri="{9D8B030D-6E8A-4147-A177-3AD203B41FA5}">
                      <a16:colId xmlns:a16="http://schemas.microsoft.com/office/drawing/2014/main" xmlns="" val="20005"/>
                    </a:ext>
                  </a:extLst>
                </a:gridCol>
                <a:gridCol w="790575">
                  <a:extLst>
                    <a:ext uri="{9D8B030D-6E8A-4147-A177-3AD203B41FA5}">
                      <a16:colId xmlns:a16="http://schemas.microsoft.com/office/drawing/2014/main" xmlns="" val="20006"/>
                    </a:ext>
                  </a:extLst>
                </a:gridCol>
                <a:gridCol w="790575">
                  <a:extLst>
                    <a:ext uri="{9D8B030D-6E8A-4147-A177-3AD203B41FA5}">
                      <a16:colId xmlns:a16="http://schemas.microsoft.com/office/drawing/2014/main" xmlns="" val="20007"/>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R0</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R1</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R2</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R3</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R4</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R5</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R6</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R7</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sp>
        <p:nvSpPr>
          <p:cNvPr id="25698" name="Text Box 98"/>
          <p:cNvSpPr txBox="1">
            <a:spLocks noChangeArrowheads="1"/>
          </p:cNvSpPr>
          <p:nvPr/>
        </p:nvSpPr>
        <p:spPr bwMode="auto">
          <a:xfrm>
            <a:off x="357188" y="3155950"/>
            <a:ext cx="1295400" cy="461963"/>
          </a:xfrm>
          <a:prstGeom prst="rect">
            <a:avLst/>
          </a:prstGeom>
          <a:noFill/>
          <a:ln w="9525">
            <a:noFill/>
            <a:miter lim="800000"/>
            <a:headEnd/>
            <a:tailEnd/>
          </a:ln>
        </p:spPr>
        <p:txBody>
          <a:bodyPr>
            <a:spAutoFit/>
          </a:bodyPr>
          <a:lstStyle/>
          <a:p>
            <a:pPr>
              <a:spcBef>
                <a:spcPct val="50000"/>
              </a:spcBef>
            </a:pPr>
            <a:r>
              <a:rPr lang="en-US" sz="2400" b="1">
                <a:solidFill>
                  <a:srgbClr val="00B0F0"/>
                </a:solidFill>
                <a:latin typeface="Calibri" pitchFamily="34" charset="0"/>
              </a:rPr>
              <a:t>Bank  2</a:t>
            </a:r>
          </a:p>
        </p:txBody>
      </p:sp>
      <p:sp>
        <p:nvSpPr>
          <p:cNvPr id="25699" name="Line 99"/>
          <p:cNvSpPr>
            <a:spLocks noChangeShapeType="1"/>
          </p:cNvSpPr>
          <p:nvPr/>
        </p:nvSpPr>
        <p:spPr bwMode="auto">
          <a:xfrm>
            <a:off x="1460500" y="3405188"/>
            <a:ext cx="685800" cy="0"/>
          </a:xfrm>
          <a:prstGeom prst="line">
            <a:avLst/>
          </a:prstGeom>
          <a:noFill/>
          <a:ln w="38100">
            <a:solidFill>
              <a:srgbClr val="00B0F0"/>
            </a:solidFill>
            <a:round/>
            <a:headEnd/>
            <a:tailEnd type="triangle" w="med" len="med"/>
          </a:ln>
        </p:spPr>
        <p:txBody>
          <a:bodyPr/>
          <a:lstStyle/>
          <a:p>
            <a:endParaRPr lang="en-GB"/>
          </a:p>
        </p:txBody>
      </p:sp>
      <p:graphicFrame>
        <p:nvGraphicFramePr>
          <p:cNvPr id="25701" name="Group 101"/>
          <p:cNvGraphicFramePr>
            <a:graphicFrameLocks noGrp="1"/>
          </p:cNvGraphicFramePr>
          <p:nvPr/>
        </p:nvGraphicFramePr>
        <p:xfrm>
          <a:off x="2298700" y="3709988"/>
          <a:ext cx="6324600" cy="609600"/>
        </p:xfrm>
        <a:graphic>
          <a:graphicData uri="http://schemas.openxmlformats.org/drawingml/2006/table">
            <a:tbl>
              <a:tblPr/>
              <a:tblGrid>
                <a:gridCol w="790575">
                  <a:extLst>
                    <a:ext uri="{9D8B030D-6E8A-4147-A177-3AD203B41FA5}">
                      <a16:colId xmlns:a16="http://schemas.microsoft.com/office/drawing/2014/main" xmlns="" val="20000"/>
                    </a:ext>
                  </a:extLst>
                </a:gridCol>
                <a:gridCol w="790575">
                  <a:extLst>
                    <a:ext uri="{9D8B030D-6E8A-4147-A177-3AD203B41FA5}">
                      <a16:colId xmlns:a16="http://schemas.microsoft.com/office/drawing/2014/main" xmlns="" val="20001"/>
                    </a:ext>
                  </a:extLst>
                </a:gridCol>
                <a:gridCol w="790575">
                  <a:extLst>
                    <a:ext uri="{9D8B030D-6E8A-4147-A177-3AD203B41FA5}">
                      <a16:colId xmlns:a16="http://schemas.microsoft.com/office/drawing/2014/main" xmlns="" val="20002"/>
                    </a:ext>
                  </a:extLst>
                </a:gridCol>
                <a:gridCol w="790575">
                  <a:extLst>
                    <a:ext uri="{9D8B030D-6E8A-4147-A177-3AD203B41FA5}">
                      <a16:colId xmlns:a16="http://schemas.microsoft.com/office/drawing/2014/main" xmlns="" val="20003"/>
                    </a:ext>
                  </a:extLst>
                </a:gridCol>
                <a:gridCol w="790575">
                  <a:extLst>
                    <a:ext uri="{9D8B030D-6E8A-4147-A177-3AD203B41FA5}">
                      <a16:colId xmlns:a16="http://schemas.microsoft.com/office/drawing/2014/main" xmlns="" val="20004"/>
                    </a:ext>
                  </a:extLst>
                </a:gridCol>
                <a:gridCol w="790575">
                  <a:extLst>
                    <a:ext uri="{9D8B030D-6E8A-4147-A177-3AD203B41FA5}">
                      <a16:colId xmlns:a16="http://schemas.microsoft.com/office/drawing/2014/main" xmlns="" val="20005"/>
                    </a:ext>
                  </a:extLst>
                </a:gridCol>
                <a:gridCol w="790575">
                  <a:extLst>
                    <a:ext uri="{9D8B030D-6E8A-4147-A177-3AD203B41FA5}">
                      <a16:colId xmlns:a16="http://schemas.microsoft.com/office/drawing/2014/main" xmlns="" val="20006"/>
                    </a:ext>
                  </a:extLst>
                </a:gridCol>
                <a:gridCol w="790575">
                  <a:extLst>
                    <a:ext uri="{9D8B030D-6E8A-4147-A177-3AD203B41FA5}">
                      <a16:colId xmlns:a16="http://schemas.microsoft.com/office/drawing/2014/main" xmlns="" val="20007"/>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R0</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R1</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R2</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R3</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R4</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R5</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R6</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R7</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sp>
        <p:nvSpPr>
          <p:cNvPr id="25721" name="Text Box 121"/>
          <p:cNvSpPr txBox="1">
            <a:spLocks noChangeArrowheads="1"/>
          </p:cNvSpPr>
          <p:nvPr/>
        </p:nvSpPr>
        <p:spPr bwMode="auto">
          <a:xfrm>
            <a:off x="357188" y="3765550"/>
            <a:ext cx="1295400" cy="461963"/>
          </a:xfrm>
          <a:prstGeom prst="rect">
            <a:avLst/>
          </a:prstGeom>
          <a:noFill/>
          <a:ln w="9525">
            <a:noFill/>
            <a:miter lim="800000"/>
            <a:headEnd/>
            <a:tailEnd/>
          </a:ln>
        </p:spPr>
        <p:txBody>
          <a:bodyPr>
            <a:spAutoFit/>
          </a:bodyPr>
          <a:lstStyle/>
          <a:p>
            <a:pPr>
              <a:spcBef>
                <a:spcPct val="50000"/>
              </a:spcBef>
            </a:pPr>
            <a:r>
              <a:rPr lang="en-US" sz="2400" b="1">
                <a:solidFill>
                  <a:srgbClr val="00B0F0"/>
                </a:solidFill>
                <a:latin typeface="Calibri" pitchFamily="34" charset="0"/>
              </a:rPr>
              <a:t>Bank  1</a:t>
            </a:r>
          </a:p>
        </p:txBody>
      </p:sp>
      <p:sp>
        <p:nvSpPr>
          <p:cNvPr id="25722" name="Line 122"/>
          <p:cNvSpPr>
            <a:spLocks noChangeShapeType="1"/>
          </p:cNvSpPr>
          <p:nvPr/>
        </p:nvSpPr>
        <p:spPr bwMode="auto">
          <a:xfrm>
            <a:off x="1460500" y="4014788"/>
            <a:ext cx="685800" cy="0"/>
          </a:xfrm>
          <a:prstGeom prst="line">
            <a:avLst/>
          </a:prstGeom>
          <a:noFill/>
          <a:ln w="38100">
            <a:solidFill>
              <a:srgbClr val="00B0F0"/>
            </a:solidFill>
            <a:round/>
            <a:headEnd/>
            <a:tailEnd type="triangle" w="med" len="med"/>
          </a:ln>
        </p:spPr>
        <p:txBody>
          <a:bodyPr/>
          <a:lstStyle/>
          <a:p>
            <a:endParaRPr lang="en-GB"/>
          </a:p>
        </p:txBody>
      </p:sp>
      <p:graphicFrame>
        <p:nvGraphicFramePr>
          <p:cNvPr id="25" name="Table 24"/>
          <p:cNvGraphicFramePr>
            <a:graphicFrameLocks noGrp="1"/>
          </p:cNvGraphicFramePr>
          <p:nvPr/>
        </p:nvGraphicFramePr>
        <p:xfrm>
          <a:off x="2295525" y="4327525"/>
          <a:ext cx="6324600" cy="609600"/>
        </p:xfrm>
        <a:graphic>
          <a:graphicData uri="http://schemas.openxmlformats.org/drawingml/2006/table">
            <a:tbl>
              <a:tblPr/>
              <a:tblGrid>
                <a:gridCol w="790575">
                  <a:extLst>
                    <a:ext uri="{9D8B030D-6E8A-4147-A177-3AD203B41FA5}">
                      <a16:colId xmlns:a16="http://schemas.microsoft.com/office/drawing/2014/main" xmlns="" val="20000"/>
                    </a:ext>
                  </a:extLst>
                </a:gridCol>
                <a:gridCol w="790575">
                  <a:extLst>
                    <a:ext uri="{9D8B030D-6E8A-4147-A177-3AD203B41FA5}">
                      <a16:colId xmlns:a16="http://schemas.microsoft.com/office/drawing/2014/main" xmlns="" val="20001"/>
                    </a:ext>
                  </a:extLst>
                </a:gridCol>
                <a:gridCol w="790575">
                  <a:extLst>
                    <a:ext uri="{9D8B030D-6E8A-4147-A177-3AD203B41FA5}">
                      <a16:colId xmlns:a16="http://schemas.microsoft.com/office/drawing/2014/main" xmlns="" val="20002"/>
                    </a:ext>
                  </a:extLst>
                </a:gridCol>
                <a:gridCol w="790575">
                  <a:extLst>
                    <a:ext uri="{9D8B030D-6E8A-4147-A177-3AD203B41FA5}">
                      <a16:colId xmlns:a16="http://schemas.microsoft.com/office/drawing/2014/main" xmlns="" val="20003"/>
                    </a:ext>
                  </a:extLst>
                </a:gridCol>
                <a:gridCol w="790575">
                  <a:extLst>
                    <a:ext uri="{9D8B030D-6E8A-4147-A177-3AD203B41FA5}">
                      <a16:colId xmlns:a16="http://schemas.microsoft.com/office/drawing/2014/main" xmlns="" val="20004"/>
                    </a:ext>
                  </a:extLst>
                </a:gridCol>
                <a:gridCol w="790575">
                  <a:extLst>
                    <a:ext uri="{9D8B030D-6E8A-4147-A177-3AD203B41FA5}">
                      <a16:colId xmlns:a16="http://schemas.microsoft.com/office/drawing/2014/main" xmlns="" val="20005"/>
                    </a:ext>
                  </a:extLst>
                </a:gridCol>
                <a:gridCol w="790575">
                  <a:extLst>
                    <a:ext uri="{9D8B030D-6E8A-4147-A177-3AD203B41FA5}">
                      <a16:colId xmlns:a16="http://schemas.microsoft.com/office/drawing/2014/main" xmlns="" val="20006"/>
                    </a:ext>
                  </a:extLst>
                </a:gridCol>
                <a:gridCol w="790575">
                  <a:extLst>
                    <a:ext uri="{9D8B030D-6E8A-4147-A177-3AD203B41FA5}">
                      <a16:colId xmlns:a16="http://schemas.microsoft.com/office/drawing/2014/main" xmlns="" val="20007"/>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R0</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R1</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R2</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R3</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R4</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R5</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R6</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800" b="1" i="0" u="none" strike="noStrike" cap="none" normalizeH="0" baseline="0" dirty="0" smtClean="0">
                          <a:ln>
                            <a:noFill/>
                          </a:ln>
                          <a:solidFill>
                            <a:schemeClr val="tx1"/>
                          </a:solidFill>
                          <a:effectLst/>
                          <a:latin typeface="Calibri" pitchFamily="34" charset="0"/>
                          <a:cs typeface="Calibri" pitchFamily="34" charset="0"/>
                        </a:rPr>
                        <a:t>R7</a:t>
                      </a:r>
                    </a:p>
                  </a:txBody>
                  <a:tcPr horzOverflow="overflow">
                    <a:lnL w="28575" cap="flat" cmpd="sng" algn="ctr">
                      <a:solidFill>
                        <a:srgbClr val="FF00FF"/>
                      </a:solidFill>
                      <a:prstDash val="solid"/>
                      <a:round/>
                      <a:headEnd type="none" w="med" len="med"/>
                      <a:tailEnd type="none" w="med" len="med"/>
                    </a:lnL>
                    <a:lnR w="28575" cap="flat" cmpd="sng" algn="ctr">
                      <a:solidFill>
                        <a:srgbClr val="FF00FF"/>
                      </a:solidFill>
                      <a:prstDash val="solid"/>
                      <a:round/>
                      <a:headEnd type="none" w="med" len="med"/>
                      <a:tailEnd type="none" w="med" len="med"/>
                    </a:lnR>
                    <a:lnT w="28575" cap="flat" cmpd="sng" algn="ctr">
                      <a:solidFill>
                        <a:srgbClr val="FF00FF"/>
                      </a:solidFill>
                      <a:prstDash val="solid"/>
                      <a:round/>
                      <a:headEnd type="none" w="med" len="med"/>
                      <a:tailEnd type="none" w="med" len="med"/>
                    </a:lnT>
                    <a:lnB w="28575" cap="flat" cmpd="sng" algn="ctr">
                      <a:solidFill>
                        <a:srgbClr val="FF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31890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52"/>
                                        </p:tgtEl>
                                        <p:attrNameLst>
                                          <p:attrName>style.visibility</p:attrName>
                                        </p:attrNameLst>
                                      </p:cBhvr>
                                      <p:to>
                                        <p:strVal val="visible"/>
                                      </p:to>
                                    </p:set>
                                    <p:animEffect transition="in" filter="dissolve">
                                      <p:cBhvr>
                                        <p:cTn id="7" dur="500"/>
                                        <p:tgtEl>
                                          <p:spTgt spid="2565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721"/>
                                        </p:tgtEl>
                                        <p:attrNameLst>
                                          <p:attrName>style.visibility</p:attrName>
                                        </p:attrNameLst>
                                      </p:cBhvr>
                                      <p:to>
                                        <p:strVal val="visible"/>
                                      </p:to>
                                    </p:set>
                                    <p:animEffect transition="in" filter="dissolve">
                                      <p:cBhvr>
                                        <p:cTn id="11" dur="500"/>
                                        <p:tgtEl>
                                          <p:spTgt spid="2572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5698"/>
                                        </p:tgtEl>
                                        <p:attrNameLst>
                                          <p:attrName>style.visibility</p:attrName>
                                        </p:attrNameLst>
                                      </p:cBhvr>
                                      <p:to>
                                        <p:strVal val="visible"/>
                                      </p:to>
                                    </p:set>
                                    <p:animEffect transition="in" filter="dissolve">
                                      <p:cBhvr>
                                        <p:cTn id="15" dur="500"/>
                                        <p:tgtEl>
                                          <p:spTgt spid="2569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5675"/>
                                        </p:tgtEl>
                                        <p:attrNameLst>
                                          <p:attrName>style.visibility</p:attrName>
                                        </p:attrNameLst>
                                      </p:cBhvr>
                                      <p:to>
                                        <p:strVal val="visible"/>
                                      </p:to>
                                    </p:set>
                                    <p:animEffect transition="in" filter="dissolve">
                                      <p:cBhvr>
                                        <p:cTn id="19" dur="500"/>
                                        <p:tgtEl>
                                          <p:spTgt spid="256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653"/>
                                        </p:tgtEl>
                                        <p:attrNameLst>
                                          <p:attrName>style.visibility</p:attrName>
                                        </p:attrNameLst>
                                      </p:cBhvr>
                                      <p:to>
                                        <p:strVal val="visible"/>
                                      </p:to>
                                    </p:set>
                                    <p:animEffect transition="in" filter="wipe(left)">
                                      <p:cBhvr>
                                        <p:cTn id="24" dur="500"/>
                                        <p:tgtEl>
                                          <p:spTgt spid="25653"/>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3000"/>
                                        <p:tgtEl>
                                          <p:spTgt spid="25606"/>
                                        </p:tgtEl>
                                      </p:cBhvr>
                                    </p:animEffect>
                                  </p:childTnLst>
                                </p:cTn>
                              </p:par>
                              <p:par>
                                <p:cTn id="29" presetID="2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3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722"/>
                                        </p:tgtEl>
                                        <p:attrNameLst>
                                          <p:attrName>style.visibility</p:attrName>
                                        </p:attrNameLst>
                                      </p:cBhvr>
                                      <p:to>
                                        <p:strVal val="visible"/>
                                      </p:to>
                                    </p:set>
                                    <p:animEffect transition="in" filter="wipe(left)">
                                      <p:cBhvr>
                                        <p:cTn id="36" dur="500"/>
                                        <p:tgtEl>
                                          <p:spTgt spid="2572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5700"/>
                                        </p:tgtEl>
                                        <p:attrNameLst>
                                          <p:attrName>style.visibility</p:attrName>
                                        </p:attrNameLst>
                                      </p:cBhvr>
                                      <p:to>
                                        <p:strVal val="visible"/>
                                      </p:to>
                                    </p:set>
                                    <p:animEffect transition="in" filter="wipe(left)">
                                      <p:cBhvr>
                                        <p:cTn id="40" dur="3000"/>
                                        <p:tgtEl>
                                          <p:spTgt spid="25700"/>
                                        </p:tgtEl>
                                      </p:cBhvr>
                                    </p:animEffect>
                                  </p:childTnLst>
                                </p:cTn>
                              </p:par>
                              <p:par>
                                <p:cTn id="41" presetID="22" presetClass="entr" presetSubtype="8" fill="hold" nodeType="withEffect">
                                  <p:stCondLst>
                                    <p:cond delay="0"/>
                                  </p:stCondLst>
                                  <p:childTnLst>
                                    <p:set>
                                      <p:cBhvr>
                                        <p:cTn id="42" dur="1" fill="hold">
                                          <p:stCondLst>
                                            <p:cond delay="0"/>
                                          </p:stCondLst>
                                        </p:cTn>
                                        <p:tgtEl>
                                          <p:spTgt spid="25701"/>
                                        </p:tgtEl>
                                        <p:attrNameLst>
                                          <p:attrName>style.visibility</p:attrName>
                                        </p:attrNameLst>
                                      </p:cBhvr>
                                      <p:to>
                                        <p:strVal val="visible"/>
                                      </p:to>
                                    </p:set>
                                    <p:animEffect transition="in" filter="wipe(left)">
                                      <p:cBhvr>
                                        <p:cTn id="43" dur="3000"/>
                                        <p:tgtEl>
                                          <p:spTgt spid="2570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5699"/>
                                        </p:tgtEl>
                                        <p:attrNameLst>
                                          <p:attrName>style.visibility</p:attrName>
                                        </p:attrNameLst>
                                      </p:cBhvr>
                                      <p:to>
                                        <p:strVal val="visible"/>
                                      </p:to>
                                    </p:set>
                                    <p:animEffect transition="in" filter="wipe(left)">
                                      <p:cBhvr>
                                        <p:cTn id="48" dur="500"/>
                                        <p:tgtEl>
                                          <p:spTgt spid="25699"/>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5677"/>
                                        </p:tgtEl>
                                        <p:attrNameLst>
                                          <p:attrName>style.visibility</p:attrName>
                                        </p:attrNameLst>
                                      </p:cBhvr>
                                      <p:to>
                                        <p:strVal val="visible"/>
                                      </p:to>
                                    </p:set>
                                    <p:animEffect transition="in" filter="wipe(left)">
                                      <p:cBhvr>
                                        <p:cTn id="52" dur="3000"/>
                                        <p:tgtEl>
                                          <p:spTgt spid="25677"/>
                                        </p:tgtEl>
                                      </p:cBhvr>
                                    </p:animEffect>
                                  </p:childTnLst>
                                </p:cTn>
                              </p:par>
                              <p:par>
                                <p:cTn id="53" presetID="22" presetClass="entr" presetSubtype="8" fill="hold" nodeType="withEffect">
                                  <p:stCondLst>
                                    <p:cond delay="500"/>
                                  </p:stCondLst>
                                  <p:childTnLst>
                                    <p:set>
                                      <p:cBhvr>
                                        <p:cTn id="54" dur="1" fill="hold">
                                          <p:stCondLst>
                                            <p:cond delay="0"/>
                                          </p:stCondLst>
                                        </p:cTn>
                                        <p:tgtEl>
                                          <p:spTgt spid="25678"/>
                                        </p:tgtEl>
                                        <p:attrNameLst>
                                          <p:attrName>style.visibility</p:attrName>
                                        </p:attrNameLst>
                                      </p:cBhvr>
                                      <p:to>
                                        <p:strVal val="visible"/>
                                      </p:to>
                                    </p:set>
                                    <p:animEffect transition="in" filter="wipe(left)">
                                      <p:cBhvr>
                                        <p:cTn id="55" dur="3000"/>
                                        <p:tgtEl>
                                          <p:spTgt spid="256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676"/>
                                        </p:tgtEl>
                                        <p:attrNameLst>
                                          <p:attrName>style.visibility</p:attrName>
                                        </p:attrNameLst>
                                      </p:cBhvr>
                                      <p:to>
                                        <p:strVal val="visible"/>
                                      </p:to>
                                    </p:set>
                                    <p:animEffect transition="in" filter="wipe(left)">
                                      <p:cBhvr>
                                        <p:cTn id="60" dur="500"/>
                                        <p:tgtEl>
                                          <p:spTgt spid="25676"/>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25654"/>
                                        </p:tgtEl>
                                        <p:attrNameLst>
                                          <p:attrName>style.visibility</p:attrName>
                                        </p:attrNameLst>
                                      </p:cBhvr>
                                      <p:to>
                                        <p:strVal val="visible"/>
                                      </p:to>
                                    </p:set>
                                    <p:animEffect transition="in" filter="wipe(left)">
                                      <p:cBhvr>
                                        <p:cTn id="64" dur="3000"/>
                                        <p:tgtEl>
                                          <p:spTgt spid="25654"/>
                                        </p:tgtEl>
                                      </p:cBhvr>
                                    </p:animEffect>
                                  </p:childTnLst>
                                </p:cTn>
                              </p:par>
                              <p:par>
                                <p:cTn id="65" presetID="22" presetClass="entr" presetSubtype="8" fill="hold" nodeType="withEffect">
                                  <p:stCondLst>
                                    <p:cond delay="1000"/>
                                  </p:stCondLst>
                                  <p:childTnLst>
                                    <p:set>
                                      <p:cBhvr>
                                        <p:cTn id="66" dur="1" fill="hold">
                                          <p:stCondLst>
                                            <p:cond delay="0"/>
                                          </p:stCondLst>
                                        </p:cTn>
                                        <p:tgtEl>
                                          <p:spTgt spid="25655"/>
                                        </p:tgtEl>
                                        <p:attrNameLst>
                                          <p:attrName>style.visibility</p:attrName>
                                        </p:attrNameLst>
                                      </p:cBhvr>
                                      <p:to>
                                        <p:strVal val="visible"/>
                                      </p:to>
                                    </p:set>
                                    <p:animEffect transition="in" filter="wipe(left)">
                                      <p:cBhvr>
                                        <p:cTn id="67" dur="3000"/>
                                        <p:tgtEl>
                                          <p:spTgt spid="25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animBg="1"/>
      <p:bldP spid="25700" grpId="0" animBg="1"/>
      <p:bldP spid="25677" grpId="0" animBg="1"/>
      <p:bldP spid="25654" grpId="0" animBg="1"/>
      <p:bldP spid="25652" grpId="0"/>
      <p:bldP spid="25653" grpId="0" animBg="1"/>
      <p:bldP spid="25675" grpId="0"/>
      <p:bldP spid="25676" grpId="0" animBg="1"/>
      <p:bldP spid="25698" grpId="0"/>
      <p:bldP spid="25699" grpId="0" animBg="1"/>
      <p:bldP spid="25721" grpId="0"/>
      <p:bldP spid="25722"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7"/>
          <p:cNvSpPr>
            <a:spLocks noGrp="1"/>
          </p:cNvSpPr>
          <p:nvPr>
            <p:ph type="title"/>
          </p:nvPr>
        </p:nvSpPr>
        <p:spPr>
          <a:xfrm>
            <a:off x="0" y="142875"/>
            <a:ext cx="9144000" cy="1143000"/>
          </a:xfrm>
        </p:spPr>
        <p:txBody>
          <a:bodyPr>
            <a:normAutofit/>
          </a:bodyPr>
          <a:lstStyle/>
          <a:p>
            <a:pPr eaLnBrk="1" hangingPunct="1"/>
            <a:r>
              <a:rPr lang="en-US" sz="4400" smtClean="0">
                <a:ea typeface="Calibri" pitchFamily="34" charset="0"/>
              </a:rPr>
              <a:t>8051 Register Banks with address</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333</a:t>
            </a:fld>
            <a:endParaRPr lang="en-US"/>
          </a:p>
        </p:txBody>
      </p:sp>
      <p:pic>
        <p:nvPicPr>
          <p:cNvPr id="1027" name="Picture 3"/>
          <p:cNvPicPr>
            <a:picLocks noChangeAspect="1" noChangeArrowheads="1"/>
          </p:cNvPicPr>
          <p:nvPr/>
        </p:nvPicPr>
        <p:blipFill>
          <a:blip r:embed="rId2"/>
          <a:srcRect/>
          <a:stretch>
            <a:fillRect/>
          </a:stretch>
        </p:blipFill>
        <p:spPr bwMode="auto">
          <a:xfrm>
            <a:off x="161925" y="1371600"/>
            <a:ext cx="8820150" cy="4114800"/>
          </a:xfrm>
          <a:prstGeom prst="rect">
            <a:avLst/>
          </a:prstGeom>
          <a:noFill/>
          <a:ln w="9525">
            <a:noFill/>
            <a:miter lim="800000"/>
            <a:headEnd/>
            <a:tailEnd/>
          </a:ln>
        </p:spPr>
      </p:pic>
    </p:spTree>
    <p:extLst>
      <p:ext uri="{BB962C8B-B14F-4D97-AF65-F5344CB8AC3E}">
        <p14:creationId xmlns:p14="http://schemas.microsoft.com/office/powerpoint/2010/main" val="75700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dissolv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Programming Model</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334</a:t>
            </a:fld>
            <a:endParaRPr lang="en-US"/>
          </a:p>
        </p:txBody>
      </p:sp>
      <p:pic>
        <p:nvPicPr>
          <p:cNvPr id="10" name="Picture 4" descr="8051 programming model"/>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0" y="0"/>
            <a:ext cx="9144000" cy="6864350"/>
          </a:xfrm>
          <a:prstGeom prst="rect">
            <a:avLst/>
          </a:prstGeom>
          <a:noFill/>
          <a:ln w="9525">
            <a:noFill/>
            <a:miter lim="800000"/>
            <a:headEnd/>
            <a:tailEnd/>
          </a:ln>
        </p:spPr>
      </p:pic>
    </p:spTree>
    <p:extLst>
      <p:ext uri="{BB962C8B-B14F-4D97-AF65-F5344CB8AC3E}">
        <p14:creationId xmlns:p14="http://schemas.microsoft.com/office/powerpoint/2010/main" val="149461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wipe(left)">
                                      <p:cBhvr>
                                        <p:cTn id="13" dur="3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Stack</a:t>
            </a:r>
          </a:p>
        </p:txBody>
      </p:sp>
      <p:sp>
        <p:nvSpPr>
          <p:cNvPr id="57347" name="Content Placeholder 6"/>
          <p:cNvSpPr>
            <a:spLocks noGrp="1"/>
          </p:cNvSpPr>
          <p:nvPr>
            <p:ph idx="1"/>
          </p:nvPr>
        </p:nvSpPr>
        <p:spPr>
          <a:xfrm>
            <a:off x="173038" y="1214438"/>
            <a:ext cx="8786812" cy="5143500"/>
          </a:xfrm>
        </p:spPr>
        <p:txBody>
          <a:bodyPr>
            <a:normAutofit/>
          </a:bodyPr>
          <a:lstStyle/>
          <a:p>
            <a:pPr algn="just" eaLnBrk="1" hangingPunct="1"/>
            <a:r>
              <a:rPr lang="en-US" smtClean="0">
                <a:ea typeface="Calibri" pitchFamily="34" charset="0"/>
              </a:rPr>
              <a:t>The </a:t>
            </a:r>
            <a:r>
              <a:rPr lang="en-US" b="1" smtClean="0">
                <a:solidFill>
                  <a:srgbClr val="00B0F0"/>
                </a:solidFill>
                <a:ea typeface="Calibri" pitchFamily="34" charset="0"/>
              </a:rPr>
              <a:t>stack</a:t>
            </a:r>
            <a:r>
              <a:rPr lang="en-US" smtClean="0">
                <a:ea typeface="Calibri" pitchFamily="34" charset="0"/>
              </a:rPr>
              <a:t> is a section of RAM used by the CPU to store information </a:t>
            </a:r>
            <a:r>
              <a:rPr lang="en-US" b="1" smtClean="0">
                <a:solidFill>
                  <a:srgbClr val="00B0F0"/>
                </a:solidFill>
                <a:ea typeface="Calibri" pitchFamily="34" charset="0"/>
              </a:rPr>
              <a:t>temporarily.</a:t>
            </a:r>
          </a:p>
          <a:p>
            <a:pPr lvl="1" algn="just" eaLnBrk="1" hangingPunct="1"/>
            <a:r>
              <a:rPr lang="en-US" smtClean="0">
                <a:ea typeface="Calibri" pitchFamily="34" charset="0"/>
              </a:rPr>
              <a:t>This information could be data or an address</a:t>
            </a:r>
          </a:p>
          <a:p>
            <a:pPr algn="just" eaLnBrk="1" hangingPunct="1"/>
            <a:endParaRPr lang="en-US" smtClean="0">
              <a:ea typeface="Calibri" pitchFamily="34" charset="0"/>
            </a:endParaRPr>
          </a:p>
          <a:p>
            <a:pPr algn="just" eaLnBrk="1" hangingPunct="1"/>
            <a:r>
              <a:rPr lang="en-US" smtClean="0">
                <a:ea typeface="Calibri" pitchFamily="34" charset="0"/>
              </a:rPr>
              <a:t>The register used to access the stack is called the </a:t>
            </a:r>
            <a:r>
              <a:rPr lang="en-US" b="1" smtClean="0">
                <a:solidFill>
                  <a:srgbClr val="00B0F0"/>
                </a:solidFill>
                <a:ea typeface="Calibri" pitchFamily="34" charset="0"/>
              </a:rPr>
              <a:t>SP (stack pointer) register</a:t>
            </a:r>
          </a:p>
          <a:p>
            <a:pPr lvl="1" algn="just" eaLnBrk="1" hangingPunct="1"/>
            <a:r>
              <a:rPr lang="en-US" smtClean="0">
                <a:ea typeface="Calibri" pitchFamily="34" charset="0"/>
              </a:rPr>
              <a:t>The stack pointer in the 8051 is </a:t>
            </a:r>
            <a:r>
              <a:rPr lang="en-US" b="1" smtClean="0">
                <a:solidFill>
                  <a:srgbClr val="00B0F0"/>
                </a:solidFill>
                <a:ea typeface="Calibri" pitchFamily="34" charset="0"/>
              </a:rPr>
              <a:t>only 8 bit wide</a:t>
            </a:r>
            <a:r>
              <a:rPr lang="en-US" smtClean="0">
                <a:ea typeface="Calibri" pitchFamily="34" charset="0"/>
              </a:rPr>
              <a:t>, which means that it can take value of 00 to FFH</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335</a:t>
            </a:fld>
            <a:endParaRPr lang="en-US"/>
          </a:p>
        </p:txBody>
      </p:sp>
    </p:spTree>
    <p:extLst>
      <p:ext uri="{BB962C8B-B14F-4D97-AF65-F5344CB8AC3E}">
        <p14:creationId xmlns:p14="http://schemas.microsoft.com/office/powerpoint/2010/main" val="2202212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Stack</a:t>
            </a:r>
          </a:p>
        </p:txBody>
      </p:sp>
      <p:sp>
        <p:nvSpPr>
          <p:cNvPr id="58371" name="Content Placeholder 6"/>
          <p:cNvSpPr>
            <a:spLocks noGrp="1"/>
          </p:cNvSpPr>
          <p:nvPr>
            <p:ph idx="1"/>
          </p:nvPr>
        </p:nvSpPr>
        <p:spPr>
          <a:xfrm>
            <a:off x="173038" y="1214438"/>
            <a:ext cx="8786812" cy="5143500"/>
          </a:xfrm>
        </p:spPr>
        <p:txBody>
          <a:bodyPr>
            <a:normAutofit fontScale="92500" lnSpcReduction="20000"/>
          </a:bodyPr>
          <a:lstStyle/>
          <a:p>
            <a:pPr algn="just" eaLnBrk="1" hangingPunct="1"/>
            <a:r>
              <a:rPr lang="en-US" smtClean="0">
                <a:ea typeface="Calibri" pitchFamily="34" charset="0"/>
              </a:rPr>
              <a:t>The storing of a CPU register in the stack is called a </a:t>
            </a:r>
            <a:r>
              <a:rPr lang="en-US" b="1" smtClean="0">
                <a:solidFill>
                  <a:srgbClr val="00B0F0"/>
                </a:solidFill>
                <a:ea typeface="Calibri" pitchFamily="34" charset="0"/>
              </a:rPr>
              <a:t>PUSH</a:t>
            </a:r>
          </a:p>
          <a:p>
            <a:pPr lvl="1" algn="just" eaLnBrk="1" hangingPunct="1"/>
            <a:r>
              <a:rPr lang="en-US" smtClean="0">
                <a:ea typeface="Calibri" pitchFamily="34" charset="0"/>
              </a:rPr>
              <a:t>SP is pointing to the last used location of the stack</a:t>
            </a:r>
          </a:p>
          <a:p>
            <a:pPr lvl="1" algn="just" eaLnBrk="1" hangingPunct="1"/>
            <a:r>
              <a:rPr lang="en-US" smtClean="0">
                <a:ea typeface="Calibri" pitchFamily="34" charset="0"/>
              </a:rPr>
              <a:t>As we push data onto the stack, the </a:t>
            </a:r>
            <a:r>
              <a:rPr lang="en-US" b="1" smtClean="0">
                <a:solidFill>
                  <a:srgbClr val="00B0F0"/>
                </a:solidFill>
                <a:ea typeface="Calibri" pitchFamily="34" charset="0"/>
              </a:rPr>
              <a:t>SP is incremented </a:t>
            </a:r>
            <a:r>
              <a:rPr lang="en-US" smtClean="0">
                <a:ea typeface="Calibri" pitchFamily="34" charset="0"/>
              </a:rPr>
              <a:t>by one</a:t>
            </a:r>
          </a:p>
          <a:p>
            <a:pPr lvl="1" algn="just" eaLnBrk="1" hangingPunct="1"/>
            <a:r>
              <a:rPr lang="en-US" smtClean="0">
                <a:ea typeface="Calibri" pitchFamily="34" charset="0"/>
              </a:rPr>
              <a:t>This is </a:t>
            </a:r>
            <a:r>
              <a:rPr lang="en-US" b="1" smtClean="0">
                <a:solidFill>
                  <a:srgbClr val="00B0F0"/>
                </a:solidFill>
                <a:ea typeface="Calibri" pitchFamily="34" charset="0"/>
              </a:rPr>
              <a:t>different </a:t>
            </a:r>
            <a:r>
              <a:rPr lang="en-US" smtClean="0">
                <a:ea typeface="Calibri" pitchFamily="34" charset="0"/>
              </a:rPr>
              <a:t>from many microprocessors</a:t>
            </a:r>
          </a:p>
          <a:p>
            <a:pPr algn="just" eaLnBrk="1" hangingPunct="1"/>
            <a:endParaRPr lang="en-US" smtClean="0">
              <a:ea typeface="Calibri" pitchFamily="34" charset="0"/>
            </a:endParaRPr>
          </a:p>
          <a:p>
            <a:pPr algn="just" eaLnBrk="1" hangingPunct="1"/>
            <a:r>
              <a:rPr lang="en-US" smtClean="0">
                <a:ea typeface="Calibri" pitchFamily="34" charset="0"/>
              </a:rPr>
              <a:t>Loading the contents of the stack back into a CPU register is called a </a:t>
            </a:r>
            <a:r>
              <a:rPr lang="en-US" b="1" smtClean="0">
                <a:solidFill>
                  <a:srgbClr val="00B0F0"/>
                </a:solidFill>
                <a:ea typeface="Calibri" pitchFamily="34" charset="0"/>
              </a:rPr>
              <a:t>POP</a:t>
            </a:r>
          </a:p>
          <a:p>
            <a:pPr lvl="1" algn="just" eaLnBrk="1" hangingPunct="1"/>
            <a:r>
              <a:rPr lang="en-US" smtClean="0">
                <a:ea typeface="Calibri" pitchFamily="34" charset="0"/>
              </a:rPr>
              <a:t>With every pop, the top byte of the stack is copied to the register specified by the instruction and the stack pointer is </a:t>
            </a:r>
            <a:r>
              <a:rPr lang="en-US" b="1" smtClean="0">
                <a:solidFill>
                  <a:srgbClr val="00B0F0"/>
                </a:solidFill>
                <a:ea typeface="Calibri" pitchFamily="34" charset="0"/>
              </a:rPr>
              <a:t>decremented </a:t>
            </a:r>
            <a:r>
              <a:rPr lang="en-US" smtClean="0">
                <a:ea typeface="Calibri" pitchFamily="34" charset="0"/>
              </a:rPr>
              <a:t>once</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336</a:t>
            </a:fld>
            <a:endParaRPr lang="en-US"/>
          </a:p>
        </p:txBody>
      </p:sp>
    </p:spTree>
    <p:extLst>
      <p:ext uri="{BB962C8B-B14F-4D97-AF65-F5344CB8AC3E}">
        <p14:creationId xmlns:p14="http://schemas.microsoft.com/office/powerpoint/2010/main" val="45438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4348" y="1571612"/>
            <a:ext cx="7500990" cy="3500462"/>
          </a:xfrm>
        </p:spPr>
        <p:txBody>
          <a:bodyPr>
            <a:noAutofit/>
          </a:bodyPr>
          <a:lstStyle/>
          <a:p>
            <a:r>
              <a:rPr lang="en-GB" sz="8800" dirty="0" smtClean="0">
                <a:solidFill>
                  <a:srgbClr val="00B050"/>
                </a:solidFill>
              </a:rPr>
              <a:t>10.INSTRUCTION </a:t>
            </a:r>
            <a:br>
              <a:rPr lang="en-GB" sz="8800" dirty="0" smtClean="0">
                <a:solidFill>
                  <a:srgbClr val="00B050"/>
                </a:solidFill>
              </a:rPr>
            </a:br>
            <a:r>
              <a:rPr lang="en-GB" sz="8800" dirty="0" smtClean="0">
                <a:solidFill>
                  <a:srgbClr val="00B050"/>
                </a:solidFill>
              </a:rPr>
              <a:t>SET OF </a:t>
            </a:r>
            <a:br>
              <a:rPr lang="en-GB" sz="8800" dirty="0" smtClean="0">
                <a:solidFill>
                  <a:srgbClr val="00B050"/>
                </a:solidFill>
              </a:rPr>
            </a:br>
            <a:r>
              <a:rPr lang="en-GB" sz="8800" dirty="0" smtClean="0">
                <a:solidFill>
                  <a:srgbClr val="00B050"/>
                </a:solidFill>
              </a:rPr>
              <a:t>8051</a:t>
            </a:r>
            <a:endParaRPr lang="en-GB" sz="8800" dirty="0">
              <a:solidFill>
                <a:srgbClr val="00B050"/>
              </a:solidFill>
            </a:endParaRP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337</a:t>
            </a:fld>
            <a:endParaRPr lang="en-US"/>
          </a:p>
        </p:txBody>
      </p:sp>
    </p:spTree>
    <p:extLst>
      <p:ext uri="{BB962C8B-B14F-4D97-AF65-F5344CB8AC3E}">
        <p14:creationId xmlns:p14="http://schemas.microsoft.com/office/powerpoint/2010/main" val="1110324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7"/>
          <p:cNvSpPr>
            <a:spLocks noGrp="1"/>
          </p:cNvSpPr>
          <p:nvPr>
            <p:ph type="title"/>
          </p:nvPr>
        </p:nvSpPr>
        <p:spPr>
          <a:xfrm>
            <a:off x="0" y="0"/>
            <a:ext cx="9144000" cy="1143000"/>
          </a:xfrm>
        </p:spPr>
        <p:txBody>
          <a:bodyPr/>
          <a:lstStyle/>
          <a:p>
            <a:pPr eaLnBrk="1" hangingPunct="1"/>
            <a:r>
              <a:rPr lang="en-US" sz="6000" smtClean="0">
                <a:latin typeface="Book Antiqua" pitchFamily="18" charset="0"/>
                <a:ea typeface="Calibri" pitchFamily="34" charset="0"/>
              </a:rPr>
              <a:t>8051 Instruction Set</a:t>
            </a:r>
          </a:p>
        </p:txBody>
      </p:sp>
      <p:sp>
        <p:nvSpPr>
          <p:cNvPr id="8195" name="Content Placeholder 3"/>
          <p:cNvSpPr>
            <a:spLocks noGrp="1"/>
          </p:cNvSpPr>
          <p:nvPr>
            <p:ph idx="1"/>
          </p:nvPr>
        </p:nvSpPr>
        <p:spPr>
          <a:xfrm>
            <a:off x="173038" y="1214438"/>
            <a:ext cx="8786812" cy="5143500"/>
          </a:xfrm>
        </p:spPr>
        <p:txBody>
          <a:bodyPr/>
          <a:lstStyle/>
          <a:p>
            <a:r>
              <a:rPr lang="en-US" sz="3200" smtClean="0">
                <a:latin typeface="Book Antiqua" pitchFamily="18" charset="0"/>
                <a:ea typeface="Calibri" pitchFamily="34" charset="0"/>
              </a:rPr>
              <a:t>The instructions are grouped into 5 groups</a:t>
            </a:r>
          </a:p>
          <a:p>
            <a:pPr lvl="1"/>
            <a:r>
              <a:rPr lang="en-US" sz="3200" smtClean="0">
                <a:latin typeface="Book Antiqua" pitchFamily="18" charset="0"/>
                <a:ea typeface="Calibri" pitchFamily="34" charset="0"/>
              </a:rPr>
              <a:t>Arithmetic</a:t>
            </a:r>
          </a:p>
          <a:p>
            <a:pPr lvl="1"/>
            <a:r>
              <a:rPr lang="en-US" sz="3200" smtClean="0">
                <a:latin typeface="Book Antiqua" pitchFamily="18" charset="0"/>
                <a:ea typeface="Calibri" pitchFamily="34" charset="0"/>
              </a:rPr>
              <a:t>Logic</a:t>
            </a:r>
          </a:p>
          <a:p>
            <a:pPr lvl="1"/>
            <a:r>
              <a:rPr lang="en-US" sz="3200" smtClean="0">
                <a:latin typeface="Book Antiqua" pitchFamily="18" charset="0"/>
                <a:ea typeface="Calibri" pitchFamily="34" charset="0"/>
              </a:rPr>
              <a:t>Data Transfer</a:t>
            </a:r>
          </a:p>
          <a:p>
            <a:pPr lvl="1"/>
            <a:r>
              <a:rPr lang="en-US" sz="3200" smtClean="0">
                <a:latin typeface="Book Antiqua" pitchFamily="18" charset="0"/>
                <a:ea typeface="Calibri" pitchFamily="34" charset="0"/>
              </a:rPr>
              <a:t>Boolean</a:t>
            </a:r>
          </a:p>
          <a:p>
            <a:pPr lvl="1"/>
            <a:r>
              <a:rPr lang="en-US" sz="3200" smtClean="0">
                <a:latin typeface="Book Antiqua" pitchFamily="18" charset="0"/>
                <a:ea typeface="Calibri" pitchFamily="34" charset="0"/>
              </a:rPr>
              <a:t>Branching</a:t>
            </a:r>
          </a:p>
          <a:p>
            <a:endParaRPr lang="en-GB" smtClean="0">
              <a:ea typeface="Calibri" pitchFamily="34" charset="0"/>
            </a:endParaRPr>
          </a:p>
        </p:txBody>
      </p:sp>
      <p:sp>
        <p:nvSpPr>
          <p:cNvPr id="6" name="Slide Number Placeholder 5"/>
          <p:cNvSpPr>
            <a:spLocks noGrp="1"/>
          </p:cNvSpPr>
          <p:nvPr>
            <p:ph type="sldNum" sz="quarter" idx="12"/>
          </p:nvPr>
        </p:nvSpPr>
        <p:spPr/>
        <p:txBody>
          <a:bodyPr/>
          <a:lstStyle/>
          <a:p>
            <a:pPr>
              <a:defRPr/>
            </a:pPr>
            <a:fld id="{B5425F88-0334-4286-B837-4EBE0FE294E3}" type="slidenum">
              <a:rPr lang="en-US" smtClean="0"/>
              <a:pPr>
                <a:defRPr/>
              </a:pPr>
              <a:t>338</a:t>
            </a:fld>
            <a:endParaRPr lang="en-US" dirty="0"/>
          </a:p>
        </p:txBody>
      </p:sp>
    </p:spTree>
    <p:extLst>
      <p:ext uri="{BB962C8B-B14F-4D97-AF65-F5344CB8AC3E}">
        <p14:creationId xmlns:p14="http://schemas.microsoft.com/office/powerpoint/2010/main" val="3289607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144000" cy="1143000"/>
          </a:xfrm>
        </p:spPr>
        <p:txBody>
          <a:bodyPr/>
          <a:lstStyle/>
          <a:p>
            <a:r>
              <a:rPr lang="en-US" sz="5400" smtClean="0">
                <a:latin typeface="Book Antiqua" pitchFamily="18" charset="0"/>
                <a:ea typeface="Calibri" pitchFamily="34" charset="0"/>
              </a:rPr>
              <a:t>1. Arithmetic Instructions</a:t>
            </a:r>
          </a:p>
        </p:txBody>
      </p:sp>
      <p:sp>
        <p:nvSpPr>
          <p:cNvPr id="9219" name="Rectangle 3"/>
          <p:cNvSpPr>
            <a:spLocks noGrp="1" noChangeArrowheads="1"/>
          </p:cNvSpPr>
          <p:nvPr>
            <p:ph idx="1"/>
          </p:nvPr>
        </p:nvSpPr>
        <p:spPr>
          <a:xfrm>
            <a:off x="173038" y="1214438"/>
            <a:ext cx="8786812" cy="5143500"/>
          </a:xfrm>
        </p:spPr>
        <p:txBody>
          <a:bodyPr/>
          <a:lstStyle/>
          <a:p>
            <a:r>
              <a:rPr lang="en-US" sz="3200" b="1" smtClean="0">
                <a:solidFill>
                  <a:srgbClr val="FFFF00"/>
                </a:solidFill>
                <a:latin typeface="Book Antiqua" pitchFamily="18" charset="0"/>
                <a:ea typeface="Calibri" pitchFamily="34" charset="0"/>
              </a:rPr>
              <a:t>ADD</a:t>
            </a:r>
          </a:p>
          <a:p>
            <a:pPr lvl="1"/>
            <a:r>
              <a:rPr lang="en-US" sz="2800" smtClean="0">
                <a:latin typeface="Book Antiqua" pitchFamily="18" charset="0"/>
                <a:ea typeface="Calibri" pitchFamily="34" charset="0"/>
              </a:rPr>
              <a:t>8-bit addition between the accumulator (A) and a second operand.</a:t>
            </a:r>
          </a:p>
          <a:p>
            <a:pPr lvl="2"/>
            <a:r>
              <a:rPr lang="en-US" sz="2400" smtClean="0">
                <a:latin typeface="Book Antiqua" pitchFamily="18" charset="0"/>
                <a:ea typeface="Calibri" pitchFamily="34" charset="0"/>
              </a:rPr>
              <a:t>The result is always in the accumulator.</a:t>
            </a:r>
          </a:p>
          <a:p>
            <a:pPr lvl="2"/>
            <a:r>
              <a:rPr lang="en-US" sz="2400" smtClean="0">
                <a:latin typeface="Book Antiqua" pitchFamily="18" charset="0"/>
                <a:ea typeface="Calibri" pitchFamily="34" charset="0"/>
              </a:rPr>
              <a:t>The CY flag is set/reset appropriately.</a:t>
            </a:r>
          </a:p>
          <a:p>
            <a:pPr lvl="2"/>
            <a:endParaRPr lang="en-US" sz="2400" smtClean="0">
              <a:latin typeface="Book Antiqua" pitchFamily="18" charset="0"/>
              <a:ea typeface="Calibri" pitchFamily="34" charset="0"/>
            </a:endParaRPr>
          </a:p>
          <a:p>
            <a:r>
              <a:rPr lang="en-US" sz="3200" b="1" smtClean="0">
                <a:solidFill>
                  <a:srgbClr val="FFFF00"/>
                </a:solidFill>
                <a:latin typeface="Book Antiqua" pitchFamily="18" charset="0"/>
                <a:ea typeface="Calibri" pitchFamily="34" charset="0"/>
              </a:rPr>
              <a:t>ADDC</a:t>
            </a:r>
          </a:p>
          <a:p>
            <a:pPr lvl="1"/>
            <a:r>
              <a:rPr lang="en-US" sz="2800" smtClean="0">
                <a:latin typeface="Book Antiqua" pitchFamily="18" charset="0"/>
                <a:ea typeface="Calibri" pitchFamily="34" charset="0"/>
              </a:rPr>
              <a:t>8-bit addition between the accumulator, a second operand and the previous value of the CY flag.</a:t>
            </a:r>
          </a:p>
        </p:txBody>
      </p:sp>
      <p:sp>
        <p:nvSpPr>
          <p:cNvPr id="4" name="Slide Number Placeholder 3"/>
          <p:cNvSpPr>
            <a:spLocks noGrp="1"/>
          </p:cNvSpPr>
          <p:nvPr>
            <p:ph type="sldNum" sz="quarter" idx="12"/>
          </p:nvPr>
        </p:nvSpPr>
        <p:spPr/>
        <p:txBody>
          <a:bodyPr/>
          <a:lstStyle/>
          <a:p>
            <a:pPr>
              <a:defRPr/>
            </a:pPr>
            <a:fld id="{B5425F88-0334-4286-B837-4EBE0FE294E3}" type="slidenum">
              <a:rPr lang="en-US" smtClean="0"/>
              <a:pPr>
                <a:defRPr/>
              </a:pPr>
              <a:t>339</a:t>
            </a:fld>
            <a:endParaRPr lang="en-US" dirty="0"/>
          </a:p>
        </p:txBody>
      </p:sp>
    </p:spTree>
    <p:extLst>
      <p:ext uri="{BB962C8B-B14F-4D97-AF65-F5344CB8AC3E}">
        <p14:creationId xmlns:p14="http://schemas.microsoft.com/office/powerpoint/2010/main" val="4041630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07"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0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09" name="object 5"/>
          <p:cNvSpPr>
            <a:spLocks noChangeArrowheads="1"/>
          </p:cNvSpPr>
          <p:nvPr/>
        </p:nvSpPr>
        <p:spPr bwMode="auto">
          <a:xfrm>
            <a:off x="4343400" y="215900"/>
            <a:ext cx="16827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10" name="object 6"/>
          <p:cNvSpPr>
            <a:spLocks noChangeArrowheads="1"/>
          </p:cNvSpPr>
          <p:nvPr/>
        </p:nvSpPr>
        <p:spPr bwMode="auto">
          <a:xfrm>
            <a:off x="3921125" y="804863"/>
            <a:ext cx="2527300"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11" name="object 7"/>
          <p:cNvSpPr>
            <a:spLocks noGrp="1"/>
          </p:cNvSpPr>
          <p:nvPr>
            <p:ph type="title"/>
          </p:nvPr>
        </p:nvSpPr>
        <p:spPr/>
        <p:txBody>
          <a:bodyPr/>
          <a:lstStyle/>
          <a:p>
            <a:pPr marL="4154488" eaLnBrk="1" hangingPunct="1"/>
            <a:r>
              <a:rPr lang="en-US" altLang="en-US" smtClean="0">
                <a:latin typeface="Arial" panose="020B0604020202020204" pitchFamily="34" charset="0"/>
                <a:cs typeface="Arial" panose="020B0604020202020204" pitchFamily="34" charset="0"/>
              </a:rPr>
              <a:t>INTR</a:t>
            </a:r>
          </a:p>
        </p:txBody>
      </p:sp>
      <p:sp>
        <p:nvSpPr>
          <p:cNvPr id="21516"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E377C985-BE37-48B5-9630-200194499BE8}"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34</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629150" cy="3930650"/>
          </a:xfrm>
          <a:prstGeom prst="rect">
            <a:avLst/>
          </a:prstGeom>
        </p:spPr>
        <p:txBody>
          <a:bodyPr lIns="0" tIns="0" rIns="0" bIns="0">
            <a:spAutoFit/>
          </a:bodyPr>
          <a:lstStyle>
            <a:lvl1pPr marL="25590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590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10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559050" marR="0" lvl="0" indent="0" algn="l" defTabSz="914400" rtl="0" eaLnBrk="1" fontAlgn="base" latinLnBrk="0" hangingPunct="1">
              <a:lnSpc>
                <a:spcPct val="100000"/>
              </a:lnSpc>
              <a:spcBef>
                <a:spcPts val="700"/>
              </a:spcBef>
              <a:spcAft>
                <a:spcPct val="0"/>
              </a:spcAft>
              <a:buClr>
                <a:srgbClr val="3891A7"/>
              </a:buClr>
              <a:buSzPct val="79000"/>
              <a:buFont typeface="Wingdings" panose="05000000000000000000" pitchFamily="2" charset="2"/>
              <a:buChar char=""/>
              <a:tabLst/>
              <a:defRPr/>
            </a:pPr>
            <a:r>
              <a:rPr kumimoji="0" lang="en-US" altLang="en-US"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maskable interrupt.</a:t>
            </a:r>
          </a:p>
          <a:p>
            <a:pPr marL="2559050" marR="0" lvl="0" indent="0" algn="l" defTabSz="914400" rtl="0" eaLnBrk="1" fontAlgn="base" latinLnBrk="0" hangingPunct="1">
              <a:lnSpc>
                <a:spcPct val="100000"/>
              </a:lnSpc>
              <a:spcBef>
                <a:spcPts val="575"/>
              </a:spcBef>
              <a:spcAft>
                <a:spcPct val="0"/>
              </a:spcAft>
              <a:buClr>
                <a:srgbClr val="3891A7"/>
              </a:buClr>
              <a:buSzPct val="79000"/>
              <a:buFont typeface="Wingdings" panose="05000000000000000000" pitchFamily="2" charset="2"/>
              <a:buChar char=""/>
              <a:tabLst/>
              <a:defRPr/>
            </a:pPr>
            <a:r>
              <a:rPr kumimoji="0" lang="en-US" altLang="en-US"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has the lowest priority.</a:t>
            </a:r>
          </a:p>
          <a:p>
            <a:pPr marL="2559050" marR="0" lvl="0" indent="0" algn="l" defTabSz="914400" rtl="0" eaLnBrk="1" fontAlgn="base" latinLnBrk="0" hangingPunct="1">
              <a:lnSpc>
                <a:spcPts val="2500"/>
              </a:lnSpc>
              <a:spcBef>
                <a:spcPts val="1175"/>
              </a:spcBef>
              <a:spcAft>
                <a:spcPct val="0"/>
              </a:spcAft>
              <a:buClr>
                <a:srgbClr val="3891A7"/>
              </a:buClr>
              <a:buSzPct val="79000"/>
              <a:buFont typeface="Wingdings" panose="05000000000000000000" pitchFamily="2" charset="2"/>
              <a:buChar char=""/>
              <a:tabLst/>
              <a:defRPr/>
            </a:pPr>
            <a:r>
              <a:rPr kumimoji="0" lang="en-US" altLang="en-US"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general purpose  interrupt.</a:t>
            </a:r>
          </a:p>
          <a:p>
            <a:pPr marL="2559050" marR="0" lvl="0" indent="0" algn="l" defTabSz="914400" rtl="0" eaLnBrk="1" fontAlgn="base" latinLnBrk="0" hangingPunct="1">
              <a:lnSpc>
                <a:spcPct val="80000"/>
              </a:lnSpc>
              <a:spcBef>
                <a:spcPts val="1225"/>
              </a:spcBef>
              <a:spcAft>
                <a:spcPct val="0"/>
              </a:spcAft>
              <a:buClr>
                <a:srgbClr val="3891A7"/>
              </a:buClr>
              <a:buSzPct val="79000"/>
              <a:buFont typeface="Wingdings" panose="05000000000000000000" pitchFamily="2" charset="2"/>
              <a:buChar char=""/>
              <a:tabLst/>
              <a:defRPr/>
            </a:pPr>
            <a:r>
              <a:rPr kumimoji="0" lang="en-US" altLang="en-US"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By general purpose we  mean that it can be used  to vector microprocessor  to any specific subroutine  having any address.</a:t>
            </a:r>
          </a:p>
        </p:txBody>
      </p:sp>
      <p:sp>
        <p:nvSpPr>
          <p:cNvPr id="21513"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14"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1515" name="object 11"/>
          <p:cNvSpPr>
            <a:spLocks noChangeArrowheads="1"/>
          </p:cNvSpPr>
          <p:nvPr/>
        </p:nvSpPr>
        <p:spPr bwMode="auto">
          <a:xfrm>
            <a:off x="5943600" y="36576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15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1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object 12"/>
          <p:cNvSpPr>
            <a:spLocks noChangeArrowheads="1"/>
          </p:cNvSpPr>
          <p:nvPr/>
        </p:nvSpPr>
        <p:spPr bwMode="auto">
          <a:xfrm>
            <a:off x="6172200" y="36576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6192809"/>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9144000" cy="1143000"/>
          </a:xfrm>
        </p:spPr>
        <p:txBody>
          <a:bodyPr/>
          <a:lstStyle/>
          <a:p>
            <a:pPr eaLnBrk="1" hangingPunct="1"/>
            <a:r>
              <a:rPr lang="en-US" altLang="zh-TW" smtClean="0">
                <a:ea typeface="PMingLiU" pitchFamily="18" charset="-120"/>
              </a:rPr>
              <a:t>ADD Instruction</a:t>
            </a:r>
          </a:p>
        </p:txBody>
      </p:sp>
      <p:sp>
        <p:nvSpPr>
          <p:cNvPr id="10243" name="Rectangle 3"/>
          <p:cNvSpPr>
            <a:spLocks noGrp="1" noChangeArrowheads="1"/>
          </p:cNvSpPr>
          <p:nvPr>
            <p:ph idx="1"/>
          </p:nvPr>
        </p:nvSpPr>
        <p:spPr>
          <a:xfrm>
            <a:off x="173038" y="1214438"/>
            <a:ext cx="8786812" cy="5143500"/>
          </a:xfrm>
        </p:spPr>
        <p:txBody>
          <a:bodyPr>
            <a:normAutofit lnSpcReduction="10000"/>
          </a:bodyPr>
          <a:lstStyle/>
          <a:p>
            <a:pPr eaLnBrk="1" hangingPunct="1"/>
            <a:r>
              <a:rPr lang="en-US" altLang="zh-TW" sz="3600" b="1" smtClean="0">
                <a:solidFill>
                  <a:srgbClr val="00B0F0"/>
                </a:solidFill>
                <a:latin typeface="Book Antiqua" pitchFamily="18" charset="0"/>
                <a:ea typeface="PMingLiU" pitchFamily="18" charset="-120"/>
              </a:rPr>
              <a:t>ADD  A, source</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;ADD the source operand to  </a:t>
            </a:r>
          </a:p>
          <a:p>
            <a:pPr eaLnBrk="1" hangingPunct="1">
              <a:buFontTx/>
              <a:buNone/>
            </a:pPr>
            <a:r>
              <a:rPr lang="en-US" altLang="zh-TW" smtClean="0">
                <a:solidFill>
                  <a:srgbClr val="FFFFFF"/>
                </a:solidFill>
                <a:latin typeface="Book Antiqua" pitchFamily="18" charset="0"/>
                <a:ea typeface="PMingLiU" pitchFamily="18" charset="-120"/>
              </a:rPr>
              <a:t>                                              the  accumulator</a:t>
            </a:r>
          </a:p>
          <a:p>
            <a:pPr eaLnBrk="1" hangingPunct="1">
              <a:lnSpc>
                <a:spcPct val="150000"/>
              </a:lnSpc>
            </a:pPr>
            <a:r>
              <a:rPr lang="en-US" altLang="zh-TW" smtClean="0">
                <a:solidFill>
                  <a:srgbClr val="00FFCC"/>
                </a:solidFill>
                <a:latin typeface="Book Antiqua" pitchFamily="18" charset="0"/>
                <a:ea typeface="PMingLiU" pitchFamily="18" charset="-120"/>
              </a:rPr>
              <a:t>MOV A, #03</a:t>
            </a:r>
            <a:r>
              <a:rPr lang="en-US" altLang="zh-TW" sz="1800" smtClean="0">
                <a:solidFill>
                  <a:srgbClr val="00FFCC"/>
                </a:solidFill>
                <a:latin typeface="Book Antiqua" pitchFamily="18" charset="0"/>
                <a:ea typeface="PMingLiU" pitchFamily="18" charset="-120"/>
              </a:rPr>
              <a:t>H</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;load 03</a:t>
            </a:r>
            <a:r>
              <a:rPr lang="en-US" altLang="zh-TW" sz="1800" smtClean="0">
                <a:solidFill>
                  <a:srgbClr val="FFFFFF"/>
                </a:solidFill>
                <a:latin typeface="Book Antiqua" pitchFamily="18" charset="0"/>
                <a:ea typeface="PMingLiU" pitchFamily="18" charset="-120"/>
              </a:rPr>
              <a:t>H</a:t>
            </a:r>
            <a:r>
              <a:rPr lang="en-US" altLang="zh-TW" smtClean="0">
                <a:solidFill>
                  <a:srgbClr val="FFFFFF"/>
                </a:solidFill>
                <a:latin typeface="Book Antiqua" pitchFamily="18" charset="0"/>
                <a:ea typeface="PMingLiU" pitchFamily="18" charset="-120"/>
              </a:rPr>
              <a:t> into </a:t>
            </a:r>
            <a:r>
              <a:rPr lang="en-US" altLang="zh-TW" b="1" smtClean="0">
                <a:solidFill>
                  <a:srgbClr val="FFFF00"/>
                </a:solidFill>
                <a:latin typeface="Book Antiqua" pitchFamily="18" charset="0"/>
                <a:ea typeface="PMingLiU" pitchFamily="18" charset="-120"/>
              </a:rPr>
              <a:t>A</a:t>
            </a:r>
            <a:r>
              <a:rPr lang="en-US" altLang="zh-TW" smtClean="0">
                <a:solidFill>
                  <a:srgbClr val="00FFCC"/>
                </a:solidFill>
                <a:latin typeface="Book Antiqua" pitchFamily="18" charset="0"/>
                <a:ea typeface="PMingLiU" pitchFamily="18" charset="-120"/>
              </a:rPr>
              <a:t/>
            </a:r>
            <a:br>
              <a:rPr lang="en-US" altLang="zh-TW" smtClean="0">
                <a:solidFill>
                  <a:srgbClr val="00FFCC"/>
                </a:solidFill>
                <a:latin typeface="Book Antiqua" pitchFamily="18" charset="0"/>
                <a:ea typeface="PMingLiU" pitchFamily="18" charset="-120"/>
              </a:rPr>
            </a:br>
            <a:r>
              <a:rPr lang="en-US" altLang="zh-TW" smtClean="0">
                <a:solidFill>
                  <a:srgbClr val="00FFCC"/>
                </a:solidFill>
                <a:latin typeface="Book Antiqua" pitchFamily="18" charset="0"/>
                <a:ea typeface="PMingLiU" pitchFamily="18" charset="-120"/>
              </a:rPr>
              <a:t>MOV B,#02</a:t>
            </a:r>
            <a:r>
              <a:rPr lang="en-US" altLang="zh-TW" sz="1600" smtClean="0">
                <a:solidFill>
                  <a:srgbClr val="00FFCC"/>
                </a:solidFill>
                <a:latin typeface="Book Antiqua" pitchFamily="18" charset="0"/>
                <a:ea typeface="PMingLiU" pitchFamily="18" charset="-120"/>
              </a:rPr>
              <a:t>H</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;load 02</a:t>
            </a:r>
            <a:r>
              <a:rPr lang="en-US" altLang="zh-TW" sz="1600" smtClean="0">
                <a:solidFill>
                  <a:srgbClr val="FFFFFF"/>
                </a:solidFill>
                <a:latin typeface="Book Antiqua" pitchFamily="18" charset="0"/>
                <a:ea typeface="PMingLiU" pitchFamily="18" charset="-120"/>
              </a:rPr>
              <a:t>H</a:t>
            </a:r>
            <a:r>
              <a:rPr lang="en-US" altLang="zh-TW" smtClean="0">
                <a:solidFill>
                  <a:srgbClr val="FFFFFF"/>
                </a:solidFill>
                <a:latin typeface="Book Antiqua" pitchFamily="18" charset="0"/>
                <a:ea typeface="PMingLiU" pitchFamily="18" charset="-120"/>
              </a:rPr>
              <a:t> into </a:t>
            </a:r>
            <a:r>
              <a:rPr lang="en-US" altLang="zh-TW" b="1" smtClean="0">
                <a:solidFill>
                  <a:srgbClr val="FFFF00"/>
                </a:solidFill>
                <a:latin typeface="Book Antiqua" pitchFamily="18" charset="0"/>
                <a:ea typeface="PMingLiU" pitchFamily="18" charset="-120"/>
              </a:rPr>
              <a:t>B</a:t>
            </a:r>
            <a:r>
              <a:rPr lang="en-US" altLang="zh-TW" smtClean="0">
                <a:solidFill>
                  <a:srgbClr val="FFFFFF"/>
                </a:solidFill>
                <a:latin typeface="Book Antiqua" pitchFamily="18" charset="0"/>
                <a:ea typeface="PMingLiU" pitchFamily="18" charset="-120"/>
              </a:rPr>
              <a:t/>
            </a:r>
            <a:br>
              <a:rPr lang="en-US" altLang="zh-TW" smtClean="0">
                <a:solidFill>
                  <a:srgbClr val="FFFFFF"/>
                </a:solidFill>
                <a:latin typeface="Book Antiqua" pitchFamily="18" charset="0"/>
                <a:ea typeface="PMingLiU" pitchFamily="18" charset="-120"/>
              </a:rPr>
            </a:br>
            <a:r>
              <a:rPr lang="en-US" altLang="zh-TW" smtClean="0">
                <a:solidFill>
                  <a:srgbClr val="00FFCC"/>
                </a:solidFill>
                <a:latin typeface="Book Antiqua" pitchFamily="18" charset="0"/>
                <a:ea typeface="PMingLiU" pitchFamily="18" charset="-120"/>
              </a:rPr>
              <a:t>ADD  A,B             </a:t>
            </a:r>
            <a:r>
              <a:rPr lang="en-US" altLang="zh-TW" smtClean="0">
                <a:solidFill>
                  <a:srgbClr val="FFFFFF"/>
                </a:solidFill>
                <a:latin typeface="Book Antiqua" pitchFamily="18" charset="0"/>
                <a:ea typeface="PMingLiU" pitchFamily="18" charset="-120"/>
              </a:rPr>
              <a:t>;add B register to accumulator</a:t>
            </a:r>
            <a:br>
              <a:rPr lang="en-US" altLang="zh-TW" smtClean="0">
                <a:solidFill>
                  <a:srgbClr val="FFFFFF"/>
                </a:solidFill>
                <a:latin typeface="Book Antiqua" pitchFamily="18" charset="0"/>
                <a:ea typeface="PMingLiU" pitchFamily="18" charset="-120"/>
              </a:rPr>
            </a:br>
            <a:r>
              <a:rPr lang="en-US" altLang="zh-TW" smtClean="0">
                <a:solidFill>
                  <a:srgbClr val="FFFFFF"/>
                </a:solidFill>
                <a:latin typeface="Book Antiqua" pitchFamily="18" charset="0"/>
                <a:ea typeface="PMingLiU" pitchFamily="18" charset="-120"/>
              </a:rPr>
              <a:t>			    ;(A = A + B)= </a:t>
            </a:r>
            <a:r>
              <a:rPr lang="en-US" altLang="zh-TW" b="1" smtClean="0">
                <a:solidFill>
                  <a:srgbClr val="FFFF00"/>
                </a:solidFill>
                <a:latin typeface="Book Antiqua" pitchFamily="18" charset="0"/>
                <a:ea typeface="PMingLiU" pitchFamily="18" charset="-120"/>
              </a:rPr>
              <a:t>05</a:t>
            </a:r>
          </a:p>
        </p:txBody>
      </p:sp>
      <p:sp>
        <p:nvSpPr>
          <p:cNvPr id="5" name="Slide Number Placeholder 4"/>
          <p:cNvSpPr>
            <a:spLocks noGrp="1"/>
          </p:cNvSpPr>
          <p:nvPr>
            <p:ph type="sldNum" sz="quarter" idx="12"/>
          </p:nvPr>
        </p:nvSpPr>
        <p:spPr/>
        <p:txBody>
          <a:bodyPr/>
          <a:lstStyle/>
          <a:p>
            <a:pPr>
              <a:defRPr/>
            </a:pPr>
            <a:fld id="{B5425F88-0334-4286-B837-4EBE0FE294E3}" type="slidenum">
              <a:rPr lang="en-US" smtClean="0"/>
              <a:pPr>
                <a:defRPr/>
              </a:pPr>
              <a:t>340</a:t>
            </a:fld>
            <a:endParaRPr lang="en-US" dirty="0"/>
          </a:p>
        </p:txBody>
      </p:sp>
    </p:spTree>
    <p:extLst>
      <p:ext uri="{BB962C8B-B14F-4D97-AF65-F5344CB8AC3E}">
        <p14:creationId xmlns:p14="http://schemas.microsoft.com/office/powerpoint/2010/main" val="297026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173038" y="1214438"/>
            <a:ext cx="8786812" cy="5143500"/>
          </a:xfrm>
        </p:spPr>
        <p:txBody>
          <a:bodyPr/>
          <a:lstStyle/>
          <a:p>
            <a:pPr>
              <a:lnSpc>
                <a:spcPct val="90000"/>
              </a:lnSpc>
              <a:buFontTx/>
              <a:buNone/>
            </a:pPr>
            <a:r>
              <a:rPr lang="en-US" sz="5400" b="1" smtClean="0">
                <a:solidFill>
                  <a:srgbClr val="FFFF00"/>
                </a:solidFill>
                <a:latin typeface="Book Antiqua" pitchFamily="18" charset="0"/>
                <a:ea typeface="Calibri" pitchFamily="34" charset="0"/>
              </a:rPr>
              <a:t>SUBB</a:t>
            </a:r>
          </a:p>
          <a:p>
            <a:pPr lvl="1">
              <a:lnSpc>
                <a:spcPct val="90000"/>
              </a:lnSpc>
            </a:pPr>
            <a:r>
              <a:rPr lang="en-US" sz="4000" smtClean="0">
                <a:latin typeface="Book Antiqua" pitchFamily="18" charset="0"/>
                <a:ea typeface="Calibri" pitchFamily="34" charset="0"/>
              </a:rPr>
              <a:t>Subtract with Borrow.</a:t>
            </a:r>
          </a:p>
          <a:p>
            <a:pPr lvl="3">
              <a:lnSpc>
                <a:spcPct val="90000"/>
              </a:lnSpc>
            </a:pPr>
            <a:r>
              <a:rPr lang="en-US" sz="3200" smtClean="0">
                <a:latin typeface="Book Antiqua" pitchFamily="18" charset="0"/>
                <a:ea typeface="Calibri" pitchFamily="34" charset="0"/>
              </a:rPr>
              <a:t>A </a:t>
            </a:r>
            <a:r>
              <a:rPr lang="en-US" sz="3200" smtClean="0">
                <a:latin typeface="Book Antiqua" pitchFamily="18" charset="0"/>
                <a:ea typeface="Calibri" pitchFamily="34" charset="0"/>
                <a:sym typeface="Symbol" pitchFamily="18" charset="2"/>
              </a:rPr>
              <a:t> A - &lt;operand&gt; - CY.</a:t>
            </a:r>
            <a:endParaRPr lang="en-US" sz="3200" smtClean="0">
              <a:latin typeface="Book Antiqua" pitchFamily="18" charset="0"/>
              <a:ea typeface="Calibri" pitchFamily="34" charset="0"/>
            </a:endParaRPr>
          </a:p>
          <a:p>
            <a:pPr lvl="3">
              <a:lnSpc>
                <a:spcPct val="90000"/>
              </a:lnSpc>
            </a:pPr>
            <a:r>
              <a:rPr lang="en-US" sz="3200" smtClean="0">
                <a:latin typeface="Book Antiqua" pitchFamily="18" charset="0"/>
                <a:ea typeface="Calibri" pitchFamily="34" charset="0"/>
              </a:rPr>
              <a:t>The result is always saved in the accumulator.</a:t>
            </a:r>
          </a:p>
          <a:p>
            <a:pPr lvl="3">
              <a:lnSpc>
                <a:spcPct val="90000"/>
              </a:lnSpc>
            </a:pPr>
            <a:r>
              <a:rPr lang="en-US" sz="3200" smtClean="0">
                <a:latin typeface="Book Antiqua" pitchFamily="18" charset="0"/>
                <a:ea typeface="Calibri" pitchFamily="34" charset="0"/>
              </a:rPr>
              <a:t>The CY flag is set/reset appropriately.</a:t>
            </a:r>
          </a:p>
        </p:txBody>
      </p:sp>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341</a:t>
            </a:fld>
            <a:endParaRPr lang="en-US" dirty="0"/>
          </a:p>
        </p:txBody>
      </p:sp>
    </p:spTree>
    <p:extLst>
      <p:ext uri="{BB962C8B-B14F-4D97-AF65-F5344CB8AC3E}">
        <p14:creationId xmlns:p14="http://schemas.microsoft.com/office/powerpoint/2010/main" val="255909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0"/>
            <a:ext cx="9144000" cy="1143000"/>
          </a:xfrm>
        </p:spPr>
        <p:txBody>
          <a:bodyPr/>
          <a:lstStyle/>
          <a:p>
            <a:pPr eaLnBrk="1" hangingPunct="1"/>
            <a:r>
              <a:rPr lang="en-US" altLang="zh-TW" smtClean="0">
                <a:ea typeface="PMingLiU" pitchFamily="18" charset="-120"/>
              </a:rPr>
              <a:t>SUBB Instruction</a:t>
            </a:r>
          </a:p>
        </p:txBody>
      </p:sp>
      <p:sp>
        <p:nvSpPr>
          <p:cNvPr id="12291" name="Rectangle 3"/>
          <p:cNvSpPr>
            <a:spLocks noGrp="1" noChangeArrowheads="1"/>
          </p:cNvSpPr>
          <p:nvPr>
            <p:ph idx="1"/>
          </p:nvPr>
        </p:nvSpPr>
        <p:spPr>
          <a:xfrm>
            <a:off x="173038" y="1214438"/>
            <a:ext cx="8786812" cy="5143500"/>
          </a:xfrm>
        </p:spPr>
        <p:txBody>
          <a:bodyPr>
            <a:normAutofit lnSpcReduction="10000"/>
          </a:bodyPr>
          <a:lstStyle/>
          <a:p>
            <a:pPr eaLnBrk="1" hangingPunct="1"/>
            <a:r>
              <a:rPr lang="en-US" altLang="zh-TW" sz="3600" b="1" smtClean="0">
                <a:solidFill>
                  <a:srgbClr val="00B0F0"/>
                </a:solidFill>
                <a:latin typeface="Book Antiqua" pitchFamily="18" charset="0"/>
                <a:ea typeface="PMingLiU" pitchFamily="18" charset="-120"/>
              </a:rPr>
              <a:t>SUBB  A, source</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;ADD the source operand to  </a:t>
            </a:r>
          </a:p>
          <a:p>
            <a:pPr eaLnBrk="1" hangingPunct="1">
              <a:buFontTx/>
              <a:buNone/>
            </a:pPr>
            <a:r>
              <a:rPr lang="en-US" altLang="zh-TW" smtClean="0">
                <a:solidFill>
                  <a:srgbClr val="FFFFFF"/>
                </a:solidFill>
                <a:latin typeface="Book Antiqua" pitchFamily="18" charset="0"/>
                <a:ea typeface="PMingLiU" pitchFamily="18" charset="-120"/>
              </a:rPr>
              <a:t>                                              the  accumulator</a:t>
            </a:r>
          </a:p>
          <a:p>
            <a:pPr eaLnBrk="1" hangingPunct="1">
              <a:lnSpc>
                <a:spcPct val="150000"/>
              </a:lnSpc>
            </a:pPr>
            <a:r>
              <a:rPr lang="en-US" altLang="zh-TW" smtClean="0">
                <a:solidFill>
                  <a:srgbClr val="00FFCC"/>
                </a:solidFill>
                <a:latin typeface="Book Antiqua" pitchFamily="18" charset="0"/>
                <a:ea typeface="PMingLiU" pitchFamily="18" charset="-120"/>
              </a:rPr>
              <a:t>MOV A, #03</a:t>
            </a:r>
            <a:r>
              <a:rPr lang="en-US" altLang="zh-TW" sz="1800" smtClean="0">
                <a:solidFill>
                  <a:srgbClr val="00FFCC"/>
                </a:solidFill>
                <a:latin typeface="Book Antiqua" pitchFamily="18" charset="0"/>
                <a:ea typeface="PMingLiU" pitchFamily="18" charset="-120"/>
              </a:rPr>
              <a:t>H</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;load 03H into </a:t>
            </a:r>
            <a:r>
              <a:rPr lang="en-US" altLang="zh-TW" b="1" smtClean="0">
                <a:solidFill>
                  <a:srgbClr val="FFFF00"/>
                </a:solidFill>
                <a:latin typeface="Book Antiqua" pitchFamily="18" charset="0"/>
                <a:ea typeface="PMingLiU" pitchFamily="18" charset="-120"/>
              </a:rPr>
              <a:t>A</a:t>
            </a:r>
            <a:r>
              <a:rPr lang="en-US" altLang="zh-TW" smtClean="0">
                <a:solidFill>
                  <a:srgbClr val="00FFCC"/>
                </a:solidFill>
                <a:latin typeface="Book Antiqua" pitchFamily="18" charset="0"/>
                <a:ea typeface="PMingLiU" pitchFamily="18" charset="-120"/>
              </a:rPr>
              <a:t/>
            </a:r>
            <a:br>
              <a:rPr lang="en-US" altLang="zh-TW" smtClean="0">
                <a:solidFill>
                  <a:srgbClr val="00FFCC"/>
                </a:solidFill>
                <a:latin typeface="Book Antiqua" pitchFamily="18" charset="0"/>
                <a:ea typeface="PMingLiU" pitchFamily="18" charset="-120"/>
              </a:rPr>
            </a:br>
            <a:r>
              <a:rPr lang="en-US" altLang="zh-TW" smtClean="0">
                <a:solidFill>
                  <a:srgbClr val="00FFCC"/>
                </a:solidFill>
                <a:latin typeface="Book Antiqua" pitchFamily="18" charset="0"/>
                <a:ea typeface="PMingLiU" pitchFamily="18" charset="-120"/>
              </a:rPr>
              <a:t>MOV B,#02</a:t>
            </a:r>
            <a:r>
              <a:rPr lang="en-US" altLang="zh-TW" sz="1600" smtClean="0">
                <a:solidFill>
                  <a:srgbClr val="00FFCC"/>
                </a:solidFill>
                <a:latin typeface="Book Antiqua" pitchFamily="18" charset="0"/>
                <a:ea typeface="PMingLiU" pitchFamily="18" charset="-120"/>
              </a:rPr>
              <a:t>H</a:t>
            </a:r>
            <a:r>
              <a:rPr lang="en-US" altLang="zh-TW" smtClean="0">
                <a:solidFill>
                  <a:srgbClr val="00FFCC"/>
                </a:solidFill>
                <a:latin typeface="Book Antiqua" pitchFamily="18" charset="0"/>
                <a:ea typeface="PMingLiU" pitchFamily="18" charset="-120"/>
              </a:rPr>
              <a:t>      </a:t>
            </a:r>
            <a:r>
              <a:rPr lang="en-US" altLang="zh-TW" smtClean="0">
                <a:solidFill>
                  <a:srgbClr val="FFFFFF"/>
                </a:solidFill>
                <a:latin typeface="Book Antiqua" pitchFamily="18" charset="0"/>
                <a:ea typeface="PMingLiU" pitchFamily="18" charset="-120"/>
              </a:rPr>
              <a:t>;load 02H into </a:t>
            </a:r>
            <a:r>
              <a:rPr lang="en-US" altLang="zh-TW" b="1" smtClean="0">
                <a:solidFill>
                  <a:srgbClr val="FFFF00"/>
                </a:solidFill>
                <a:latin typeface="Book Antiqua" pitchFamily="18" charset="0"/>
                <a:ea typeface="PMingLiU" pitchFamily="18" charset="-120"/>
              </a:rPr>
              <a:t>B</a:t>
            </a:r>
            <a:r>
              <a:rPr lang="en-US" altLang="zh-TW" smtClean="0">
                <a:solidFill>
                  <a:srgbClr val="FFFFFF"/>
                </a:solidFill>
                <a:latin typeface="Book Antiqua" pitchFamily="18" charset="0"/>
                <a:ea typeface="PMingLiU" pitchFamily="18" charset="-120"/>
              </a:rPr>
              <a:t/>
            </a:r>
            <a:br>
              <a:rPr lang="en-US" altLang="zh-TW" smtClean="0">
                <a:solidFill>
                  <a:srgbClr val="FFFFFF"/>
                </a:solidFill>
                <a:latin typeface="Book Antiqua" pitchFamily="18" charset="0"/>
                <a:ea typeface="PMingLiU" pitchFamily="18" charset="-120"/>
              </a:rPr>
            </a:br>
            <a:r>
              <a:rPr lang="en-US" altLang="zh-TW" smtClean="0">
                <a:solidFill>
                  <a:srgbClr val="00FFCC"/>
                </a:solidFill>
                <a:latin typeface="Book Antiqua" pitchFamily="18" charset="0"/>
                <a:ea typeface="PMingLiU" pitchFamily="18" charset="-120"/>
              </a:rPr>
              <a:t>SUBB  A,B             </a:t>
            </a:r>
            <a:r>
              <a:rPr lang="en-US" altLang="zh-TW" smtClean="0">
                <a:solidFill>
                  <a:srgbClr val="FFFFFF"/>
                </a:solidFill>
                <a:latin typeface="Book Antiqua" pitchFamily="18" charset="0"/>
                <a:ea typeface="PMingLiU" pitchFamily="18" charset="-120"/>
              </a:rPr>
              <a:t>;add B register to accumulator</a:t>
            </a:r>
            <a:br>
              <a:rPr lang="en-US" altLang="zh-TW" smtClean="0">
                <a:solidFill>
                  <a:srgbClr val="FFFFFF"/>
                </a:solidFill>
                <a:latin typeface="Book Antiqua" pitchFamily="18" charset="0"/>
                <a:ea typeface="PMingLiU" pitchFamily="18" charset="-120"/>
              </a:rPr>
            </a:br>
            <a:r>
              <a:rPr lang="en-US" altLang="zh-TW" smtClean="0">
                <a:solidFill>
                  <a:srgbClr val="FFFFFF"/>
                </a:solidFill>
                <a:latin typeface="Book Antiqua" pitchFamily="18" charset="0"/>
                <a:ea typeface="PMingLiU" pitchFamily="18" charset="-120"/>
              </a:rPr>
              <a:t>			    ;(A = A - B)= </a:t>
            </a:r>
            <a:r>
              <a:rPr lang="en-US" altLang="zh-TW" sz="3200" b="1" smtClean="0">
                <a:solidFill>
                  <a:srgbClr val="FFFF00"/>
                </a:solidFill>
                <a:latin typeface="Book Antiqua" pitchFamily="18" charset="0"/>
                <a:ea typeface="PMingLiU" pitchFamily="18" charset="-120"/>
              </a:rPr>
              <a:t>01</a:t>
            </a:r>
            <a:endParaRPr lang="en-US" altLang="zh-TW" b="1" smtClean="0">
              <a:solidFill>
                <a:srgbClr val="FFFF00"/>
              </a:solidFill>
              <a:latin typeface="Book Antiqua" pitchFamily="18" charset="0"/>
              <a:ea typeface="PMingLiU" pitchFamily="18" charset="-120"/>
            </a:endParaRPr>
          </a:p>
        </p:txBody>
      </p:sp>
      <p:sp>
        <p:nvSpPr>
          <p:cNvPr id="5" name="Slide Number Placeholder 4"/>
          <p:cNvSpPr>
            <a:spLocks noGrp="1"/>
          </p:cNvSpPr>
          <p:nvPr>
            <p:ph type="sldNum" sz="quarter" idx="12"/>
          </p:nvPr>
        </p:nvSpPr>
        <p:spPr/>
        <p:txBody>
          <a:bodyPr/>
          <a:lstStyle/>
          <a:p>
            <a:pPr>
              <a:defRPr/>
            </a:pPr>
            <a:fld id="{B5425F88-0334-4286-B837-4EBE0FE294E3}" type="slidenum">
              <a:rPr lang="en-US" smtClean="0"/>
              <a:pPr>
                <a:defRPr/>
              </a:pPr>
              <a:t>342</a:t>
            </a:fld>
            <a:endParaRPr lang="en-US" dirty="0"/>
          </a:p>
        </p:txBody>
      </p:sp>
    </p:spTree>
    <p:extLst>
      <p:ext uri="{BB962C8B-B14F-4D97-AF65-F5344CB8AC3E}">
        <p14:creationId xmlns:p14="http://schemas.microsoft.com/office/powerpoint/2010/main" val="273736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173038" y="142875"/>
            <a:ext cx="8786812" cy="6357938"/>
          </a:xfrm>
        </p:spPr>
        <p:txBody>
          <a:bodyPr/>
          <a:lstStyle/>
          <a:p>
            <a:pPr>
              <a:lnSpc>
                <a:spcPct val="90000"/>
              </a:lnSpc>
            </a:pPr>
            <a:r>
              <a:rPr lang="en-US" sz="3200" b="1" smtClean="0">
                <a:solidFill>
                  <a:srgbClr val="FFFF00"/>
                </a:solidFill>
                <a:latin typeface="Book Antiqua" pitchFamily="18" charset="0"/>
                <a:ea typeface="Calibri" pitchFamily="34" charset="0"/>
              </a:rPr>
              <a:t>INC</a:t>
            </a:r>
          </a:p>
          <a:p>
            <a:pPr lvl="1">
              <a:lnSpc>
                <a:spcPct val="90000"/>
              </a:lnSpc>
            </a:pPr>
            <a:r>
              <a:rPr lang="en-US" sz="2800" smtClean="0">
                <a:latin typeface="Book Antiqua" pitchFamily="18" charset="0"/>
                <a:ea typeface="Calibri" pitchFamily="34" charset="0"/>
              </a:rPr>
              <a:t>Increment the operand by one.  Ex: </a:t>
            </a:r>
            <a:r>
              <a:rPr lang="en-US" sz="2800" b="1" smtClean="0">
                <a:solidFill>
                  <a:srgbClr val="FFFF00"/>
                </a:solidFill>
                <a:latin typeface="Book Antiqua" pitchFamily="18" charset="0"/>
                <a:ea typeface="Calibri" pitchFamily="34" charset="0"/>
              </a:rPr>
              <a:t>INC DPTR</a:t>
            </a:r>
          </a:p>
          <a:p>
            <a:pPr lvl="2">
              <a:lnSpc>
                <a:spcPct val="90000"/>
              </a:lnSpc>
            </a:pPr>
            <a:r>
              <a:rPr lang="en-US" sz="2400" smtClean="0">
                <a:latin typeface="Book Antiqua" pitchFamily="18" charset="0"/>
                <a:ea typeface="Calibri" pitchFamily="34" charset="0"/>
              </a:rPr>
              <a:t>The operand can be a register, a direct address, an indirect address, the data pointer.</a:t>
            </a:r>
          </a:p>
          <a:p>
            <a:pPr>
              <a:lnSpc>
                <a:spcPct val="90000"/>
              </a:lnSpc>
            </a:pPr>
            <a:endParaRPr lang="en-US" sz="3200" smtClean="0">
              <a:latin typeface="Book Antiqua" pitchFamily="18" charset="0"/>
              <a:ea typeface="Calibri" pitchFamily="34" charset="0"/>
            </a:endParaRPr>
          </a:p>
          <a:p>
            <a:pPr>
              <a:lnSpc>
                <a:spcPct val="90000"/>
              </a:lnSpc>
            </a:pPr>
            <a:r>
              <a:rPr lang="en-US" sz="3200" b="1" smtClean="0">
                <a:solidFill>
                  <a:srgbClr val="FFFF00"/>
                </a:solidFill>
                <a:latin typeface="Book Antiqua" pitchFamily="18" charset="0"/>
                <a:ea typeface="Calibri" pitchFamily="34" charset="0"/>
              </a:rPr>
              <a:t>DEC</a:t>
            </a:r>
          </a:p>
          <a:p>
            <a:pPr lvl="1">
              <a:lnSpc>
                <a:spcPct val="90000"/>
              </a:lnSpc>
            </a:pPr>
            <a:r>
              <a:rPr lang="en-US" sz="2800" smtClean="0">
                <a:latin typeface="Book Antiqua" pitchFamily="18" charset="0"/>
                <a:ea typeface="Calibri" pitchFamily="34" charset="0"/>
              </a:rPr>
              <a:t>Decrement the operand by one. Ex: </a:t>
            </a:r>
            <a:r>
              <a:rPr lang="en-US" sz="2800" b="1" smtClean="0">
                <a:solidFill>
                  <a:srgbClr val="FFFF00"/>
                </a:solidFill>
                <a:latin typeface="Book Antiqua" pitchFamily="18" charset="0"/>
                <a:ea typeface="Calibri" pitchFamily="34" charset="0"/>
              </a:rPr>
              <a:t>DEC B</a:t>
            </a:r>
          </a:p>
          <a:p>
            <a:pPr lvl="2">
              <a:lnSpc>
                <a:spcPct val="90000"/>
              </a:lnSpc>
            </a:pPr>
            <a:r>
              <a:rPr lang="en-US" sz="2400" smtClean="0">
                <a:latin typeface="Book Antiqua" pitchFamily="18" charset="0"/>
                <a:ea typeface="Calibri" pitchFamily="34" charset="0"/>
              </a:rPr>
              <a:t>The operand can be a register, a direct address, an indirect address.</a:t>
            </a:r>
          </a:p>
          <a:p>
            <a:pPr>
              <a:lnSpc>
                <a:spcPct val="90000"/>
              </a:lnSpc>
            </a:pPr>
            <a:endParaRPr lang="en-US" sz="3200" smtClean="0">
              <a:latin typeface="Book Antiqua" pitchFamily="18" charset="0"/>
              <a:ea typeface="Calibri" pitchFamily="34" charset="0"/>
            </a:endParaRPr>
          </a:p>
          <a:p>
            <a:pPr>
              <a:lnSpc>
                <a:spcPct val="90000"/>
              </a:lnSpc>
            </a:pPr>
            <a:r>
              <a:rPr lang="en-US" sz="3200" b="1" smtClean="0">
                <a:solidFill>
                  <a:srgbClr val="FFFF00"/>
                </a:solidFill>
                <a:latin typeface="Book Antiqua" pitchFamily="18" charset="0"/>
                <a:ea typeface="Calibri" pitchFamily="34" charset="0"/>
              </a:rPr>
              <a:t>MUL AB / DIV AB</a:t>
            </a:r>
          </a:p>
          <a:p>
            <a:pPr lvl="1">
              <a:lnSpc>
                <a:spcPct val="90000"/>
              </a:lnSpc>
            </a:pPr>
            <a:r>
              <a:rPr lang="en-US" sz="2800" smtClean="0">
                <a:latin typeface="Book Antiqua" pitchFamily="18" charset="0"/>
                <a:ea typeface="Calibri" pitchFamily="34" charset="0"/>
              </a:rPr>
              <a:t>Multiply A by B and place result in A:B.</a:t>
            </a:r>
          </a:p>
          <a:p>
            <a:pPr lvl="1">
              <a:lnSpc>
                <a:spcPct val="90000"/>
              </a:lnSpc>
            </a:pPr>
            <a:r>
              <a:rPr lang="en-US" sz="2800" smtClean="0">
                <a:latin typeface="Book Antiqua" pitchFamily="18" charset="0"/>
                <a:ea typeface="Calibri" pitchFamily="34" charset="0"/>
              </a:rPr>
              <a:t>Divide A by B and place result in A:B.</a:t>
            </a:r>
          </a:p>
        </p:txBody>
      </p:sp>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343</a:t>
            </a:fld>
            <a:endParaRPr lang="en-US" dirty="0"/>
          </a:p>
        </p:txBody>
      </p:sp>
    </p:spTree>
    <p:extLst>
      <p:ext uri="{BB962C8B-B14F-4D97-AF65-F5344CB8AC3E}">
        <p14:creationId xmlns:p14="http://schemas.microsoft.com/office/powerpoint/2010/main" val="319043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1143000"/>
          </a:xfrm>
        </p:spPr>
        <p:txBody>
          <a:bodyPr/>
          <a:lstStyle/>
          <a:p>
            <a:pPr eaLnBrk="1" hangingPunct="1"/>
            <a:r>
              <a:rPr lang="en-US" altLang="zh-TW" smtClean="0">
                <a:ea typeface="PMingLiU" pitchFamily="18" charset="-120"/>
              </a:rPr>
              <a:t>Multiplication of Numbers</a:t>
            </a:r>
            <a:endParaRPr lang="zh-TW" altLang="en-US" smtClean="0">
              <a:ea typeface="PMingLiU" pitchFamily="18" charset="-120"/>
            </a:endParaRPr>
          </a:p>
        </p:txBody>
      </p:sp>
      <p:sp>
        <p:nvSpPr>
          <p:cNvPr id="14339" name="Rectangle 3"/>
          <p:cNvSpPr>
            <a:spLocks noGrp="1" noChangeArrowheads="1"/>
          </p:cNvSpPr>
          <p:nvPr>
            <p:ph idx="1"/>
          </p:nvPr>
        </p:nvSpPr>
        <p:spPr>
          <a:xfrm>
            <a:off x="457200" y="1295400"/>
            <a:ext cx="8153400" cy="676275"/>
          </a:xfrm>
        </p:spPr>
        <p:txBody>
          <a:bodyPr>
            <a:normAutofit/>
          </a:bodyPr>
          <a:lstStyle/>
          <a:p>
            <a:pPr eaLnBrk="1" hangingPunct="1">
              <a:buFontTx/>
              <a:buNone/>
            </a:pPr>
            <a:r>
              <a:rPr lang="en-US" altLang="zh-TW" smtClean="0">
                <a:solidFill>
                  <a:srgbClr val="00FFCC"/>
                </a:solidFill>
                <a:ea typeface="PMingLiU" pitchFamily="18" charset="-120"/>
              </a:rPr>
              <a:t>MUL	AB	; A </a:t>
            </a:r>
            <a:r>
              <a:rPr lang="en-US" altLang="zh-TW" smtClean="0">
                <a:solidFill>
                  <a:srgbClr val="00FFCC"/>
                </a:solidFill>
                <a:ea typeface="PMingLiU" pitchFamily="18" charset="-120"/>
                <a:sym typeface="Symbol" pitchFamily="18" charset="2"/>
              </a:rPr>
              <a:t> B, place 16-bit result in B and A</a:t>
            </a:r>
            <a:endParaRPr lang="en-US" altLang="zh-TW" sz="4000" smtClean="0">
              <a:ea typeface="PMingLiU" pitchFamily="18" charset="-120"/>
              <a:sym typeface="Symbol" pitchFamily="18" charset="2"/>
            </a:endParaRPr>
          </a:p>
        </p:txBody>
      </p:sp>
      <p:sp>
        <p:nvSpPr>
          <p:cNvPr id="7" name="Slide Number Placeholder 6"/>
          <p:cNvSpPr>
            <a:spLocks noGrp="1"/>
          </p:cNvSpPr>
          <p:nvPr>
            <p:ph type="sldNum" sz="quarter" idx="12"/>
          </p:nvPr>
        </p:nvSpPr>
        <p:spPr/>
        <p:txBody>
          <a:bodyPr/>
          <a:lstStyle/>
          <a:p>
            <a:pPr>
              <a:defRPr/>
            </a:pPr>
            <a:fld id="{B5425F88-0334-4286-B837-4EBE0FE294E3}" type="slidenum">
              <a:rPr lang="en-US" smtClean="0"/>
              <a:pPr>
                <a:defRPr/>
              </a:pPr>
              <a:t>344</a:t>
            </a:fld>
            <a:endParaRPr lang="en-US" dirty="0"/>
          </a:p>
        </p:txBody>
      </p:sp>
      <p:sp>
        <p:nvSpPr>
          <p:cNvPr id="149508" name="Rectangle 4"/>
          <p:cNvSpPr>
            <a:spLocks noChangeArrowheads="1"/>
          </p:cNvSpPr>
          <p:nvPr/>
        </p:nvSpPr>
        <p:spPr bwMode="auto">
          <a:xfrm>
            <a:off x="228600" y="2057400"/>
            <a:ext cx="8686800" cy="1511300"/>
          </a:xfrm>
          <a:prstGeom prst="rect">
            <a:avLst/>
          </a:prstGeom>
          <a:noFill/>
          <a:ln w="12700" cap="sq">
            <a:solidFill>
              <a:schemeClr val="tx1"/>
            </a:solidFill>
            <a:miter lim="800000"/>
            <a:headEnd type="none" w="sm" len="sm"/>
            <a:tailEnd type="none" w="sm" len="sm"/>
          </a:ln>
          <a:effectLst/>
        </p:spPr>
        <p:txBody>
          <a:bodyPr/>
          <a:lstStyle/>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Book Antiqua" pitchFamily="18" charset="0"/>
                <a:cs typeface="Calibri" pitchFamily="34" charset="0"/>
              </a:rPr>
              <a:t>	MOV   A,#05	;load 05H to reg. A</a:t>
            </a:r>
          </a:p>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Book Antiqua" pitchFamily="18" charset="0"/>
                <a:cs typeface="Calibri" pitchFamily="34" charset="0"/>
              </a:rPr>
              <a:t>	MOV   B,#03	;load 03H in reg. B</a:t>
            </a:r>
          </a:p>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Book Antiqua" pitchFamily="18" charset="0"/>
                <a:cs typeface="Calibri" pitchFamily="34" charset="0"/>
              </a:rPr>
              <a:t>	MUL    AB		;05 * 03 = 000F where </a:t>
            </a:r>
            <a:r>
              <a:rPr lang="en-US" altLang="zh-TW" sz="2400" b="1" dirty="0">
                <a:solidFill>
                  <a:srgbClr val="FFFF00"/>
                </a:solidFill>
                <a:effectLst>
                  <a:outerShdw blurRad="38100" dist="38100" dir="2700000" algn="tl">
                    <a:srgbClr val="000000"/>
                  </a:outerShdw>
                </a:effectLst>
                <a:latin typeface="Book Antiqua" pitchFamily="18" charset="0"/>
                <a:cs typeface="Calibri" pitchFamily="34" charset="0"/>
              </a:rPr>
              <a:t>B = 00</a:t>
            </a:r>
            <a:r>
              <a:rPr lang="en-US" altLang="zh-TW" sz="2400" dirty="0">
                <a:solidFill>
                  <a:srgbClr val="00B0F0"/>
                </a:solidFill>
                <a:effectLst>
                  <a:outerShdw blurRad="38100" dist="38100" dir="2700000" algn="tl">
                    <a:srgbClr val="000000"/>
                  </a:outerShdw>
                </a:effectLst>
                <a:latin typeface="Book Antiqua" pitchFamily="18" charset="0"/>
                <a:cs typeface="Calibri" pitchFamily="34" charset="0"/>
              </a:rPr>
              <a:t> and </a:t>
            </a:r>
            <a:r>
              <a:rPr lang="en-US" altLang="zh-TW" sz="2400" b="1" dirty="0">
                <a:solidFill>
                  <a:srgbClr val="FFFF00"/>
                </a:solidFill>
                <a:effectLst>
                  <a:outerShdw blurRad="38100" dist="38100" dir="2700000" algn="tl">
                    <a:srgbClr val="000000"/>
                  </a:outerShdw>
                </a:effectLst>
                <a:latin typeface="Book Antiqua" pitchFamily="18" charset="0"/>
                <a:cs typeface="Calibri" pitchFamily="34" charset="0"/>
              </a:rPr>
              <a:t>A = 0F</a:t>
            </a:r>
          </a:p>
        </p:txBody>
      </p:sp>
      <p:graphicFrame>
        <p:nvGraphicFramePr>
          <p:cNvPr id="149509" name="Group 5"/>
          <p:cNvGraphicFramePr>
            <a:graphicFrameLocks noGrp="1"/>
          </p:cNvGraphicFramePr>
          <p:nvPr/>
        </p:nvGraphicFramePr>
        <p:xfrm>
          <a:off x="827088" y="4005263"/>
          <a:ext cx="7632700" cy="1865313"/>
        </p:xfrm>
        <a:graphic>
          <a:graphicData uri="http://schemas.openxmlformats.org/drawingml/2006/table">
            <a:tbl>
              <a:tblPr/>
              <a:tblGrid>
                <a:gridCol w="1908175">
                  <a:extLst>
                    <a:ext uri="{9D8B030D-6E8A-4147-A177-3AD203B41FA5}">
                      <a16:colId xmlns:a16="http://schemas.microsoft.com/office/drawing/2014/main" xmlns="" val="20000"/>
                    </a:ext>
                  </a:extLst>
                </a:gridCol>
                <a:gridCol w="1908175">
                  <a:extLst>
                    <a:ext uri="{9D8B030D-6E8A-4147-A177-3AD203B41FA5}">
                      <a16:colId xmlns:a16="http://schemas.microsoft.com/office/drawing/2014/main" xmlns="" val="20001"/>
                    </a:ext>
                  </a:extLst>
                </a:gridCol>
                <a:gridCol w="1908175">
                  <a:extLst>
                    <a:ext uri="{9D8B030D-6E8A-4147-A177-3AD203B41FA5}">
                      <a16:colId xmlns:a16="http://schemas.microsoft.com/office/drawing/2014/main" xmlns="" val="20002"/>
                    </a:ext>
                  </a:extLst>
                </a:gridCol>
                <a:gridCol w="1908175">
                  <a:extLst>
                    <a:ext uri="{9D8B030D-6E8A-4147-A177-3AD203B41FA5}">
                      <a16:colId xmlns:a16="http://schemas.microsoft.com/office/drawing/2014/main" xmlns="" val="20003"/>
                    </a:ext>
                  </a:extLst>
                </a:gridCol>
              </a:tblGrid>
              <a:tr h="576263">
                <a:tc gridSpan="4">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Table 6-1:Unsigned Multiplication Summary (MUL AB)</a:t>
                      </a:r>
                    </a:p>
                  </a:txBody>
                  <a:tcPr horzOverflow="overflow">
                    <a:lnL cap="flat">
                      <a:noFill/>
                    </a:lnL>
                    <a:lnR cap="flat">
                      <a:noFill/>
                    </a:lnR>
                    <a:lnT cap="flat">
                      <a:noFill/>
                    </a:lnT>
                    <a:lnB w="12700" cap="flat" cmpd="sng" algn="ctr">
                      <a:solidFill>
                        <a:schemeClr val="tx1"/>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70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Multiplication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Operand 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Operand 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Result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1"/>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byte </a:t>
                      </a:r>
                      <a:r>
                        <a:rPr kumimoji="1" lang="en-US" altLang="zh-TW" sz="1600" b="0" i="0" u="none" strike="noStrike" cap="none" normalizeH="0" baseline="0" dirty="0" smtClean="0">
                          <a:ln>
                            <a:noFill/>
                          </a:ln>
                          <a:solidFill>
                            <a:srgbClr val="FFFFFF"/>
                          </a:solidFill>
                          <a:effectLst/>
                          <a:latin typeface="Times New Roman" pitchFamily="18" charset="0"/>
                          <a:ea typeface="PMingLiU" pitchFamily="18" charset="-120"/>
                          <a:sym typeface="Symbol" pitchFamily="18" charset="2"/>
                        </a:rPr>
                        <a:t></a:t>
                      </a:r>
                      <a:r>
                        <a:rPr kumimoji="1" lang="en-US" altLang="zh-TW" sz="1600" b="0" i="0" u="none" strike="noStrike" cap="none" normalizeH="0" baseline="0" dirty="0" smtClean="0">
                          <a:ln>
                            <a:noFill/>
                          </a:ln>
                          <a:solidFill>
                            <a:srgbClr val="FFFFFF"/>
                          </a:solidFill>
                          <a:effectLst/>
                          <a:latin typeface="Times New Roman" pitchFamily="18" charset="0"/>
                          <a:ea typeface="PMingLiU" pitchFamily="18" charset="-120"/>
                        </a:rPr>
                        <a:t> </a:t>
                      </a: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byte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A=low byte,</a:t>
                      </a:r>
                    </a:p>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B=high byte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60419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9508"/>
                                        </p:tgtEl>
                                        <p:attrNameLst>
                                          <p:attrName>style.visibility</p:attrName>
                                        </p:attrNameLst>
                                      </p:cBhvr>
                                      <p:to>
                                        <p:strVal val="visible"/>
                                      </p:to>
                                    </p:set>
                                    <p:animEffect transition="in" filter="fade">
                                      <p:cBhvr>
                                        <p:cTn id="7" dur="1000"/>
                                        <p:tgtEl>
                                          <p:spTgt spid="149508"/>
                                        </p:tgtEl>
                                      </p:cBhvr>
                                    </p:animEffect>
                                    <p:anim calcmode="lin" valueType="num">
                                      <p:cBhvr>
                                        <p:cTn id="8" dur="1000" fill="hold"/>
                                        <p:tgtEl>
                                          <p:spTgt spid="149508"/>
                                        </p:tgtEl>
                                        <p:attrNameLst>
                                          <p:attrName>ppt_x</p:attrName>
                                        </p:attrNameLst>
                                      </p:cBhvr>
                                      <p:tavLst>
                                        <p:tav tm="0">
                                          <p:val>
                                            <p:strVal val="#ppt_x"/>
                                          </p:val>
                                        </p:tav>
                                        <p:tav tm="100000">
                                          <p:val>
                                            <p:strVal val="#ppt_x"/>
                                          </p:val>
                                        </p:tav>
                                      </p:tavLst>
                                    </p:anim>
                                    <p:anim calcmode="lin" valueType="num">
                                      <p:cBhvr>
                                        <p:cTn id="9" dur="1000" fill="hold"/>
                                        <p:tgtEl>
                                          <p:spTgt spid="1495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49509"/>
                                        </p:tgtEl>
                                        <p:attrNameLst>
                                          <p:attrName>style.visibility</p:attrName>
                                        </p:attrNameLst>
                                      </p:cBhvr>
                                      <p:to>
                                        <p:strVal val="visible"/>
                                      </p:to>
                                    </p:set>
                                    <p:animEffect transition="in" filter="dissolve">
                                      <p:cBhvr>
                                        <p:cTn id="14"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5"/>
          <p:cNvSpPr>
            <a:spLocks noGrp="1"/>
          </p:cNvSpPr>
          <p:nvPr>
            <p:ph type="title"/>
          </p:nvPr>
        </p:nvSpPr>
        <p:spPr>
          <a:xfrm>
            <a:off x="0" y="0"/>
            <a:ext cx="9144000" cy="1143000"/>
          </a:xfrm>
        </p:spPr>
        <p:txBody>
          <a:bodyPr/>
          <a:lstStyle/>
          <a:p>
            <a:pPr eaLnBrk="1" hangingPunct="1"/>
            <a:r>
              <a:rPr lang="en-US" altLang="zh-TW" smtClean="0">
                <a:latin typeface="Book Antiqua" pitchFamily="18" charset="0"/>
                <a:ea typeface="PMingLiU" pitchFamily="18" charset="-120"/>
              </a:rPr>
              <a:t>Division of Numbers</a:t>
            </a:r>
            <a:endParaRPr lang="en-US" smtClean="0">
              <a:latin typeface="Book Antiqua" pitchFamily="18" charset="0"/>
              <a:ea typeface="PMingLiU" pitchFamily="18" charset="-120"/>
            </a:endParaRPr>
          </a:p>
        </p:txBody>
      </p:sp>
      <p:sp>
        <p:nvSpPr>
          <p:cNvPr id="7" name="Rectangle 4"/>
          <p:cNvSpPr>
            <a:spLocks noGrp="1" noChangeArrowheads="1"/>
          </p:cNvSpPr>
          <p:nvPr>
            <p:ph idx="1"/>
          </p:nvPr>
        </p:nvSpPr>
        <p:spPr>
          <a:xfrm>
            <a:off x="173038" y="1214438"/>
            <a:ext cx="8786812" cy="5143500"/>
          </a:xfrm>
          <a:ln w="12700" cap="sq">
            <a:solidFill>
              <a:schemeClr val="tx1"/>
            </a:solidFill>
            <a:headEnd type="none" w="sm" len="sm"/>
            <a:tailEnd type="none" w="sm" len="sm"/>
          </a:ln>
        </p:spPr>
        <p:txBody>
          <a:bodyPr/>
          <a:lstStyle/>
          <a:p>
            <a:pPr>
              <a:buClr>
                <a:schemeClr val="tx2"/>
              </a:buClr>
              <a:buSzPct val="90000"/>
              <a:buFont typeface="Symbol" pitchFamily="18" charset="2"/>
              <a:buNone/>
              <a:defRPr/>
            </a:pPr>
            <a:r>
              <a:rPr lang="en-US" altLang="zh-TW" dirty="0">
                <a:solidFill>
                  <a:srgbClr val="00B0F0"/>
                </a:solidFill>
                <a:effectLst>
                  <a:outerShdw blurRad="38100" dist="38100" dir="2700000" algn="tl">
                    <a:srgbClr val="000000"/>
                  </a:outerShdw>
                </a:effectLst>
                <a:latin typeface="Book Antiqua" pitchFamily="18" charset="0"/>
              </a:rPr>
              <a:t>	MOV   A</a:t>
            </a:r>
            <a:r>
              <a:rPr lang="en-US" altLang="zh-TW" dirty="0" smtClean="0">
                <a:solidFill>
                  <a:srgbClr val="00B0F0"/>
                </a:solidFill>
                <a:effectLst>
                  <a:outerShdw blurRad="38100" dist="38100" dir="2700000" algn="tl">
                    <a:srgbClr val="000000"/>
                  </a:outerShdw>
                </a:effectLst>
                <a:latin typeface="Book Antiqua" pitchFamily="18" charset="0"/>
              </a:rPr>
              <a:t>,#05</a:t>
            </a:r>
            <a:r>
              <a:rPr lang="en-US" altLang="zh-TW" dirty="0">
                <a:solidFill>
                  <a:srgbClr val="00B0F0"/>
                </a:solidFill>
                <a:effectLst>
                  <a:outerShdw blurRad="38100" dist="38100" dir="2700000" algn="tl">
                    <a:srgbClr val="000000"/>
                  </a:outerShdw>
                </a:effectLst>
                <a:latin typeface="Book Antiqua" pitchFamily="18" charset="0"/>
              </a:rPr>
              <a:t>	;load </a:t>
            </a:r>
            <a:r>
              <a:rPr lang="en-US" altLang="zh-TW" dirty="0" smtClean="0">
                <a:solidFill>
                  <a:srgbClr val="00B0F0"/>
                </a:solidFill>
                <a:effectLst>
                  <a:outerShdw blurRad="38100" dist="38100" dir="2700000" algn="tl">
                    <a:srgbClr val="000000"/>
                  </a:outerShdw>
                </a:effectLst>
                <a:latin typeface="Book Antiqua" pitchFamily="18" charset="0"/>
              </a:rPr>
              <a:t>05H </a:t>
            </a:r>
            <a:r>
              <a:rPr lang="en-US" altLang="zh-TW" dirty="0">
                <a:solidFill>
                  <a:srgbClr val="00B0F0"/>
                </a:solidFill>
                <a:effectLst>
                  <a:outerShdw blurRad="38100" dist="38100" dir="2700000" algn="tl">
                    <a:srgbClr val="000000"/>
                  </a:outerShdw>
                </a:effectLst>
                <a:latin typeface="Book Antiqua" pitchFamily="18" charset="0"/>
              </a:rPr>
              <a:t>to reg. A</a:t>
            </a:r>
          </a:p>
          <a:p>
            <a:pPr>
              <a:buClr>
                <a:schemeClr val="tx2"/>
              </a:buClr>
              <a:buSzPct val="90000"/>
              <a:buFont typeface="Symbol" pitchFamily="18" charset="2"/>
              <a:buNone/>
              <a:defRPr/>
            </a:pPr>
            <a:r>
              <a:rPr lang="en-US" altLang="zh-TW" dirty="0">
                <a:solidFill>
                  <a:srgbClr val="00B0F0"/>
                </a:solidFill>
                <a:effectLst>
                  <a:outerShdw blurRad="38100" dist="38100" dir="2700000" algn="tl">
                    <a:srgbClr val="000000"/>
                  </a:outerShdw>
                </a:effectLst>
                <a:latin typeface="Book Antiqua" pitchFamily="18" charset="0"/>
              </a:rPr>
              <a:t>	MOV   B</a:t>
            </a:r>
            <a:r>
              <a:rPr lang="en-US" altLang="zh-TW" dirty="0" smtClean="0">
                <a:solidFill>
                  <a:srgbClr val="00B0F0"/>
                </a:solidFill>
                <a:effectLst>
                  <a:outerShdw blurRad="38100" dist="38100" dir="2700000" algn="tl">
                    <a:srgbClr val="000000"/>
                  </a:outerShdw>
                </a:effectLst>
                <a:latin typeface="Book Antiqua" pitchFamily="18" charset="0"/>
              </a:rPr>
              <a:t>,#03</a:t>
            </a:r>
            <a:r>
              <a:rPr lang="en-US" altLang="zh-TW" dirty="0">
                <a:solidFill>
                  <a:srgbClr val="00B0F0"/>
                </a:solidFill>
                <a:effectLst>
                  <a:outerShdw blurRad="38100" dist="38100" dir="2700000" algn="tl">
                    <a:srgbClr val="000000"/>
                  </a:outerShdw>
                </a:effectLst>
                <a:latin typeface="Book Antiqua" pitchFamily="18" charset="0"/>
              </a:rPr>
              <a:t>	;load </a:t>
            </a:r>
            <a:r>
              <a:rPr lang="en-US" altLang="zh-TW" dirty="0" smtClean="0">
                <a:solidFill>
                  <a:srgbClr val="00B0F0"/>
                </a:solidFill>
                <a:effectLst>
                  <a:outerShdw blurRad="38100" dist="38100" dir="2700000" algn="tl">
                    <a:srgbClr val="000000"/>
                  </a:outerShdw>
                </a:effectLst>
                <a:latin typeface="Book Antiqua" pitchFamily="18" charset="0"/>
              </a:rPr>
              <a:t>03H </a:t>
            </a:r>
            <a:r>
              <a:rPr lang="en-US" altLang="zh-TW" dirty="0">
                <a:solidFill>
                  <a:srgbClr val="00B0F0"/>
                </a:solidFill>
                <a:effectLst>
                  <a:outerShdw blurRad="38100" dist="38100" dir="2700000" algn="tl">
                    <a:srgbClr val="000000"/>
                  </a:outerShdw>
                </a:effectLst>
                <a:latin typeface="Book Antiqua" pitchFamily="18" charset="0"/>
              </a:rPr>
              <a:t>in reg. B</a:t>
            </a:r>
          </a:p>
          <a:p>
            <a:pPr>
              <a:buClr>
                <a:schemeClr val="tx2"/>
              </a:buClr>
              <a:buSzPct val="90000"/>
              <a:buFont typeface="Symbol" pitchFamily="18" charset="2"/>
              <a:buNone/>
              <a:defRPr/>
            </a:pPr>
            <a:r>
              <a:rPr lang="en-US" altLang="zh-TW" dirty="0">
                <a:solidFill>
                  <a:srgbClr val="00B0F0"/>
                </a:solidFill>
                <a:effectLst>
                  <a:outerShdw blurRad="38100" dist="38100" dir="2700000" algn="tl">
                    <a:srgbClr val="000000"/>
                  </a:outerShdw>
                </a:effectLst>
                <a:latin typeface="Book Antiqua" pitchFamily="18" charset="0"/>
              </a:rPr>
              <a:t>	</a:t>
            </a:r>
            <a:r>
              <a:rPr lang="en-US" altLang="zh-TW" dirty="0" smtClean="0">
                <a:solidFill>
                  <a:srgbClr val="00B0F0"/>
                </a:solidFill>
                <a:effectLst>
                  <a:outerShdw blurRad="38100" dist="38100" dir="2700000" algn="tl">
                    <a:srgbClr val="000000"/>
                  </a:outerShdw>
                </a:effectLst>
                <a:latin typeface="Book Antiqua" pitchFamily="18" charset="0"/>
              </a:rPr>
              <a:t>DIV    AB       ;05/03 =&gt;Quotient = </a:t>
            </a:r>
            <a:r>
              <a:rPr lang="en-US" altLang="zh-TW" b="1" dirty="0" smtClean="0">
                <a:solidFill>
                  <a:srgbClr val="FFFF00"/>
                </a:solidFill>
                <a:effectLst>
                  <a:outerShdw blurRad="38100" dist="38100" dir="2700000" algn="tl">
                    <a:srgbClr val="000000"/>
                  </a:outerShdw>
                </a:effectLst>
                <a:latin typeface="Book Antiqua" pitchFamily="18" charset="0"/>
              </a:rPr>
              <a:t>01</a:t>
            </a:r>
            <a:r>
              <a:rPr lang="en-US" altLang="zh-TW" dirty="0" smtClean="0">
                <a:solidFill>
                  <a:srgbClr val="00B0F0"/>
                </a:solidFill>
                <a:effectLst>
                  <a:outerShdw blurRad="38100" dist="38100" dir="2700000" algn="tl">
                    <a:srgbClr val="000000"/>
                  </a:outerShdw>
                </a:effectLst>
                <a:latin typeface="Book Antiqua" pitchFamily="18" charset="0"/>
              </a:rPr>
              <a:t>,Reminder = </a:t>
            </a:r>
            <a:r>
              <a:rPr lang="en-US" altLang="zh-TW" b="1" dirty="0" smtClean="0">
                <a:solidFill>
                  <a:srgbClr val="FFFF00"/>
                </a:solidFill>
                <a:effectLst>
                  <a:outerShdw blurRad="38100" dist="38100" dir="2700000" algn="tl">
                    <a:srgbClr val="000000"/>
                  </a:outerShdw>
                </a:effectLst>
                <a:latin typeface="Book Antiqua" pitchFamily="18" charset="0"/>
              </a:rPr>
              <a:t>02</a:t>
            </a:r>
          </a:p>
          <a:p>
            <a:pPr>
              <a:buClr>
                <a:schemeClr val="tx2"/>
              </a:buClr>
              <a:buSzPct val="90000"/>
              <a:buFont typeface="Symbol" pitchFamily="18" charset="2"/>
              <a:buNone/>
              <a:defRPr/>
            </a:pPr>
            <a:r>
              <a:rPr lang="en-US" altLang="zh-TW" dirty="0" smtClean="0">
                <a:solidFill>
                  <a:srgbClr val="00B0F0"/>
                </a:solidFill>
                <a:effectLst>
                  <a:outerShdw blurRad="38100" dist="38100" dir="2700000" algn="tl">
                    <a:srgbClr val="000000"/>
                  </a:outerShdw>
                </a:effectLst>
                <a:latin typeface="Book Antiqua" pitchFamily="18" charset="0"/>
              </a:rPr>
              <a:t>  </a:t>
            </a:r>
          </a:p>
          <a:p>
            <a:pPr>
              <a:buClr>
                <a:schemeClr val="tx2"/>
              </a:buClr>
              <a:buSzPct val="90000"/>
              <a:buFont typeface="Symbol" pitchFamily="18" charset="2"/>
              <a:buNone/>
              <a:defRPr/>
            </a:pPr>
            <a:r>
              <a:rPr lang="en-US" altLang="zh-TW" dirty="0" smtClean="0">
                <a:solidFill>
                  <a:srgbClr val="00B0F0"/>
                </a:solidFill>
                <a:effectLst>
                  <a:outerShdw blurRad="38100" dist="38100" dir="2700000" algn="tl">
                    <a:srgbClr val="000000"/>
                  </a:outerShdw>
                </a:effectLst>
                <a:latin typeface="Book Antiqua" pitchFamily="18" charset="0"/>
              </a:rPr>
              <a:t>                                 </a:t>
            </a:r>
            <a:r>
              <a:rPr lang="en-US" altLang="zh-TW" dirty="0">
                <a:solidFill>
                  <a:srgbClr val="00B0F0"/>
                </a:solidFill>
                <a:effectLst>
                  <a:outerShdw blurRad="38100" dist="38100" dir="2700000" algn="tl">
                    <a:srgbClr val="000000"/>
                  </a:outerShdw>
                </a:effectLst>
                <a:latin typeface="Book Antiqua" pitchFamily="18" charset="0"/>
              </a:rPr>
              <a:t>where </a:t>
            </a:r>
            <a:r>
              <a:rPr lang="en-US" altLang="zh-TW" b="1" dirty="0">
                <a:solidFill>
                  <a:srgbClr val="FFFF00"/>
                </a:solidFill>
                <a:effectLst>
                  <a:outerShdw blurRad="38100" dist="38100" dir="2700000" algn="tl">
                    <a:srgbClr val="000000"/>
                  </a:outerShdw>
                </a:effectLst>
                <a:latin typeface="Book Antiqua" pitchFamily="18" charset="0"/>
              </a:rPr>
              <a:t>B = </a:t>
            </a:r>
            <a:r>
              <a:rPr lang="en-US" altLang="zh-TW" b="1" dirty="0" smtClean="0">
                <a:solidFill>
                  <a:srgbClr val="FFFF00"/>
                </a:solidFill>
                <a:effectLst>
                  <a:outerShdw blurRad="38100" dist="38100" dir="2700000" algn="tl">
                    <a:srgbClr val="000000"/>
                  </a:outerShdw>
                </a:effectLst>
                <a:latin typeface="Book Antiqua" pitchFamily="18" charset="0"/>
              </a:rPr>
              <a:t>02</a:t>
            </a:r>
            <a:r>
              <a:rPr lang="en-US" altLang="zh-TW" dirty="0" smtClean="0">
                <a:solidFill>
                  <a:srgbClr val="00B0F0"/>
                </a:solidFill>
                <a:effectLst>
                  <a:outerShdw blurRad="38100" dist="38100" dir="2700000" algn="tl">
                    <a:srgbClr val="000000"/>
                  </a:outerShdw>
                </a:effectLst>
                <a:latin typeface="Book Antiqua" pitchFamily="18" charset="0"/>
              </a:rPr>
              <a:t> </a:t>
            </a:r>
            <a:r>
              <a:rPr lang="en-US" altLang="zh-TW" dirty="0">
                <a:solidFill>
                  <a:srgbClr val="00B0F0"/>
                </a:solidFill>
                <a:effectLst>
                  <a:outerShdw blurRad="38100" dist="38100" dir="2700000" algn="tl">
                    <a:srgbClr val="000000"/>
                  </a:outerShdw>
                </a:effectLst>
                <a:latin typeface="Book Antiqua" pitchFamily="18" charset="0"/>
              </a:rPr>
              <a:t>and </a:t>
            </a:r>
            <a:r>
              <a:rPr lang="en-US" altLang="zh-TW" b="1" dirty="0">
                <a:solidFill>
                  <a:srgbClr val="FFFF00"/>
                </a:solidFill>
                <a:effectLst>
                  <a:outerShdw blurRad="38100" dist="38100" dir="2700000" algn="tl">
                    <a:srgbClr val="000000"/>
                  </a:outerShdw>
                </a:effectLst>
                <a:latin typeface="Book Antiqua" pitchFamily="18" charset="0"/>
              </a:rPr>
              <a:t>A = </a:t>
            </a:r>
            <a:r>
              <a:rPr lang="en-US" altLang="zh-TW" b="1" dirty="0" smtClean="0">
                <a:solidFill>
                  <a:srgbClr val="FFFF00"/>
                </a:solidFill>
                <a:effectLst>
                  <a:outerShdw blurRad="38100" dist="38100" dir="2700000" algn="tl">
                    <a:srgbClr val="000000"/>
                  </a:outerShdw>
                </a:effectLst>
                <a:latin typeface="Book Antiqua" pitchFamily="18" charset="0"/>
              </a:rPr>
              <a:t>01</a:t>
            </a:r>
            <a:endParaRPr lang="en-US" altLang="zh-TW" b="1" dirty="0">
              <a:solidFill>
                <a:srgbClr val="FFFF00"/>
              </a:solidFill>
              <a:effectLst>
                <a:outerShdw blurRad="38100" dist="38100" dir="2700000" algn="tl">
                  <a:srgbClr val="000000"/>
                </a:outerShdw>
              </a:effectLst>
              <a:latin typeface="Book Antiqua" pitchFamily="18" charset="0"/>
            </a:endParaRPr>
          </a:p>
        </p:txBody>
      </p:sp>
      <p:sp>
        <p:nvSpPr>
          <p:cNvPr id="6" name="Slide Number Placeholder 5"/>
          <p:cNvSpPr>
            <a:spLocks noGrp="1"/>
          </p:cNvSpPr>
          <p:nvPr>
            <p:ph type="sldNum" sz="quarter" idx="12"/>
          </p:nvPr>
        </p:nvSpPr>
        <p:spPr/>
        <p:txBody>
          <a:bodyPr/>
          <a:lstStyle/>
          <a:p>
            <a:pPr>
              <a:defRPr/>
            </a:pPr>
            <a:fld id="{B5425F88-0334-4286-B837-4EBE0FE294E3}" type="slidenum">
              <a:rPr lang="en-US" smtClean="0"/>
              <a:pPr>
                <a:defRPr/>
              </a:pPr>
              <a:t>345</a:t>
            </a:fld>
            <a:endParaRPr lang="en-US" dirty="0"/>
          </a:p>
        </p:txBody>
      </p:sp>
      <p:graphicFrame>
        <p:nvGraphicFramePr>
          <p:cNvPr id="8" name="Group 5"/>
          <p:cNvGraphicFramePr>
            <a:graphicFrameLocks/>
          </p:cNvGraphicFramePr>
          <p:nvPr/>
        </p:nvGraphicFramePr>
        <p:xfrm>
          <a:off x="214313" y="4429125"/>
          <a:ext cx="8786812" cy="1655763"/>
        </p:xfrm>
        <a:graphic>
          <a:graphicData uri="http://schemas.openxmlformats.org/drawingml/2006/table">
            <a:tbl>
              <a:tblPr/>
              <a:tblGrid>
                <a:gridCol w="1792344">
                  <a:extLst>
                    <a:ext uri="{9D8B030D-6E8A-4147-A177-3AD203B41FA5}">
                      <a16:colId xmlns:a16="http://schemas.microsoft.com/office/drawing/2014/main" xmlns="" val="20000"/>
                    </a:ext>
                  </a:extLst>
                </a:gridCol>
                <a:gridCol w="1961611">
                  <a:extLst>
                    <a:ext uri="{9D8B030D-6E8A-4147-A177-3AD203B41FA5}">
                      <a16:colId xmlns:a16="http://schemas.microsoft.com/office/drawing/2014/main" xmlns="" val="20001"/>
                    </a:ext>
                  </a:extLst>
                </a:gridCol>
                <a:gridCol w="1876977">
                  <a:extLst>
                    <a:ext uri="{9D8B030D-6E8A-4147-A177-3AD203B41FA5}">
                      <a16:colId xmlns:a16="http://schemas.microsoft.com/office/drawing/2014/main" xmlns="" val="20002"/>
                    </a:ext>
                  </a:extLst>
                </a:gridCol>
                <a:gridCol w="1450049">
                  <a:extLst>
                    <a:ext uri="{9D8B030D-6E8A-4147-A177-3AD203B41FA5}">
                      <a16:colId xmlns:a16="http://schemas.microsoft.com/office/drawing/2014/main" xmlns="" val="20003"/>
                    </a:ext>
                  </a:extLst>
                </a:gridCol>
                <a:gridCol w="1705831">
                  <a:extLst>
                    <a:ext uri="{9D8B030D-6E8A-4147-A177-3AD203B41FA5}">
                      <a16:colId xmlns:a16="http://schemas.microsoft.com/office/drawing/2014/main" xmlns="" val="20004"/>
                    </a:ext>
                  </a:extLst>
                </a:gridCol>
              </a:tblGrid>
              <a:tr h="503238">
                <a:tc gridSpan="5">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Table 6-2:Unsigned Division Summary (DIV AB)</a:t>
                      </a:r>
                    </a:p>
                  </a:txBody>
                  <a:tcPr marL="108331" marR="108331" horzOverflow="overflow">
                    <a:lnL cap="flat">
                      <a:noFill/>
                    </a:lnL>
                    <a:lnR cap="flat">
                      <a:noFill/>
                    </a:lnR>
                    <a:lnT cap="flat">
                      <a:noFill/>
                    </a:lnT>
                    <a:lnB w="12700" cap="flat" cmpd="sng" algn="ctr">
                      <a:solidFill>
                        <a:schemeClr val="tx1"/>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048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Division</a:t>
                      </a:r>
                    </a:p>
                  </a:txBody>
                  <a:tcPr marL="108331" marR="1083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Numerator</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Denominator</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Quotient</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Remainder</a:t>
                      </a:r>
                    </a:p>
                  </a:txBody>
                  <a:tcPr marL="108331" marR="1083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1"/>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byte / byte</a:t>
                      </a:r>
                    </a:p>
                  </a:txBody>
                  <a:tcPr marL="108331" marR="1083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a:t>
                      </a:r>
                    </a:p>
                  </a:txBody>
                  <a:tcPr marL="108331" marR="1083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032850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6"/>
          <p:cNvSpPr>
            <a:spLocks noGrp="1"/>
          </p:cNvSpPr>
          <p:nvPr>
            <p:ph idx="1"/>
          </p:nvPr>
        </p:nvSpPr>
        <p:spPr>
          <a:xfrm>
            <a:off x="173038" y="285750"/>
            <a:ext cx="8786812" cy="6072188"/>
          </a:xfrm>
        </p:spPr>
        <p:txBody>
          <a:bodyPr/>
          <a:lstStyle/>
          <a:p>
            <a:r>
              <a:rPr lang="en-GB" sz="4400" smtClean="0">
                <a:latin typeface="Book Antiqua" pitchFamily="18" charset="0"/>
                <a:ea typeface="Calibri" pitchFamily="34" charset="0"/>
              </a:rPr>
              <a:t>ADD A,@Rn  </a:t>
            </a:r>
            <a:r>
              <a:rPr lang="en-GB" smtClean="0">
                <a:latin typeface="Book Antiqua" pitchFamily="18" charset="0"/>
                <a:ea typeface="Calibri" pitchFamily="34" charset="0"/>
              </a:rPr>
              <a:t>A = A+ memory pointed to R</a:t>
            </a:r>
            <a:r>
              <a:rPr lang="en-GB" sz="2000" smtClean="0">
                <a:latin typeface="Book Antiqua" pitchFamily="18" charset="0"/>
                <a:ea typeface="Calibri" pitchFamily="34" charset="0"/>
              </a:rPr>
              <a:t>n</a:t>
            </a:r>
            <a:endParaRPr lang="en-GB" sz="4400" smtClean="0">
              <a:latin typeface="Book Antiqua" pitchFamily="18" charset="0"/>
              <a:ea typeface="Calibri" pitchFamily="34" charset="0"/>
            </a:endParaRPr>
          </a:p>
          <a:p>
            <a:r>
              <a:rPr lang="en-GB" sz="4400" smtClean="0">
                <a:latin typeface="Book Antiqua" pitchFamily="18" charset="0"/>
                <a:ea typeface="Calibri" pitchFamily="34" charset="0"/>
              </a:rPr>
              <a:t>DA  A            </a:t>
            </a:r>
            <a:r>
              <a:rPr lang="en-GB" sz="2400" smtClean="0">
                <a:latin typeface="Book Antiqua" pitchFamily="18" charset="0"/>
                <a:ea typeface="Calibri" pitchFamily="34" charset="0"/>
              </a:rPr>
              <a:t>Decimal Adjust A   {BCD addition}</a:t>
            </a:r>
            <a:endParaRPr lang="en-GB" sz="4400" smtClean="0">
              <a:latin typeface="Book Antiqua" pitchFamily="18" charset="0"/>
              <a:ea typeface="Calibri" pitchFamily="34" charset="0"/>
            </a:endParaRPr>
          </a:p>
          <a:p>
            <a:r>
              <a:rPr lang="en-GB" sz="4400" smtClean="0">
                <a:latin typeface="Book Antiqua" pitchFamily="18" charset="0"/>
                <a:ea typeface="Calibri" pitchFamily="34" charset="0"/>
              </a:rPr>
              <a:t>ADDC A,@Rn</a:t>
            </a:r>
          </a:p>
          <a:p>
            <a:r>
              <a:rPr lang="en-GB" sz="4400" smtClean="0">
                <a:latin typeface="Book Antiqua" pitchFamily="18" charset="0"/>
                <a:ea typeface="Calibri" pitchFamily="34" charset="0"/>
              </a:rPr>
              <a:t>SUBB A,@Rn</a:t>
            </a:r>
          </a:p>
          <a:p>
            <a:r>
              <a:rPr lang="en-GB" sz="4400" smtClean="0">
                <a:latin typeface="Book Antiqua" pitchFamily="18" charset="0"/>
                <a:ea typeface="Calibri" pitchFamily="34" charset="0"/>
              </a:rPr>
              <a:t>INC @Ri</a:t>
            </a:r>
          </a:p>
          <a:p>
            <a:endParaRPr lang="en-GB" sz="4400" smtClean="0">
              <a:latin typeface="Book Antiqua" pitchFamily="18" charset="0"/>
              <a:ea typeface="Calibri" pitchFamily="34" charset="0"/>
            </a:endParaRPr>
          </a:p>
          <a:p>
            <a:endParaRPr lang="en-GB" sz="4400" smtClean="0">
              <a:latin typeface="Book Antiqua" pitchFamily="18" charset="0"/>
              <a:ea typeface="Calibri" pitchFamily="34" charset="0"/>
            </a:endParaRPr>
          </a:p>
          <a:p>
            <a:endParaRPr lang="en-GB" sz="4400" smtClean="0">
              <a:latin typeface="Book Antiqua" pitchFamily="18" charset="0"/>
              <a:ea typeface="Calibri" pitchFamily="34" charset="0"/>
            </a:endParaRPr>
          </a:p>
        </p:txBody>
      </p:sp>
      <p:sp>
        <p:nvSpPr>
          <p:cNvPr id="4" name="Slide Number Placeholder 3"/>
          <p:cNvSpPr>
            <a:spLocks noGrp="1"/>
          </p:cNvSpPr>
          <p:nvPr>
            <p:ph type="sldNum" sz="quarter" idx="12"/>
          </p:nvPr>
        </p:nvSpPr>
        <p:spPr/>
        <p:txBody>
          <a:bodyPr/>
          <a:lstStyle/>
          <a:p>
            <a:pPr>
              <a:defRPr/>
            </a:pPr>
            <a:fld id="{B5425F88-0334-4286-B837-4EBE0FE294E3}" type="slidenum">
              <a:rPr lang="en-US" smtClean="0"/>
              <a:pPr>
                <a:defRPr/>
              </a:pPr>
              <a:t>346</a:t>
            </a:fld>
            <a:endParaRPr lang="en-US" dirty="0"/>
          </a:p>
        </p:txBody>
      </p:sp>
    </p:spTree>
    <p:extLst>
      <p:ext uri="{BB962C8B-B14F-4D97-AF65-F5344CB8AC3E}">
        <p14:creationId xmlns:p14="http://schemas.microsoft.com/office/powerpoint/2010/main" val="54513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5"/>
          <p:cNvSpPr>
            <a:spLocks noGrp="1"/>
          </p:cNvSpPr>
          <p:nvPr>
            <p:ph type="title"/>
          </p:nvPr>
        </p:nvSpPr>
        <p:spPr>
          <a:xfrm>
            <a:off x="0" y="2000250"/>
            <a:ext cx="9144000" cy="2071688"/>
          </a:xfrm>
        </p:spPr>
        <p:txBody>
          <a:bodyPr>
            <a:normAutofit fontScale="90000"/>
          </a:bodyPr>
          <a:lstStyle/>
          <a:p>
            <a:r>
              <a:rPr lang="en-GB" sz="8000" smtClean="0">
                <a:solidFill>
                  <a:srgbClr val="66FFFF"/>
                </a:solidFill>
                <a:latin typeface="Book Antiqua" pitchFamily="18" charset="0"/>
                <a:ea typeface="Calibri" pitchFamily="34" charset="0"/>
              </a:rPr>
              <a:t>2. Logical instructions</a:t>
            </a:r>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347</a:t>
            </a:fld>
            <a:endParaRPr lang="en-US" dirty="0"/>
          </a:p>
        </p:txBody>
      </p:sp>
    </p:spTree>
    <p:extLst>
      <p:ext uri="{BB962C8B-B14F-4D97-AF65-F5344CB8AC3E}">
        <p14:creationId xmlns:p14="http://schemas.microsoft.com/office/powerpoint/2010/main" val="602480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sz="half" idx="1"/>
          </p:nvPr>
        </p:nvSpPr>
        <p:spPr>
          <a:xfrm>
            <a:off x="0" y="285750"/>
            <a:ext cx="9144000" cy="5867400"/>
          </a:xfrm>
        </p:spPr>
        <p:txBody>
          <a:bodyPr/>
          <a:lstStyle/>
          <a:p>
            <a:pPr algn="just" eaLnBrk="1" hangingPunct="1"/>
            <a:r>
              <a:rPr lang="en-US" sz="3400" b="1" smtClean="0">
                <a:solidFill>
                  <a:srgbClr val="FFFF00"/>
                </a:solidFill>
                <a:latin typeface="Book Antiqua" pitchFamily="18" charset="0"/>
                <a:cs typeface="Arial" pitchFamily="34" charset="0"/>
              </a:rPr>
              <a:t>ANL  D,S</a:t>
            </a:r>
          </a:p>
          <a:p>
            <a:pPr algn="just" eaLnBrk="1" hangingPunct="1">
              <a:buFontTx/>
              <a:buNone/>
            </a:pPr>
            <a:r>
              <a:rPr lang="en-US" smtClean="0">
                <a:solidFill>
                  <a:srgbClr val="FFFF00"/>
                </a:solidFill>
                <a:latin typeface="Book Antiqua" pitchFamily="18" charset="0"/>
                <a:cs typeface="Arial" pitchFamily="34" charset="0"/>
              </a:rPr>
              <a:t>	-</a:t>
            </a:r>
            <a:r>
              <a:rPr lang="en-US" smtClean="0">
                <a:latin typeface="Book Antiqua" pitchFamily="18" charset="0"/>
                <a:cs typeface="Arial" pitchFamily="34" charset="0"/>
              </a:rPr>
              <a:t>Performs </a:t>
            </a:r>
            <a:r>
              <a:rPr lang="en-US" b="1" smtClean="0">
                <a:solidFill>
                  <a:srgbClr val="00FFFF"/>
                </a:solidFill>
                <a:latin typeface="Book Antiqua" pitchFamily="18" charset="0"/>
                <a:cs typeface="Arial" pitchFamily="34" charset="0"/>
              </a:rPr>
              <a:t>logical AND</a:t>
            </a:r>
            <a:r>
              <a:rPr lang="en-US" smtClean="0">
                <a:latin typeface="Book Antiqua" pitchFamily="18" charset="0"/>
                <a:cs typeface="Arial" pitchFamily="34" charset="0"/>
              </a:rPr>
              <a:t> of destination &amp; source</a:t>
            </a:r>
          </a:p>
          <a:p>
            <a:pPr eaLnBrk="1" hangingPunct="1">
              <a:buFontTx/>
              <a:buNone/>
            </a:pPr>
            <a:r>
              <a:rPr lang="en-US" smtClean="0">
                <a:latin typeface="Book Antiqua" pitchFamily="18" charset="0"/>
                <a:cs typeface="Arial" pitchFamily="34" charset="0"/>
              </a:rPr>
              <a:t>	-Destination : A/memory;    </a:t>
            </a:r>
          </a:p>
          <a:p>
            <a:pPr eaLnBrk="1" hangingPunct="1">
              <a:buFontTx/>
              <a:buNone/>
            </a:pPr>
            <a:r>
              <a:rPr lang="en-US" smtClean="0">
                <a:latin typeface="Book Antiqua" pitchFamily="18" charset="0"/>
                <a:cs typeface="Arial" pitchFamily="34" charset="0"/>
              </a:rPr>
              <a:t>     -Source : data/register/memory</a:t>
            </a:r>
          </a:p>
          <a:p>
            <a:pPr eaLnBrk="1" hangingPunct="1">
              <a:buFontTx/>
              <a:buNone/>
            </a:pPr>
            <a:r>
              <a:rPr lang="en-US" smtClean="0">
                <a:latin typeface="Book Antiqua" pitchFamily="18" charset="0"/>
                <a:cs typeface="Arial" pitchFamily="34" charset="0"/>
              </a:rPr>
              <a:t>	- Eg: </a:t>
            </a:r>
            <a:r>
              <a:rPr lang="en-US" b="1" smtClean="0">
                <a:solidFill>
                  <a:srgbClr val="00FFFF"/>
                </a:solidFill>
                <a:latin typeface="Book Antiqua" pitchFamily="18" charset="0"/>
                <a:cs typeface="Arial" pitchFamily="34" charset="0"/>
              </a:rPr>
              <a:t>ANL  A,#0F</a:t>
            </a:r>
            <a:r>
              <a:rPr lang="en-US" sz="1800" b="1" smtClean="0">
                <a:solidFill>
                  <a:srgbClr val="00FFFF"/>
                </a:solidFill>
                <a:latin typeface="Book Antiqua" pitchFamily="18" charset="0"/>
                <a:cs typeface="Arial" pitchFamily="34" charset="0"/>
              </a:rPr>
              <a:t>H</a:t>
            </a:r>
            <a:r>
              <a:rPr lang="en-US" b="1" smtClean="0">
                <a:solidFill>
                  <a:srgbClr val="00FFFF"/>
                </a:solidFill>
                <a:latin typeface="Book Antiqua" pitchFamily="18" charset="0"/>
                <a:cs typeface="Arial" pitchFamily="34" charset="0"/>
              </a:rPr>
              <a:t>    ANL  A,R5</a:t>
            </a:r>
            <a:r>
              <a:rPr lang="en-US" b="1" smtClean="0">
                <a:solidFill>
                  <a:srgbClr val="FFFF00"/>
                </a:solidFill>
                <a:latin typeface="Book Antiqua" pitchFamily="18" charset="0"/>
                <a:cs typeface="Arial" pitchFamily="34" charset="0"/>
              </a:rPr>
              <a:t>    </a:t>
            </a:r>
          </a:p>
          <a:p>
            <a:pPr eaLnBrk="1" hangingPunct="1"/>
            <a:r>
              <a:rPr lang="en-US" sz="3400" b="1" smtClean="0">
                <a:solidFill>
                  <a:srgbClr val="FFFF00"/>
                </a:solidFill>
                <a:latin typeface="Book Antiqua" pitchFamily="18" charset="0"/>
                <a:cs typeface="Arial" pitchFamily="34" charset="0"/>
              </a:rPr>
              <a:t>ORL  D,S</a:t>
            </a:r>
          </a:p>
          <a:p>
            <a:pPr algn="just" eaLnBrk="1" hangingPunct="1">
              <a:buFontTx/>
              <a:buNone/>
            </a:pPr>
            <a:r>
              <a:rPr lang="en-US" sz="3600" smtClean="0">
                <a:solidFill>
                  <a:srgbClr val="FFFF00"/>
                </a:solidFill>
                <a:latin typeface="Book Antiqua" pitchFamily="18" charset="0"/>
                <a:cs typeface="Arial" pitchFamily="34" charset="0"/>
              </a:rPr>
              <a:t>	-</a:t>
            </a:r>
            <a:r>
              <a:rPr lang="en-US" smtClean="0">
                <a:latin typeface="Book Antiqua" pitchFamily="18" charset="0"/>
                <a:cs typeface="Arial" pitchFamily="34" charset="0"/>
              </a:rPr>
              <a:t>Performs </a:t>
            </a:r>
            <a:r>
              <a:rPr lang="en-US" b="1" smtClean="0">
                <a:solidFill>
                  <a:srgbClr val="00FFFF"/>
                </a:solidFill>
                <a:latin typeface="Book Antiqua" pitchFamily="18" charset="0"/>
                <a:cs typeface="Arial" pitchFamily="34" charset="0"/>
              </a:rPr>
              <a:t>logical OR</a:t>
            </a:r>
            <a:r>
              <a:rPr lang="en-US" smtClean="0">
                <a:latin typeface="Book Antiqua" pitchFamily="18" charset="0"/>
                <a:cs typeface="Arial" pitchFamily="34" charset="0"/>
              </a:rPr>
              <a:t> of destination &amp; source</a:t>
            </a:r>
          </a:p>
          <a:p>
            <a:pPr eaLnBrk="1" hangingPunct="1">
              <a:buFontTx/>
              <a:buNone/>
            </a:pPr>
            <a:r>
              <a:rPr lang="en-US" smtClean="0">
                <a:latin typeface="Book Antiqua" pitchFamily="18" charset="0"/>
                <a:cs typeface="Arial" pitchFamily="34" charset="0"/>
              </a:rPr>
              <a:t>	-Destination : A/memory;   </a:t>
            </a:r>
          </a:p>
          <a:p>
            <a:pPr eaLnBrk="1" hangingPunct="1">
              <a:buFontTx/>
              <a:buNone/>
            </a:pPr>
            <a:r>
              <a:rPr lang="en-US" smtClean="0">
                <a:latin typeface="Book Antiqua" pitchFamily="18" charset="0"/>
                <a:cs typeface="Arial" pitchFamily="34" charset="0"/>
              </a:rPr>
              <a:t>     -Source : data/register/memory</a:t>
            </a:r>
          </a:p>
          <a:p>
            <a:pPr eaLnBrk="1" hangingPunct="1">
              <a:buFontTx/>
              <a:buNone/>
            </a:pPr>
            <a:r>
              <a:rPr lang="en-US" smtClean="0">
                <a:latin typeface="Book Antiqua" pitchFamily="18" charset="0"/>
                <a:cs typeface="Arial" pitchFamily="34" charset="0"/>
              </a:rPr>
              <a:t>	- Eg:</a:t>
            </a:r>
            <a:r>
              <a:rPr lang="en-US" b="1" smtClean="0">
                <a:solidFill>
                  <a:srgbClr val="FFFF00"/>
                </a:solidFill>
                <a:latin typeface="Book Antiqua" pitchFamily="18" charset="0"/>
                <a:cs typeface="Arial" pitchFamily="34" charset="0"/>
              </a:rPr>
              <a:t> </a:t>
            </a:r>
            <a:r>
              <a:rPr lang="en-US" b="1" smtClean="0">
                <a:solidFill>
                  <a:srgbClr val="00FFFF"/>
                </a:solidFill>
                <a:latin typeface="Book Antiqua" pitchFamily="18" charset="0"/>
                <a:cs typeface="Arial" pitchFamily="34" charset="0"/>
              </a:rPr>
              <a:t>ORL  A,#28</a:t>
            </a:r>
            <a:r>
              <a:rPr lang="en-US" sz="1800" b="1" smtClean="0">
                <a:solidFill>
                  <a:srgbClr val="00FFFF"/>
                </a:solidFill>
                <a:latin typeface="Book Antiqua" pitchFamily="18" charset="0"/>
                <a:cs typeface="Arial" pitchFamily="34" charset="0"/>
              </a:rPr>
              <a:t>H</a:t>
            </a:r>
            <a:r>
              <a:rPr lang="en-US" b="1" smtClean="0">
                <a:solidFill>
                  <a:srgbClr val="00FFFF"/>
                </a:solidFill>
                <a:latin typeface="Book Antiqua" pitchFamily="18" charset="0"/>
                <a:cs typeface="Arial" pitchFamily="34" charset="0"/>
              </a:rPr>
              <a:t>    ORL  A,@R0 </a:t>
            </a:r>
            <a:r>
              <a:rPr lang="en-US" b="1" smtClean="0">
                <a:solidFill>
                  <a:srgbClr val="FFFF00"/>
                </a:solidFill>
                <a:latin typeface="Book Antiqua" pitchFamily="18" charset="0"/>
                <a:cs typeface="Arial" pitchFamily="34" charset="0"/>
              </a:rPr>
              <a:t>  </a:t>
            </a:r>
            <a:endParaRPr lang="en-US" b="1" u="sng" smtClean="0">
              <a:solidFill>
                <a:srgbClr val="FFFF00"/>
              </a:solidFill>
              <a:latin typeface="Book Antiqua" pitchFamily="18" charset="0"/>
              <a:cs typeface="Arial" pitchFamily="34" charset="0"/>
            </a:endParaRPr>
          </a:p>
        </p:txBody>
      </p:sp>
      <p:sp>
        <p:nvSpPr>
          <p:cNvPr id="49" name="Slide Number Placeholder 6"/>
          <p:cNvSpPr>
            <a:spLocks noGrp="1"/>
          </p:cNvSpPr>
          <p:nvPr>
            <p:ph type="sldNum" sz="quarter" idx="12"/>
          </p:nvPr>
        </p:nvSpPr>
        <p:spPr/>
        <p:txBody>
          <a:bodyPr/>
          <a:lstStyle/>
          <a:p>
            <a:pPr>
              <a:defRPr/>
            </a:pPr>
            <a:fld id="{3466263C-DC64-4191-A952-3BF30D578F14}" type="slidenum">
              <a:rPr lang="en-US"/>
              <a:pPr>
                <a:defRPr/>
              </a:pPr>
              <a:t>348</a:t>
            </a:fld>
            <a:endParaRPr lang="en-US"/>
          </a:p>
        </p:txBody>
      </p:sp>
    </p:spTree>
    <p:extLst>
      <p:ext uri="{BB962C8B-B14F-4D97-AF65-F5344CB8AC3E}">
        <p14:creationId xmlns:p14="http://schemas.microsoft.com/office/powerpoint/2010/main" val="3696292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sz="half" idx="1"/>
          </p:nvPr>
        </p:nvSpPr>
        <p:spPr>
          <a:xfrm>
            <a:off x="0" y="0"/>
            <a:ext cx="9144000" cy="6572250"/>
          </a:xfrm>
        </p:spPr>
        <p:txBody>
          <a:bodyPr/>
          <a:lstStyle/>
          <a:p>
            <a:pPr eaLnBrk="1" hangingPunct="1"/>
            <a:r>
              <a:rPr lang="en-US" sz="4400" b="1" smtClean="0">
                <a:solidFill>
                  <a:srgbClr val="00FFFF"/>
                </a:solidFill>
                <a:latin typeface="Book Antiqua" pitchFamily="18" charset="0"/>
                <a:cs typeface="Arial" pitchFamily="34" charset="0"/>
              </a:rPr>
              <a:t>XRL  D,S</a:t>
            </a:r>
          </a:p>
          <a:p>
            <a:pPr algn="just" eaLnBrk="1" hangingPunct="1">
              <a:buFontTx/>
              <a:buNone/>
            </a:pPr>
            <a:r>
              <a:rPr lang="en-US" sz="4400" smtClean="0">
                <a:solidFill>
                  <a:srgbClr val="FFFF00"/>
                </a:solidFill>
                <a:latin typeface="Book Antiqua" pitchFamily="18" charset="0"/>
                <a:cs typeface="Arial" pitchFamily="34" charset="0"/>
              </a:rPr>
              <a:t>	</a:t>
            </a:r>
            <a:r>
              <a:rPr lang="en-US" sz="3600" smtClean="0">
                <a:solidFill>
                  <a:srgbClr val="FFFF00"/>
                </a:solidFill>
                <a:latin typeface="Book Antiqua" pitchFamily="18" charset="0"/>
                <a:cs typeface="Arial" pitchFamily="34" charset="0"/>
              </a:rPr>
              <a:t>-</a:t>
            </a:r>
            <a:r>
              <a:rPr lang="en-US" smtClean="0">
                <a:latin typeface="Book Antiqua" pitchFamily="18" charset="0"/>
                <a:cs typeface="Arial" pitchFamily="34" charset="0"/>
              </a:rPr>
              <a:t>Performs </a:t>
            </a:r>
            <a:r>
              <a:rPr lang="en-US" b="1" smtClean="0">
                <a:solidFill>
                  <a:srgbClr val="00FFFF"/>
                </a:solidFill>
                <a:latin typeface="Book Antiqua" pitchFamily="18" charset="0"/>
                <a:cs typeface="Arial" pitchFamily="34" charset="0"/>
              </a:rPr>
              <a:t>logical XOR</a:t>
            </a:r>
            <a:r>
              <a:rPr lang="en-US" smtClean="0">
                <a:latin typeface="Book Antiqua" pitchFamily="18" charset="0"/>
                <a:cs typeface="Arial" pitchFamily="34" charset="0"/>
              </a:rPr>
              <a:t> of destination &amp; source</a:t>
            </a:r>
          </a:p>
          <a:p>
            <a:pPr eaLnBrk="1" hangingPunct="1">
              <a:buFontTx/>
              <a:buNone/>
            </a:pPr>
            <a:r>
              <a:rPr lang="en-US" smtClean="0">
                <a:latin typeface="Book Antiqua" pitchFamily="18" charset="0"/>
                <a:cs typeface="Arial" pitchFamily="34" charset="0"/>
              </a:rPr>
              <a:t>	-Destination : A/memory;   </a:t>
            </a:r>
          </a:p>
          <a:p>
            <a:pPr eaLnBrk="1" hangingPunct="1">
              <a:buFontTx/>
              <a:buNone/>
            </a:pPr>
            <a:r>
              <a:rPr lang="en-US" smtClean="0">
                <a:latin typeface="Book Antiqua" pitchFamily="18" charset="0"/>
                <a:cs typeface="Arial" pitchFamily="34" charset="0"/>
              </a:rPr>
              <a:t>     -Source : data/register/memory</a:t>
            </a:r>
          </a:p>
          <a:p>
            <a:pPr eaLnBrk="1" hangingPunct="1">
              <a:buFontTx/>
              <a:buNone/>
            </a:pPr>
            <a:r>
              <a:rPr lang="en-US" smtClean="0">
                <a:latin typeface="Book Antiqua" pitchFamily="18" charset="0"/>
                <a:cs typeface="Arial" pitchFamily="34" charset="0"/>
              </a:rPr>
              <a:t>	- Eg:</a:t>
            </a:r>
            <a:r>
              <a:rPr lang="en-US" b="1" smtClean="0">
                <a:solidFill>
                  <a:srgbClr val="FFFF00"/>
                </a:solidFill>
                <a:latin typeface="Book Antiqua" pitchFamily="18" charset="0"/>
                <a:cs typeface="Arial" pitchFamily="34" charset="0"/>
              </a:rPr>
              <a:t> XRL  A,#28</a:t>
            </a:r>
            <a:r>
              <a:rPr lang="en-US" sz="1800" b="1" smtClean="0">
                <a:solidFill>
                  <a:srgbClr val="FFFF00"/>
                </a:solidFill>
                <a:latin typeface="Book Antiqua" pitchFamily="18" charset="0"/>
                <a:cs typeface="Arial" pitchFamily="34" charset="0"/>
              </a:rPr>
              <a:t>H</a:t>
            </a:r>
            <a:r>
              <a:rPr lang="en-US" b="1" smtClean="0">
                <a:solidFill>
                  <a:srgbClr val="FFFF00"/>
                </a:solidFill>
                <a:latin typeface="Book Antiqua" pitchFamily="18" charset="0"/>
                <a:cs typeface="Arial" pitchFamily="34" charset="0"/>
              </a:rPr>
              <a:t>         XRL  A,@R0   </a:t>
            </a:r>
            <a:endParaRPr lang="en-US" b="1" u="sng" smtClean="0">
              <a:solidFill>
                <a:srgbClr val="FFFF00"/>
              </a:solidFill>
              <a:latin typeface="Book Antiqua" pitchFamily="18" charset="0"/>
              <a:cs typeface="Arial" pitchFamily="34" charset="0"/>
            </a:endParaRPr>
          </a:p>
          <a:p>
            <a:pPr algn="just" eaLnBrk="1" hangingPunct="1"/>
            <a:r>
              <a:rPr lang="en-US" sz="3400" b="1" smtClean="0">
                <a:solidFill>
                  <a:srgbClr val="00FFFF"/>
                </a:solidFill>
                <a:latin typeface="Arial" pitchFamily="34" charset="0"/>
                <a:cs typeface="Arial" pitchFamily="34" charset="0"/>
              </a:rPr>
              <a:t>CPL  A</a:t>
            </a:r>
          </a:p>
          <a:p>
            <a:pPr algn="just" eaLnBrk="1" hangingPunct="1">
              <a:buFontTx/>
              <a:buNone/>
            </a:pPr>
            <a:r>
              <a:rPr lang="en-US" sz="3600" smtClean="0">
                <a:solidFill>
                  <a:srgbClr val="FFFF00"/>
                </a:solidFill>
                <a:latin typeface="Arial" pitchFamily="34" charset="0"/>
                <a:cs typeface="Arial" pitchFamily="34" charset="0"/>
              </a:rPr>
              <a:t>	</a:t>
            </a:r>
            <a:r>
              <a:rPr lang="en-US" sz="3600" smtClean="0">
                <a:latin typeface="Arial" pitchFamily="34" charset="0"/>
                <a:cs typeface="Arial" pitchFamily="34" charset="0"/>
              </a:rPr>
              <a:t>-</a:t>
            </a:r>
            <a:r>
              <a:rPr lang="en-US" smtClean="0">
                <a:latin typeface="Arial" pitchFamily="34" charset="0"/>
                <a:cs typeface="Arial" pitchFamily="34" charset="0"/>
              </a:rPr>
              <a:t>Compliment accumulator</a:t>
            </a:r>
          </a:p>
          <a:p>
            <a:pPr eaLnBrk="1" hangingPunct="1">
              <a:buFontTx/>
              <a:buNone/>
            </a:pPr>
            <a:r>
              <a:rPr lang="en-US" smtClean="0">
                <a:latin typeface="Arial" pitchFamily="34" charset="0"/>
                <a:cs typeface="Arial" pitchFamily="34" charset="0"/>
              </a:rPr>
              <a:t>	-gives 1’s compliment of accumulator data</a:t>
            </a:r>
          </a:p>
          <a:p>
            <a:pPr eaLnBrk="1" hangingPunct="1"/>
            <a:r>
              <a:rPr lang="en-US" sz="3200" b="1" smtClean="0">
                <a:solidFill>
                  <a:srgbClr val="00FFFF"/>
                </a:solidFill>
                <a:latin typeface="Arial" pitchFamily="34" charset="0"/>
                <a:cs typeface="Arial" pitchFamily="34" charset="0"/>
              </a:rPr>
              <a:t>SWAP A</a:t>
            </a:r>
            <a:endParaRPr lang="en-US" b="1" smtClean="0">
              <a:solidFill>
                <a:srgbClr val="00FFFF"/>
              </a:solidFill>
              <a:latin typeface="Arial" pitchFamily="34" charset="0"/>
              <a:cs typeface="Arial" pitchFamily="34" charset="0"/>
            </a:endParaRPr>
          </a:p>
          <a:p>
            <a:pPr eaLnBrk="1" hangingPunct="1">
              <a:buFontTx/>
              <a:buNone/>
            </a:pPr>
            <a:r>
              <a:rPr lang="en-US" smtClean="0">
                <a:solidFill>
                  <a:srgbClr val="FFFF00"/>
                </a:solidFill>
                <a:latin typeface="Arial" pitchFamily="34" charset="0"/>
                <a:cs typeface="Arial" pitchFamily="34" charset="0"/>
              </a:rPr>
              <a:t>	</a:t>
            </a:r>
            <a:r>
              <a:rPr lang="en-US" smtClean="0">
                <a:latin typeface="Arial" pitchFamily="34" charset="0"/>
                <a:cs typeface="Arial" pitchFamily="34" charset="0"/>
              </a:rPr>
              <a:t>-Exchange the upper &amp; lower nibbles of accumulator</a:t>
            </a:r>
          </a:p>
          <a:p>
            <a:pPr eaLnBrk="1" hangingPunct="1">
              <a:buFontTx/>
              <a:buNone/>
            </a:pPr>
            <a:r>
              <a:rPr lang="en-US" smtClean="0">
                <a:latin typeface="Arial" pitchFamily="34" charset="0"/>
                <a:cs typeface="Arial" pitchFamily="34" charset="0"/>
              </a:rPr>
              <a:t>	</a:t>
            </a:r>
            <a:endParaRPr lang="en-US" b="1" u="sng" smtClean="0">
              <a:latin typeface="Arial" pitchFamily="34" charset="0"/>
              <a:cs typeface="Arial" pitchFamily="34" charset="0"/>
            </a:endParaRPr>
          </a:p>
        </p:txBody>
      </p:sp>
      <p:sp>
        <p:nvSpPr>
          <p:cNvPr id="49" name="Slide Number Placeholder 6"/>
          <p:cNvSpPr>
            <a:spLocks noGrp="1"/>
          </p:cNvSpPr>
          <p:nvPr>
            <p:ph type="sldNum" sz="quarter" idx="12"/>
          </p:nvPr>
        </p:nvSpPr>
        <p:spPr/>
        <p:txBody>
          <a:bodyPr/>
          <a:lstStyle/>
          <a:p>
            <a:pPr>
              <a:defRPr/>
            </a:pPr>
            <a:fld id="{347EAFD2-90BE-4C60-9577-CB218516AD42}" type="slidenum">
              <a:rPr lang="en-US"/>
              <a:pPr>
                <a:defRPr/>
              </a:pPr>
              <a:t>349</a:t>
            </a:fld>
            <a:endParaRPr lang="en-US"/>
          </a:p>
        </p:txBody>
      </p:sp>
    </p:spTree>
    <p:extLst>
      <p:ext uri="{BB962C8B-B14F-4D97-AF65-F5344CB8AC3E}">
        <p14:creationId xmlns:p14="http://schemas.microsoft.com/office/powerpoint/2010/main" val="38210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1"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3" name="object 5"/>
          <p:cNvSpPr>
            <a:spLocks noChangeArrowheads="1"/>
          </p:cNvSpPr>
          <p:nvPr/>
        </p:nvSpPr>
        <p:spPr bwMode="auto">
          <a:xfrm>
            <a:off x="4360863" y="215900"/>
            <a:ext cx="1647825"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4" name="object 6"/>
          <p:cNvSpPr>
            <a:spLocks noChangeArrowheads="1"/>
          </p:cNvSpPr>
          <p:nvPr/>
        </p:nvSpPr>
        <p:spPr bwMode="auto">
          <a:xfrm>
            <a:off x="3800475" y="804863"/>
            <a:ext cx="2768600"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41" name="object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ABC3EE50-7A26-4892-AF0E-5BAC424172ED}"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35</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2133601" y="1839913"/>
            <a:ext cx="7696201" cy="4375557"/>
          </a:xfrm>
          <a:prstGeom prst="rect">
            <a:avLst/>
          </a:prstGeom>
        </p:spPr>
        <p:txBody>
          <a:bodyPr wrap="square" lIns="0" tIns="0" rIns="0" bIns="0">
            <a:spAutoFit/>
          </a:bodyPr>
          <a:lstStyle>
            <a:lvl1pPr marL="2438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438400" marR="0" lvl="0" indent="0" defTabSz="914400" rtl="0" eaLnBrk="1" fontAlgn="base" latinLnBrk="0" hangingPunct="1">
              <a:lnSpc>
                <a:spcPct val="100000"/>
              </a:lnSpc>
              <a:spcBef>
                <a:spcPct val="0"/>
              </a:spcBef>
              <a:spcAft>
                <a:spcPct val="0"/>
              </a:spcAft>
              <a:buClrTx/>
              <a:buSzTx/>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11 (Output)</a:t>
            </a: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stands for interrupt</a:t>
            </a:r>
          </a:p>
          <a:p>
            <a:pPr marL="2438400" marR="0" lvl="0" indent="0" defTabSz="914400" rtl="0" eaLnBrk="1" fontAlgn="base" latinLnBrk="0" hangingPunct="1">
              <a:lnSpc>
                <a:spcPts val="3238"/>
              </a:lnSpc>
              <a:spcBef>
                <a:spcPct val="0"/>
              </a:spcBef>
              <a:spcAft>
                <a:spcPct val="0"/>
              </a:spcAft>
              <a:buClrTx/>
              <a:buSzTx/>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acknowledge.</a:t>
            </a:r>
          </a:p>
          <a:p>
            <a:pPr marL="2438400" marR="0" lvl="0" indent="0" defTabSz="914400" rtl="0" eaLnBrk="1" fontAlgn="base" latinLnBrk="0" hangingPunct="1">
              <a:lnSpc>
                <a:spcPts val="2875"/>
              </a:lnSpc>
              <a:spcBef>
                <a:spcPts val="1175"/>
              </a:spcBef>
              <a:spcAft>
                <a:spcPct val="0"/>
              </a:spcAft>
              <a:buClr>
                <a:srgbClr val="3891A7"/>
              </a:buClr>
              <a:buSzPct val="80000"/>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an out going  signal.</a:t>
            </a:r>
          </a:p>
          <a:p>
            <a:pPr marL="2438400" marR="0" lvl="0" indent="0" defTabSz="914400" rtl="0" eaLnBrk="1" fontAlgn="base" latinLnBrk="0" hangingPunct="1">
              <a:lnSpc>
                <a:spcPts val="3238"/>
              </a:lnSpc>
              <a:spcBef>
                <a:spcPts val="500"/>
              </a:spcBef>
              <a:spcAft>
                <a:spcPct val="0"/>
              </a:spcAft>
              <a:buClr>
                <a:srgbClr val="3891A7"/>
              </a:buClr>
              <a:buSzPct val="80000"/>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an active low</a:t>
            </a:r>
          </a:p>
          <a:p>
            <a:pPr marL="2438400" marR="0" lvl="0" indent="0" defTabSz="914400" rtl="0" eaLnBrk="1" fontAlgn="base" latinLnBrk="0" hangingPunct="1">
              <a:lnSpc>
                <a:spcPts val="3238"/>
              </a:lnSpc>
              <a:spcBef>
                <a:spcPct val="0"/>
              </a:spcBef>
              <a:spcAft>
                <a:spcPct val="0"/>
              </a:spcAft>
              <a:buClrTx/>
              <a:buSzTx/>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signal.</a:t>
            </a:r>
          </a:p>
          <a:p>
            <a:pPr marL="2438400" marR="0" lvl="0" indent="0" defTabSz="914400" rtl="0" eaLnBrk="1" fontAlgn="base" latinLnBrk="0" hangingPunct="1">
              <a:lnSpc>
                <a:spcPct val="80000"/>
              </a:lnSpc>
              <a:spcBef>
                <a:spcPts val="1200"/>
              </a:spcBef>
              <a:spcAft>
                <a:spcPct val="0"/>
              </a:spcAft>
              <a:buClr>
                <a:srgbClr val="3891A7"/>
              </a:buClr>
              <a:buSzPct val="80000"/>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Low output on this pin  indicates that  microprocessor has  acknowledged the  INTR request.</a:t>
            </a:r>
          </a:p>
        </p:txBody>
      </p:sp>
      <p:sp>
        <p:nvSpPr>
          <p:cNvPr id="22537"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8"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39" name="object 11"/>
          <p:cNvSpPr>
            <a:spLocks noChangeArrowheads="1"/>
          </p:cNvSpPr>
          <p:nvPr/>
        </p:nvSpPr>
        <p:spPr bwMode="auto">
          <a:xfrm>
            <a:off x="5943600" y="38100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2540" name="object 12"/>
          <p:cNvSpPr>
            <a:spLocks noChangeArrowheads="1"/>
          </p:cNvSpPr>
          <p:nvPr/>
        </p:nvSpPr>
        <p:spPr bwMode="auto">
          <a:xfrm>
            <a:off x="4648200" y="381000"/>
            <a:ext cx="990600" cy="1588"/>
          </a:xfrm>
          <a:custGeom>
            <a:avLst/>
            <a:gdLst>
              <a:gd name="T0" fmla="*/ 0 w 990600"/>
              <a:gd name="T1" fmla="*/ 0 h 1904"/>
              <a:gd name="T2" fmla="*/ 990600 w 990600"/>
              <a:gd name="T3" fmla="*/ 1904 h 1904"/>
            </a:gdLst>
            <a:ahLst/>
            <a:cxnLst/>
            <a:rect l="T0" t="T1" r="T2" b="T3"/>
            <a:pathLst>
              <a:path w="990600" h="1904">
                <a:moveTo>
                  <a:pt x="0" y="0"/>
                </a:moveTo>
                <a:lnTo>
                  <a:pt x="9906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254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698625"/>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4" name="object 12"/>
          <p:cNvSpPr>
            <a:spLocks noChangeArrowheads="1"/>
          </p:cNvSpPr>
          <p:nvPr/>
        </p:nvSpPr>
        <p:spPr bwMode="auto">
          <a:xfrm>
            <a:off x="5791200" y="3886200"/>
            <a:ext cx="7620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76094527"/>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sz="half" idx="1"/>
          </p:nvPr>
        </p:nvSpPr>
        <p:spPr>
          <a:xfrm>
            <a:off x="0" y="285750"/>
            <a:ext cx="8763000" cy="5867400"/>
          </a:xfrm>
        </p:spPr>
        <p:txBody>
          <a:bodyPr>
            <a:normAutofit fontScale="92500"/>
          </a:bodyPr>
          <a:lstStyle/>
          <a:p>
            <a:pPr algn="just" eaLnBrk="1" hangingPunct="1"/>
            <a:r>
              <a:rPr lang="en-US" sz="3600" b="1" smtClean="0">
                <a:solidFill>
                  <a:srgbClr val="66FFFF"/>
                </a:solidFill>
                <a:latin typeface="Book Antiqua" pitchFamily="18" charset="0"/>
                <a:cs typeface="Arial" pitchFamily="34" charset="0"/>
              </a:rPr>
              <a:t>RL  A</a:t>
            </a:r>
            <a:endParaRPr lang="en-US" sz="3200" b="1" smtClean="0">
              <a:solidFill>
                <a:srgbClr val="66FFFF"/>
              </a:solidFill>
              <a:latin typeface="Book Antiqua" pitchFamily="18" charset="0"/>
              <a:cs typeface="Arial" pitchFamily="34" charset="0"/>
            </a:endParaRPr>
          </a:p>
          <a:p>
            <a:pPr algn="just" eaLnBrk="1" hangingPunct="1">
              <a:buFontTx/>
              <a:buNone/>
            </a:pPr>
            <a:r>
              <a:rPr lang="en-US" sz="3200" smtClean="0">
                <a:latin typeface="Book Antiqua" pitchFamily="18" charset="0"/>
                <a:cs typeface="Arial" pitchFamily="34" charset="0"/>
              </a:rPr>
              <a:t>	-</a:t>
            </a:r>
            <a:r>
              <a:rPr lang="en-US" smtClean="0">
                <a:latin typeface="Book Antiqua" pitchFamily="18" charset="0"/>
                <a:cs typeface="Arial" pitchFamily="34" charset="0"/>
              </a:rPr>
              <a:t>Rotate data of accumulator towards left </a:t>
            </a:r>
            <a:r>
              <a:rPr lang="en-US" b="1" smtClean="0">
                <a:solidFill>
                  <a:srgbClr val="FFFF00"/>
                </a:solidFill>
                <a:latin typeface="Book Antiqua" pitchFamily="18" charset="0"/>
                <a:cs typeface="Arial" pitchFamily="34" charset="0"/>
              </a:rPr>
              <a:t>without carry</a:t>
            </a:r>
          </a:p>
          <a:p>
            <a:pPr algn="just" eaLnBrk="1" hangingPunct="1"/>
            <a:r>
              <a:rPr lang="en-US" sz="3200" b="1" smtClean="0">
                <a:solidFill>
                  <a:srgbClr val="66FFFF"/>
                </a:solidFill>
                <a:latin typeface="Book Antiqua" pitchFamily="18" charset="0"/>
                <a:cs typeface="Arial" pitchFamily="34" charset="0"/>
              </a:rPr>
              <a:t>RLC  A</a:t>
            </a:r>
          </a:p>
          <a:p>
            <a:pPr algn="just" eaLnBrk="1" hangingPunct="1">
              <a:buFontTx/>
              <a:buNone/>
            </a:pPr>
            <a:r>
              <a:rPr lang="en-US" sz="3200" smtClean="0">
                <a:latin typeface="Book Antiqua" pitchFamily="18" charset="0"/>
                <a:cs typeface="Arial" pitchFamily="34" charset="0"/>
              </a:rPr>
              <a:t>	- </a:t>
            </a:r>
            <a:r>
              <a:rPr lang="en-US" smtClean="0">
                <a:latin typeface="Book Antiqua" pitchFamily="18" charset="0"/>
                <a:cs typeface="Arial" pitchFamily="34" charset="0"/>
              </a:rPr>
              <a:t>Rotate data of accumulator towards left </a:t>
            </a:r>
            <a:r>
              <a:rPr lang="en-US" b="1" smtClean="0">
                <a:solidFill>
                  <a:srgbClr val="FFFF00"/>
                </a:solidFill>
                <a:latin typeface="Book Antiqua" pitchFamily="18" charset="0"/>
                <a:cs typeface="Arial" pitchFamily="34" charset="0"/>
              </a:rPr>
              <a:t>with carry</a:t>
            </a:r>
          </a:p>
          <a:p>
            <a:pPr algn="just" eaLnBrk="1" hangingPunct="1"/>
            <a:r>
              <a:rPr lang="en-US" sz="3200" b="1" smtClean="0">
                <a:solidFill>
                  <a:srgbClr val="66FFFF"/>
                </a:solidFill>
                <a:latin typeface="Book Antiqua" pitchFamily="18" charset="0"/>
                <a:cs typeface="Arial" pitchFamily="34" charset="0"/>
              </a:rPr>
              <a:t>RR A</a:t>
            </a:r>
          </a:p>
          <a:p>
            <a:pPr algn="just" eaLnBrk="1" hangingPunct="1">
              <a:buFontTx/>
              <a:buNone/>
            </a:pPr>
            <a:r>
              <a:rPr lang="en-US" sz="3200" smtClean="0">
                <a:latin typeface="Book Antiqua" pitchFamily="18" charset="0"/>
                <a:cs typeface="Arial" pitchFamily="34" charset="0"/>
              </a:rPr>
              <a:t>	-</a:t>
            </a:r>
            <a:r>
              <a:rPr lang="en-US" smtClean="0">
                <a:latin typeface="Book Antiqua" pitchFamily="18" charset="0"/>
                <a:cs typeface="Arial" pitchFamily="34" charset="0"/>
              </a:rPr>
              <a:t>Rotate data of accumulator towards right </a:t>
            </a:r>
            <a:r>
              <a:rPr lang="en-US" b="1" smtClean="0">
                <a:solidFill>
                  <a:srgbClr val="FFFF00"/>
                </a:solidFill>
                <a:latin typeface="Book Antiqua" pitchFamily="18" charset="0"/>
                <a:cs typeface="Arial" pitchFamily="34" charset="0"/>
              </a:rPr>
              <a:t>without carry</a:t>
            </a:r>
          </a:p>
          <a:p>
            <a:pPr algn="just" eaLnBrk="1" hangingPunct="1"/>
            <a:r>
              <a:rPr lang="en-US" sz="3200" b="1" smtClean="0">
                <a:solidFill>
                  <a:srgbClr val="66FFFF"/>
                </a:solidFill>
                <a:latin typeface="Book Antiqua" pitchFamily="18" charset="0"/>
                <a:cs typeface="Arial" pitchFamily="34" charset="0"/>
              </a:rPr>
              <a:t>RRC  A</a:t>
            </a:r>
          </a:p>
          <a:p>
            <a:pPr algn="just" eaLnBrk="1" hangingPunct="1">
              <a:buFontTx/>
              <a:buNone/>
            </a:pPr>
            <a:r>
              <a:rPr lang="en-US" sz="3200" smtClean="0">
                <a:latin typeface="Book Antiqua" pitchFamily="18" charset="0"/>
                <a:cs typeface="Arial" pitchFamily="34" charset="0"/>
              </a:rPr>
              <a:t>	- </a:t>
            </a:r>
            <a:r>
              <a:rPr lang="en-US" smtClean="0">
                <a:latin typeface="Book Antiqua" pitchFamily="18" charset="0"/>
                <a:cs typeface="Arial" pitchFamily="34" charset="0"/>
              </a:rPr>
              <a:t>Rotate data of accumulator towards right </a:t>
            </a:r>
            <a:r>
              <a:rPr lang="en-US" b="1" smtClean="0">
                <a:solidFill>
                  <a:srgbClr val="FFFF00"/>
                </a:solidFill>
                <a:latin typeface="Book Antiqua" pitchFamily="18" charset="0"/>
                <a:cs typeface="Arial" pitchFamily="34" charset="0"/>
              </a:rPr>
              <a:t>with carry</a:t>
            </a:r>
          </a:p>
          <a:p>
            <a:pPr eaLnBrk="1" hangingPunct="1">
              <a:buFontTx/>
              <a:buNone/>
            </a:pPr>
            <a:endParaRPr lang="en-US" smtClean="0">
              <a:latin typeface="Book Antiqua" pitchFamily="18" charset="0"/>
              <a:cs typeface="Arial" pitchFamily="34" charset="0"/>
            </a:endParaRPr>
          </a:p>
          <a:p>
            <a:pPr eaLnBrk="1" hangingPunct="1">
              <a:buFontTx/>
              <a:buNone/>
            </a:pPr>
            <a:r>
              <a:rPr lang="en-US" smtClean="0">
                <a:latin typeface="Book Antiqua" pitchFamily="18" charset="0"/>
                <a:cs typeface="Arial" pitchFamily="34" charset="0"/>
              </a:rPr>
              <a:t>	</a:t>
            </a:r>
            <a:endParaRPr lang="en-US" b="1" u="sng" smtClean="0">
              <a:latin typeface="Book Antiqua" pitchFamily="18" charset="0"/>
              <a:cs typeface="Arial" pitchFamily="34" charset="0"/>
            </a:endParaRPr>
          </a:p>
        </p:txBody>
      </p:sp>
      <p:sp>
        <p:nvSpPr>
          <p:cNvPr id="3" name="Slide Number Placeholder 2"/>
          <p:cNvSpPr>
            <a:spLocks noGrp="1"/>
          </p:cNvSpPr>
          <p:nvPr>
            <p:ph type="sldNum" sz="quarter" idx="12"/>
          </p:nvPr>
        </p:nvSpPr>
        <p:spPr/>
        <p:txBody>
          <a:bodyPr/>
          <a:lstStyle/>
          <a:p>
            <a:pPr>
              <a:defRPr/>
            </a:pPr>
            <a:fld id="{84A29DED-44C4-4977-BBB4-F4C140DFE03E}" type="slidenum">
              <a:rPr lang="en-US" smtClean="0"/>
              <a:pPr>
                <a:defRPr/>
              </a:pPr>
              <a:t>350</a:t>
            </a:fld>
            <a:endParaRPr lang="en-US" dirty="0"/>
          </a:p>
        </p:txBody>
      </p:sp>
    </p:spTree>
    <p:extLst>
      <p:ext uri="{BB962C8B-B14F-4D97-AF65-F5344CB8AC3E}">
        <p14:creationId xmlns:p14="http://schemas.microsoft.com/office/powerpoint/2010/main" val="3791272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1928813"/>
            <a:ext cx="9144000" cy="2500312"/>
          </a:xfrm>
        </p:spPr>
        <p:txBody>
          <a:bodyPr>
            <a:normAutofit fontScale="90000"/>
          </a:bodyPr>
          <a:lstStyle/>
          <a:p>
            <a:r>
              <a:rPr lang="en-US" sz="8800" smtClean="0">
                <a:solidFill>
                  <a:srgbClr val="66FFFF"/>
                </a:solidFill>
                <a:latin typeface="Book Antiqua" pitchFamily="18" charset="0"/>
                <a:ea typeface="Calibri" pitchFamily="34" charset="0"/>
              </a:rPr>
              <a:t>3. Data Transfer Instructions</a:t>
            </a:r>
          </a:p>
        </p:txBody>
      </p:sp>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351</a:t>
            </a:fld>
            <a:endParaRPr lang="en-US" dirty="0"/>
          </a:p>
        </p:txBody>
      </p:sp>
    </p:spTree>
    <p:extLst>
      <p:ext uri="{BB962C8B-B14F-4D97-AF65-F5344CB8AC3E}">
        <p14:creationId xmlns:p14="http://schemas.microsoft.com/office/powerpoint/2010/main" val="3902317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en-US" altLang="zh-TW" smtClean="0">
                <a:ea typeface="PMingLiU" pitchFamily="18" charset="-120"/>
              </a:rPr>
              <a:t>MOV Instruction</a:t>
            </a:r>
          </a:p>
        </p:txBody>
      </p:sp>
      <p:sp>
        <p:nvSpPr>
          <p:cNvPr id="13315" name="Rectangle 3"/>
          <p:cNvSpPr>
            <a:spLocks noGrp="1" noChangeArrowheads="1"/>
          </p:cNvSpPr>
          <p:nvPr>
            <p:ph idx="1"/>
          </p:nvPr>
        </p:nvSpPr>
        <p:spPr>
          <a:xfrm>
            <a:off x="173038" y="1214438"/>
            <a:ext cx="8786812" cy="5143500"/>
          </a:xfrm>
        </p:spPr>
        <p:txBody>
          <a:bodyPr>
            <a:normAutofit fontScale="92500" lnSpcReduction="10000"/>
          </a:bodyPr>
          <a:lstStyle/>
          <a:p>
            <a:pPr eaLnBrk="1" hangingPunct="1">
              <a:lnSpc>
                <a:spcPct val="90000"/>
              </a:lnSpc>
              <a:defRPr/>
            </a:pPr>
            <a:r>
              <a:rPr lang="en-US" altLang="zh-TW" sz="2900" b="1" dirty="0">
                <a:solidFill>
                  <a:srgbClr val="00B0F0"/>
                </a:solidFill>
                <a:latin typeface="Book Antiqua" pitchFamily="18" charset="0"/>
              </a:rPr>
              <a:t>MOV  destination, source  </a:t>
            </a:r>
            <a:r>
              <a:rPr lang="en-US" altLang="zh-TW" sz="2900" dirty="0">
                <a:solidFill>
                  <a:srgbClr val="00FFCC"/>
                </a:solidFill>
                <a:latin typeface="Book Antiqua" pitchFamily="18" charset="0"/>
              </a:rPr>
              <a:t>;  </a:t>
            </a:r>
            <a:r>
              <a:rPr lang="en-US" altLang="zh-TW" sz="2600" dirty="0">
                <a:solidFill>
                  <a:srgbClr val="00FFCC"/>
                </a:solidFill>
                <a:latin typeface="Book Antiqua" pitchFamily="18" charset="0"/>
              </a:rPr>
              <a:t>copy source to </a:t>
            </a:r>
            <a:r>
              <a:rPr lang="en-US" altLang="zh-TW" sz="2600" dirty="0" smtClean="0">
                <a:solidFill>
                  <a:srgbClr val="00FFCC"/>
                </a:solidFill>
                <a:latin typeface="Book Antiqua" pitchFamily="18" charset="0"/>
              </a:rPr>
              <a:t>destination.</a:t>
            </a:r>
            <a:endParaRPr lang="en-US" altLang="zh-TW" sz="2900" dirty="0">
              <a:solidFill>
                <a:srgbClr val="00FFCC"/>
              </a:solidFill>
              <a:latin typeface="Book Antiqua" pitchFamily="18" charset="0"/>
            </a:endParaRPr>
          </a:p>
          <a:p>
            <a:pPr eaLnBrk="1" hangingPunct="1">
              <a:lnSpc>
                <a:spcPct val="90000"/>
              </a:lnSpc>
              <a:defRPr/>
            </a:pPr>
            <a:endParaRPr lang="en-US" altLang="zh-TW" sz="2400" dirty="0" smtClean="0">
              <a:solidFill>
                <a:srgbClr val="00FFCC"/>
              </a:solidFill>
              <a:latin typeface="Book Antiqua" pitchFamily="18" charset="0"/>
            </a:endParaRPr>
          </a:p>
          <a:p>
            <a:pPr eaLnBrk="1" hangingPunct="1">
              <a:lnSpc>
                <a:spcPct val="120000"/>
              </a:lnSpc>
              <a:spcBef>
                <a:spcPts val="0"/>
              </a:spcBef>
              <a:defRPr/>
            </a:pPr>
            <a:r>
              <a:rPr lang="en-US" altLang="zh-TW" sz="2400" dirty="0" smtClean="0">
                <a:solidFill>
                  <a:srgbClr val="00FFCC"/>
                </a:solidFill>
                <a:latin typeface="Book Antiqua" pitchFamily="18" charset="0"/>
              </a:rPr>
              <a:t>MOV  </a:t>
            </a:r>
            <a:r>
              <a:rPr lang="en-US" altLang="zh-TW" sz="2400" dirty="0">
                <a:solidFill>
                  <a:srgbClr val="00FFCC"/>
                </a:solidFill>
                <a:latin typeface="Book Antiqua" pitchFamily="18" charset="0"/>
              </a:rPr>
              <a:t>A,#55H</a:t>
            </a:r>
            <a:r>
              <a:rPr lang="en-US" altLang="zh-TW" sz="2400" dirty="0">
                <a:solidFill>
                  <a:srgbClr val="FFFFFF"/>
                </a:solidFill>
                <a:latin typeface="Book Antiqua" pitchFamily="18" charset="0"/>
              </a:rPr>
              <a:t>    ;load value 55H into reg. A</a:t>
            </a:r>
            <a:br>
              <a:rPr lang="en-US" altLang="zh-TW" sz="2400" dirty="0">
                <a:solidFill>
                  <a:srgbClr val="FFFFFF"/>
                </a:solidFill>
                <a:latin typeface="Book Antiqua" pitchFamily="18" charset="0"/>
              </a:rPr>
            </a:br>
            <a:r>
              <a:rPr lang="en-US" altLang="zh-TW" sz="2400" dirty="0">
                <a:solidFill>
                  <a:srgbClr val="00FFCC"/>
                </a:solidFill>
                <a:latin typeface="Book Antiqua" pitchFamily="18" charset="0"/>
              </a:rPr>
              <a:t>MOV  R0,A</a:t>
            </a:r>
            <a:r>
              <a:rPr lang="en-US" altLang="zh-TW" sz="2400" dirty="0">
                <a:solidFill>
                  <a:srgbClr val="FFFFFF"/>
                </a:solidFill>
                <a:latin typeface="Book Antiqua" pitchFamily="18" charset="0"/>
              </a:rPr>
              <a:t>        ;copy contents of A into R0</a:t>
            </a:r>
            <a:br>
              <a:rPr lang="en-US" altLang="zh-TW" sz="2400" dirty="0">
                <a:solidFill>
                  <a:srgbClr val="FFFFFF"/>
                </a:solidFill>
                <a:latin typeface="Book Antiqua" pitchFamily="18" charset="0"/>
              </a:rPr>
            </a:br>
            <a:r>
              <a:rPr lang="en-US" altLang="zh-TW" sz="2400" dirty="0">
                <a:solidFill>
                  <a:srgbClr val="FFFFFF"/>
                </a:solidFill>
                <a:latin typeface="Book Antiqua" pitchFamily="18" charset="0"/>
              </a:rPr>
              <a:t>		        ;(now A=R0=55H)</a:t>
            </a:r>
            <a:br>
              <a:rPr lang="en-US" altLang="zh-TW" sz="2400" dirty="0">
                <a:solidFill>
                  <a:srgbClr val="FFFFFF"/>
                </a:solidFill>
                <a:latin typeface="Book Antiqua" pitchFamily="18" charset="0"/>
              </a:rPr>
            </a:br>
            <a:r>
              <a:rPr lang="en-US" altLang="zh-TW" sz="2400" dirty="0">
                <a:solidFill>
                  <a:srgbClr val="00FFCC"/>
                </a:solidFill>
                <a:latin typeface="Book Antiqua" pitchFamily="18" charset="0"/>
              </a:rPr>
              <a:t>MOV  R1,A</a:t>
            </a:r>
            <a:r>
              <a:rPr lang="en-US" altLang="zh-TW" sz="2400" dirty="0">
                <a:solidFill>
                  <a:srgbClr val="FFFFFF"/>
                </a:solidFill>
                <a:latin typeface="Book Antiqua" pitchFamily="18" charset="0"/>
              </a:rPr>
              <a:t>        ;copy contents of A into R1</a:t>
            </a:r>
            <a:br>
              <a:rPr lang="en-US" altLang="zh-TW" sz="2400" dirty="0">
                <a:solidFill>
                  <a:srgbClr val="FFFFFF"/>
                </a:solidFill>
                <a:latin typeface="Book Antiqua" pitchFamily="18" charset="0"/>
              </a:rPr>
            </a:br>
            <a:r>
              <a:rPr lang="en-US" altLang="zh-TW" sz="2400" dirty="0">
                <a:solidFill>
                  <a:srgbClr val="FFFFFF"/>
                </a:solidFill>
                <a:latin typeface="Book Antiqua" pitchFamily="18" charset="0"/>
              </a:rPr>
              <a:t>		        ;(now A=R0=R1=55H)</a:t>
            </a:r>
            <a:br>
              <a:rPr lang="en-US" altLang="zh-TW" sz="2400" dirty="0">
                <a:solidFill>
                  <a:srgbClr val="FFFFFF"/>
                </a:solidFill>
                <a:latin typeface="Book Antiqua" pitchFamily="18" charset="0"/>
              </a:rPr>
            </a:br>
            <a:r>
              <a:rPr lang="en-US" altLang="zh-TW" sz="2400" dirty="0">
                <a:solidFill>
                  <a:srgbClr val="00FFCC"/>
                </a:solidFill>
                <a:latin typeface="Book Antiqua" pitchFamily="18" charset="0"/>
              </a:rPr>
              <a:t>MOV  R2,A</a:t>
            </a:r>
            <a:r>
              <a:rPr lang="en-US" altLang="zh-TW" sz="2400" dirty="0">
                <a:solidFill>
                  <a:srgbClr val="FFFFFF"/>
                </a:solidFill>
                <a:latin typeface="Book Antiqua" pitchFamily="18" charset="0"/>
              </a:rPr>
              <a:t>        ;copy contents of A into R2</a:t>
            </a:r>
            <a:br>
              <a:rPr lang="en-US" altLang="zh-TW" sz="2400" dirty="0">
                <a:solidFill>
                  <a:srgbClr val="FFFFFF"/>
                </a:solidFill>
                <a:latin typeface="Book Antiqua" pitchFamily="18" charset="0"/>
              </a:rPr>
            </a:br>
            <a:r>
              <a:rPr lang="en-US" altLang="zh-TW" sz="2400" dirty="0">
                <a:solidFill>
                  <a:srgbClr val="FFFFFF"/>
                </a:solidFill>
                <a:latin typeface="Book Antiqua" pitchFamily="18" charset="0"/>
              </a:rPr>
              <a:t>		        ;(now A=R0=R1=R2=55H)</a:t>
            </a:r>
            <a:br>
              <a:rPr lang="en-US" altLang="zh-TW" sz="2400" dirty="0">
                <a:solidFill>
                  <a:srgbClr val="FFFFFF"/>
                </a:solidFill>
                <a:latin typeface="Book Antiqua" pitchFamily="18" charset="0"/>
              </a:rPr>
            </a:br>
            <a:r>
              <a:rPr lang="en-US" altLang="zh-TW" sz="2400" dirty="0">
                <a:solidFill>
                  <a:srgbClr val="00FFCC"/>
                </a:solidFill>
                <a:latin typeface="Book Antiqua" pitchFamily="18" charset="0"/>
              </a:rPr>
              <a:t>MOV  R3,#95H</a:t>
            </a:r>
            <a:r>
              <a:rPr lang="en-US" altLang="zh-TW" sz="2400" dirty="0">
                <a:solidFill>
                  <a:srgbClr val="FFFFFF"/>
                </a:solidFill>
                <a:latin typeface="Book Antiqua" pitchFamily="18" charset="0"/>
              </a:rPr>
              <a:t>  ;load value 95H into R3</a:t>
            </a:r>
            <a:br>
              <a:rPr lang="en-US" altLang="zh-TW" sz="2400" dirty="0">
                <a:solidFill>
                  <a:srgbClr val="FFFFFF"/>
                </a:solidFill>
                <a:latin typeface="Book Antiqua" pitchFamily="18" charset="0"/>
              </a:rPr>
            </a:br>
            <a:r>
              <a:rPr lang="en-US" altLang="zh-TW" sz="2400" dirty="0">
                <a:solidFill>
                  <a:srgbClr val="FFFFFF"/>
                </a:solidFill>
                <a:latin typeface="Book Antiqua" pitchFamily="18" charset="0"/>
              </a:rPr>
              <a:t>		        ;(now R3=95H)</a:t>
            </a:r>
            <a:br>
              <a:rPr lang="en-US" altLang="zh-TW" sz="2400" dirty="0">
                <a:solidFill>
                  <a:srgbClr val="FFFFFF"/>
                </a:solidFill>
                <a:latin typeface="Book Antiqua" pitchFamily="18" charset="0"/>
              </a:rPr>
            </a:br>
            <a:r>
              <a:rPr lang="en-US" altLang="zh-TW" sz="2400" dirty="0">
                <a:solidFill>
                  <a:srgbClr val="00FFCC"/>
                </a:solidFill>
                <a:latin typeface="Book Antiqua" pitchFamily="18" charset="0"/>
              </a:rPr>
              <a:t>MOV  A,R3</a:t>
            </a:r>
            <a:r>
              <a:rPr lang="en-US" altLang="zh-TW" sz="2400" dirty="0">
                <a:solidFill>
                  <a:srgbClr val="FFFFFF"/>
                </a:solidFill>
                <a:latin typeface="Book Antiqua" pitchFamily="18" charset="0"/>
              </a:rPr>
              <a:t>        ;copy contents of R3 into A</a:t>
            </a:r>
            <a:br>
              <a:rPr lang="en-US" altLang="zh-TW" sz="2400" dirty="0">
                <a:solidFill>
                  <a:srgbClr val="FFFFFF"/>
                </a:solidFill>
                <a:latin typeface="Book Antiqua" pitchFamily="18" charset="0"/>
              </a:rPr>
            </a:br>
            <a:r>
              <a:rPr lang="en-US" altLang="zh-TW" sz="2400" dirty="0">
                <a:solidFill>
                  <a:srgbClr val="FFFFFF"/>
                </a:solidFill>
                <a:latin typeface="Book Antiqua" pitchFamily="18" charset="0"/>
              </a:rPr>
              <a:t>		        ;now A=R3=95H</a:t>
            </a:r>
          </a:p>
        </p:txBody>
      </p:sp>
      <p:sp>
        <p:nvSpPr>
          <p:cNvPr id="5" name="Slide Number Placeholder 4"/>
          <p:cNvSpPr>
            <a:spLocks noGrp="1"/>
          </p:cNvSpPr>
          <p:nvPr>
            <p:ph type="sldNum" sz="quarter" idx="12"/>
          </p:nvPr>
        </p:nvSpPr>
        <p:spPr/>
        <p:txBody>
          <a:bodyPr/>
          <a:lstStyle/>
          <a:p>
            <a:pPr>
              <a:defRPr/>
            </a:pPr>
            <a:fld id="{B5425F88-0334-4286-B837-4EBE0FE294E3}" type="slidenum">
              <a:rPr lang="en-US" smtClean="0"/>
              <a:pPr>
                <a:defRPr/>
              </a:pPr>
              <a:t>352</a:t>
            </a:fld>
            <a:endParaRPr lang="en-US" dirty="0"/>
          </a:p>
        </p:txBody>
      </p:sp>
    </p:spTree>
    <p:extLst>
      <p:ext uri="{BB962C8B-B14F-4D97-AF65-F5344CB8AC3E}">
        <p14:creationId xmlns:p14="http://schemas.microsoft.com/office/powerpoint/2010/main" val="3065875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173038" y="857250"/>
            <a:ext cx="8786812" cy="5143500"/>
          </a:xfrm>
        </p:spPr>
        <p:txBody>
          <a:bodyPr/>
          <a:lstStyle/>
          <a:p>
            <a:r>
              <a:rPr lang="en-US" sz="3600" b="1" smtClean="0">
                <a:solidFill>
                  <a:srgbClr val="FFFF00"/>
                </a:solidFill>
                <a:latin typeface="Book Antiqua" pitchFamily="18" charset="0"/>
                <a:ea typeface="Calibri" pitchFamily="34" charset="0"/>
              </a:rPr>
              <a:t>MOVX</a:t>
            </a:r>
          </a:p>
          <a:p>
            <a:pPr lvl="1"/>
            <a:r>
              <a:rPr lang="en-US" sz="3200" smtClean="0">
                <a:latin typeface="Book Antiqua" pitchFamily="18" charset="0"/>
                <a:ea typeface="Calibri" pitchFamily="34" charset="0"/>
              </a:rPr>
              <a:t>Data transfer between the accumulator and a byte from external data memory.</a:t>
            </a:r>
          </a:p>
          <a:p>
            <a:pPr lvl="2"/>
            <a:r>
              <a:rPr lang="en-US" sz="2800" b="1" smtClean="0">
                <a:solidFill>
                  <a:srgbClr val="FFFF00"/>
                </a:solidFill>
                <a:latin typeface="Book Antiqua" pitchFamily="18" charset="0"/>
                <a:ea typeface="Calibri" pitchFamily="34" charset="0"/>
              </a:rPr>
              <a:t>MOVX	A, @Ri</a:t>
            </a:r>
          </a:p>
          <a:p>
            <a:pPr lvl="2"/>
            <a:r>
              <a:rPr lang="en-US" sz="2800" b="1" smtClean="0">
                <a:solidFill>
                  <a:srgbClr val="FFFF00"/>
                </a:solidFill>
                <a:latin typeface="Book Antiqua" pitchFamily="18" charset="0"/>
                <a:ea typeface="Calibri" pitchFamily="34" charset="0"/>
              </a:rPr>
              <a:t>MOVX	A, @DPTR</a:t>
            </a:r>
          </a:p>
          <a:p>
            <a:pPr lvl="2"/>
            <a:r>
              <a:rPr lang="en-US" sz="2800" b="1" smtClean="0">
                <a:solidFill>
                  <a:srgbClr val="FFFF00"/>
                </a:solidFill>
                <a:latin typeface="Book Antiqua" pitchFamily="18" charset="0"/>
                <a:ea typeface="Calibri" pitchFamily="34" charset="0"/>
              </a:rPr>
              <a:t>MOVX	@Ri, A</a:t>
            </a:r>
          </a:p>
          <a:p>
            <a:pPr lvl="2"/>
            <a:r>
              <a:rPr lang="en-US" sz="2800" b="1" smtClean="0">
                <a:solidFill>
                  <a:srgbClr val="FFFF00"/>
                </a:solidFill>
                <a:latin typeface="Book Antiqua" pitchFamily="18" charset="0"/>
                <a:ea typeface="Calibri" pitchFamily="34" charset="0"/>
              </a:rPr>
              <a:t>MOVX	@DPTR, A</a:t>
            </a:r>
          </a:p>
        </p:txBody>
      </p:sp>
      <p:sp>
        <p:nvSpPr>
          <p:cNvPr id="4" name="Slide Number Placeholder 3"/>
          <p:cNvSpPr>
            <a:spLocks noGrp="1"/>
          </p:cNvSpPr>
          <p:nvPr>
            <p:ph type="sldNum" sz="quarter" idx="12"/>
          </p:nvPr>
        </p:nvSpPr>
        <p:spPr/>
        <p:txBody>
          <a:bodyPr/>
          <a:lstStyle/>
          <a:p>
            <a:pPr>
              <a:defRPr/>
            </a:pPr>
            <a:fld id="{B5425F88-0334-4286-B837-4EBE0FE294E3}" type="slidenum">
              <a:rPr lang="en-US" smtClean="0"/>
              <a:pPr>
                <a:defRPr/>
              </a:pPr>
              <a:t>353</a:t>
            </a:fld>
            <a:endParaRPr lang="en-US" dirty="0"/>
          </a:p>
        </p:txBody>
      </p:sp>
      <p:sp>
        <p:nvSpPr>
          <p:cNvPr id="3" name="TextBox 2"/>
          <p:cNvSpPr txBox="1"/>
          <p:nvPr/>
        </p:nvSpPr>
        <p:spPr>
          <a:xfrm>
            <a:off x="1812784" y="6474023"/>
            <a:ext cx="6039474" cy="307777"/>
          </a:xfrm>
          <a:prstGeom prst="rect">
            <a:avLst/>
          </a:prstGeom>
          <a:noFill/>
        </p:spPr>
        <p:txBody>
          <a:bodyPr wrap="none" rtlCol="0">
            <a:spAutoFit/>
          </a:bodyPr>
          <a:lstStyle/>
          <a:p>
            <a:r>
              <a:rPr lang="en-US" sz="1400" dirty="0" smtClean="0">
                <a:solidFill>
                  <a:srgbClr val="C00000"/>
                </a:solidFill>
              </a:rPr>
              <a:t>Presented by C.GOKUL,AP/EEE ,  Velalar College of Engg &amp; Tech, Erode</a:t>
            </a:r>
            <a:endParaRPr lang="en-US" sz="1400" dirty="0">
              <a:solidFill>
                <a:srgbClr val="C00000"/>
              </a:solidFill>
            </a:endParaRPr>
          </a:p>
        </p:txBody>
      </p:sp>
    </p:spTree>
    <p:extLst>
      <p:ext uri="{BB962C8B-B14F-4D97-AF65-F5344CB8AC3E}">
        <p14:creationId xmlns:p14="http://schemas.microsoft.com/office/powerpoint/2010/main" val="126488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a:xfrm>
            <a:off x="173038" y="1214438"/>
            <a:ext cx="8786812" cy="5143500"/>
          </a:xfrm>
        </p:spPr>
        <p:txBody>
          <a:bodyPr/>
          <a:lstStyle/>
          <a:p>
            <a:r>
              <a:rPr lang="en-US" sz="3600" b="1" smtClean="0">
                <a:solidFill>
                  <a:srgbClr val="FFFF00"/>
                </a:solidFill>
                <a:latin typeface="Book Antiqua" pitchFamily="18" charset="0"/>
                <a:ea typeface="Calibri" pitchFamily="34" charset="0"/>
              </a:rPr>
              <a:t>PUSH / POP</a:t>
            </a:r>
          </a:p>
          <a:p>
            <a:pPr lvl="1"/>
            <a:r>
              <a:rPr lang="en-US" sz="3200" smtClean="0">
                <a:latin typeface="Book Antiqua" pitchFamily="18" charset="0"/>
                <a:ea typeface="Calibri" pitchFamily="34" charset="0"/>
              </a:rPr>
              <a:t>Push and Pop a data byte onto the stack.</a:t>
            </a:r>
          </a:p>
          <a:p>
            <a:pPr lvl="1"/>
            <a:r>
              <a:rPr lang="en-US" sz="3200" smtClean="0">
                <a:latin typeface="Book Antiqua" pitchFamily="18" charset="0"/>
                <a:ea typeface="Calibri" pitchFamily="34" charset="0"/>
              </a:rPr>
              <a:t>The data byte is identified by a direct address from the internal RAM locations.</a:t>
            </a:r>
          </a:p>
          <a:p>
            <a:pPr lvl="1"/>
            <a:endParaRPr lang="en-US" sz="3600" smtClean="0">
              <a:latin typeface="Book Antiqua" pitchFamily="18" charset="0"/>
              <a:ea typeface="Calibri" pitchFamily="34" charset="0"/>
            </a:endParaRPr>
          </a:p>
          <a:p>
            <a:pPr lvl="2"/>
            <a:r>
              <a:rPr lang="en-US" sz="3200" smtClean="0">
                <a:latin typeface="Book Antiqua" pitchFamily="18" charset="0"/>
                <a:ea typeface="Calibri" pitchFamily="34" charset="0"/>
              </a:rPr>
              <a:t>PUSH	DPL</a:t>
            </a:r>
          </a:p>
          <a:p>
            <a:pPr lvl="2"/>
            <a:r>
              <a:rPr lang="en-US" sz="3200" smtClean="0">
                <a:latin typeface="Book Antiqua" pitchFamily="18" charset="0"/>
                <a:ea typeface="Calibri" pitchFamily="34" charset="0"/>
              </a:rPr>
              <a:t>POP	40</a:t>
            </a:r>
            <a:r>
              <a:rPr lang="en-US" sz="1800" smtClean="0">
                <a:latin typeface="Book Antiqua" pitchFamily="18" charset="0"/>
                <a:ea typeface="Calibri" pitchFamily="34" charset="0"/>
              </a:rPr>
              <a:t>H</a:t>
            </a:r>
            <a:endParaRPr lang="en-US" sz="3200" smtClean="0">
              <a:latin typeface="Book Antiqua" pitchFamily="18" charset="0"/>
              <a:ea typeface="Calibri" pitchFamily="34" charset="0"/>
            </a:endParaRPr>
          </a:p>
        </p:txBody>
      </p:sp>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354</a:t>
            </a:fld>
            <a:endParaRPr lang="en-US" dirty="0"/>
          </a:p>
        </p:txBody>
      </p:sp>
    </p:spTree>
    <p:extLst>
      <p:ext uri="{BB962C8B-B14F-4D97-AF65-F5344CB8AC3E}">
        <p14:creationId xmlns:p14="http://schemas.microsoft.com/office/powerpoint/2010/main" val="348024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a:xfrm>
            <a:off x="173038" y="1643063"/>
            <a:ext cx="8786812" cy="5143500"/>
          </a:xfrm>
        </p:spPr>
        <p:txBody>
          <a:bodyPr/>
          <a:lstStyle/>
          <a:p>
            <a:pPr>
              <a:lnSpc>
                <a:spcPct val="90000"/>
              </a:lnSpc>
            </a:pPr>
            <a:r>
              <a:rPr lang="en-US" sz="3200" b="1" smtClean="0">
                <a:solidFill>
                  <a:srgbClr val="FFFF00"/>
                </a:solidFill>
                <a:latin typeface="Book Antiqua" pitchFamily="18" charset="0"/>
                <a:ea typeface="Calibri" pitchFamily="34" charset="0"/>
              </a:rPr>
              <a:t>XCH</a:t>
            </a:r>
          </a:p>
          <a:p>
            <a:pPr lvl="1">
              <a:lnSpc>
                <a:spcPct val="90000"/>
              </a:lnSpc>
            </a:pPr>
            <a:r>
              <a:rPr lang="en-US" sz="3200" smtClean="0">
                <a:latin typeface="Book Antiqua" pitchFamily="18" charset="0"/>
                <a:ea typeface="Calibri" pitchFamily="34" charset="0"/>
              </a:rPr>
              <a:t>Exchange accumulator and a byte variable</a:t>
            </a:r>
          </a:p>
          <a:p>
            <a:pPr lvl="2">
              <a:lnSpc>
                <a:spcPct val="90000"/>
              </a:lnSpc>
            </a:pPr>
            <a:r>
              <a:rPr lang="en-US" sz="2800" smtClean="0">
                <a:latin typeface="Book Antiqua" pitchFamily="18" charset="0"/>
                <a:ea typeface="Calibri" pitchFamily="34" charset="0"/>
              </a:rPr>
              <a:t>XCH	A, Rn</a:t>
            </a:r>
          </a:p>
          <a:p>
            <a:pPr lvl="2">
              <a:lnSpc>
                <a:spcPct val="90000"/>
              </a:lnSpc>
            </a:pPr>
            <a:r>
              <a:rPr lang="en-US" sz="2800" smtClean="0">
                <a:latin typeface="Book Antiqua" pitchFamily="18" charset="0"/>
                <a:ea typeface="Calibri" pitchFamily="34" charset="0"/>
              </a:rPr>
              <a:t>XCH	A, direct</a:t>
            </a:r>
          </a:p>
          <a:p>
            <a:pPr lvl="2">
              <a:lnSpc>
                <a:spcPct val="90000"/>
              </a:lnSpc>
            </a:pPr>
            <a:r>
              <a:rPr lang="en-US" sz="2800" smtClean="0">
                <a:latin typeface="Book Antiqua" pitchFamily="18" charset="0"/>
                <a:ea typeface="Calibri" pitchFamily="34" charset="0"/>
              </a:rPr>
              <a:t>XCH	A, @Ri</a:t>
            </a:r>
          </a:p>
          <a:p>
            <a:pPr>
              <a:lnSpc>
                <a:spcPct val="90000"/>
              </a:lnSpc>
            </a:pPr>
            <a:endParaRPr lang="en-US" sz="3200" smtClean="0">
              <a:latin typeface="Book Antiqua" pitchFamily="18" charset="0"/>
              <a:ea typeface="Calibri" pitchFamily="34" charset="0"/>
            </a:endParaRPr>
          </a:p>
        </p:txBody>
      </p:sp>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355</a:t>
            </a:fld>
            <a:endParaRPr lang="en-US" dirty="0"/>
          </a:p>
        </p:txBody>
      </p:sp>
    </p:spTree>
    <p:extLst>
      <p:ext uri="{BB962C8B-B14F-4D97-AF65-F5344CB8AC3E}">
        <p14:creationId xmlns:p14="http://schemas.microsoft.com/office/powerpoint/2010/main" val="3602518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a:xfrm>
            <a:off x="0" y="2143125"/>
            <a:ext cx="9144000" cy="1143000"/>
          </a:xfrm>
        </p:spPr>
        <p:txBody>
          <a:bodyPr>
            <a:normAutofit fontScale="90000"/>
          </a:bodyPr>
          <a:lstStyle/>
          <a:p>
            <a:r>
              <a:rPr lang="en-GB" sz="8000" smtClean="0">
                <a:solidFill>
                  <a:srgbClr val="00FFFF"/>
                </a:solidFill>
                <a:latin typeface="Book Antiqua" pitchFamily="18" charset="0"/>
                <a:ea typeface="Calibri" pitchFamily="34" charset="0"/>
              </a:rPr>
              <a:t>4.Boolean variable instructions</a:t>
            </a:r>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356</a:t>
            </a:fld>
            <a:endParaRPr lang="en-US" dirty="0"/>
          </a:p>
        </p:txBody>
      </p:sp>
    </p:spTree>
    <p:extLst>
      <p:ext uri="{BB962C8B-B14F-4D97-AF65-F5344CB8AC3E}">
        <p14:creationId xmlns:p14="http://schemas.microsoft.com/office/powerpoint/2010/main" val="2669464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4"/>
          <p:cNvSpPr>
            <a:spLocks noGrp="1"/>
          </p:cNvSpPr>
          <p:nvPr>
            <p:ph idx="1"/>
          </p:nvPr>
        </p:nvSpPr>
        <p:spPr>
          <a:xfrm>
            <a:off x="173038" y="285750"/>
            <a:ext cx="8786812" cy="6072188"/>
          </a:xfrm>
        </p:spPr>
        <p:txBody>
          <a:bodyPr/>
          <a:lstStyle/>
          <a:p>
            <a:pPr>
              <a:buFontTx/>
              <a:buNone/>
            </a:pPr>
            <a:r>
              <a:rPr lang="en-GB" sz="4000" b="1" smtClean="0">
                <a:solidFill>
                  <a:srgbClr val="66FFFF"/>
                </a:solidFill>
                <a:latin typeface="Book Antiqua" pitchFamily="18" charset="0"/>
                <a:ea typeface="Calibri" pitchFamily="34" charset="0"/>
              </a:rPr>
              <a:t>CLR:</a:t>
            </a:r>
            <a:endParaRPr lang="en-GB" b="1" smtClean="0">
              <a:solidFill>
                <a:srgbClr val="66FFFF"/>
              </a:solidFill>
              <a:latin typeface="Book Antiqua" pitchFamily="18" charset="0"/>
              <a:ea typeface="Calibri" pitchFamily="34" charset="0"/>
            </a:endParaRPr>
          </a:p>
          <a:p>
            <a:r>
              <a:rPr lang="en-GB" smtClean="0">
                <a:latin typeface="Book Antiqua" pitchFamily="18" charset="0"/>
                <a:ea typeface="Calibri" pitchFamily="34" charset="0"/>
              </a:rPr>
              <a:t>The operation </a:t>
            </a:r>
            <a:r>
              <a:rPr lang="en-GB" b="1" smtClean="0">
                <a:solidFill>
                  <a:srgbClr val="66FFFF"/>
                </a:solidFill>
                <a:latin typeface="Book Antiqua" pitchFamily="18" charset="0"/>
                <a:ea typeface="Calibri" pitchFamily="34" charset="0"/>
              </a:rPr>
              <a:t>clears</a:t>
            </a:r>
            <a:r>
              <a:rPr lang="en-GB" smtClean="0">
                <a:latin typeface="Book Antiqua" pitchFamily="18" charset="0"/>
                <a:ea typeface="Calibri" pitchFamily="34" charset="0"/>
              </a:rPr>
              <a:t> the specified bit indicated in the instruction</a:t>
            </a:r>
          </a:p>
          <a:p>
            <a:r>
              <a:rPr lang="en-GB" smtClean="0">
                <a:latin typeface="Book Antiqua" pitchFamily="18" charset="0"/>
                <a:ea typeface="Calibri" pitchFamily="34" charset="0"/>
              </a:rPr>
              <a:t>Ex: CLR C        clear the carry</a:t>
            </a:r>
          </a:p>
          <a:p>
            <a:pPr>
              <a:buFontTx/>
              <a:buNone/>
            </a:pPr>
            <a:r>
              <a:rPr lang="en-GB" sz="4000" b="1" smtClean="0">
                <a:solidFill>
                  <a:srgbClr val="66FFFF"/>
                </a:solidFill>
                <a:latin typeface="Book Antiqua" pitchFamily="18" charset="0"/>
                <a:ea typeface="Calibri" pitchFamily="34" charset="0"/>
              </a:rPr>
              <a:t>SETB:</a:t>
            </a:r>
          </a:p>
          <a:p>
            <a:r>
              <a:rPr lang="en-GB" smtClean="0">
                <a:latin typeface="Book Antiqua" pitchFamily="18" charset="0"/>
                <a:ea typeface="Calibri" pitchFamily="34" charset="0"/>
              </a:rPr>
              <a:t>The operation </a:t>
            </a:r>
            <a:r>
              <a:rPr lang="en-GB" b="1" smtClean="0">
                <a:solidFill>
                  <a:srgbClr val="66FFFF"/>
                </a:solidFill>
                <a:latin typeface="Book Antiqua" pitchFamily="18" charset="0"/>
                <a:ea typeface="Calibri" pitchFamily="34" charset="0"/>
              </a:rPr>
              <a:t>sets</a:t>
            </a:r>
            <a:r>
              <a:rPr lang="en-GB" smtClean="0">
                <a:latin typeface="Book Antiqua" pitchFamily="18" charset="0"/>
                <a:ea typeface="Calibri" pitchFamily="34" charset="0"/>
              </a:rPr>
              <a:t> the specified bit to </a:t>
            </a:r>
            <a:r>
              <a:rPr lang="en-GB" b="1" smtClean="0">
                <a:solidFill>
                  <a:srgbClr val="66FFFF"/>
                </a:solidFill>
                <a:latin typeface="Book Antiqua" pitchFamily="18" charset="0"/>
                <a:ea typeface="Calibri" pitchFamily="34" charset="0"/>
              </a:rPr>
              <a:t>1</a:t>
            </a:r>
            <a:r>
              <a:rPr lang="en-GB" smtClean="0">
                <a:latin typeface="Book Antiqua" pitchFamily="18" charset="0"/>
                <a:ea typeface="Calibri" pitchFamily="34" charset="0"/>
              </a:rPr>
              <a:t>.</a:t>
            </a:r>
          </a:p>
          <a:p>
            <a:pPr>
              <a:buFontTx/>
              <a:buNone/>
            </a:pPr>
            <a:r>
              <a:rPr lang="en-GB" sz="4000" smtClean="0">
                <a:solidFill>
                  <a:srgbClr val="66FFFF"/>
                </a:solidFill>
                <a:latin typeface="Book Antiqua" pitchFamily="18" charset="0"/>
                <a:ea typeface="Calibri" pitchFamily="34" charset="0"/>
              </a:rPr>
              <a:t>CPL:</a:t>
            </a:r>
          </a:p>
          <a:p>
            <a:r>
              <a:rPr lang="en-GB" smtClean="0">
                <a:latin typeface="Book Antiqua" pitchFamily="18" charset="0"/>
                <a:ea typeface="Calibri" pitchFamily="34" charset="0"/>
              </a:rPr>
              <a:t>The operation </a:t>
            </a:r>
            <a:r>
              <a:rPr lang="en-GB" b="1" smtClean="0">
                <a:solidFill>
                  <a:srgbClr val="00FFFF"/>
                </a:solidFill>
                <a:latin typeface="Book Antiqua" pitchFamily="18" charset="0"/>
                <a:ea typeface="Calibri" pitchFamily="34" charset="0"/>
              </a:rPr>
              <a:t>complements</a:t>
            </a:r>
            <a:r>
              <a:rPr lang="en-GB" smtClean="0">
                <a:latin typeface="Book Antiqua" pitchFamily="18" charset="0"/>
                <a:ea typeface="Calibri" pitchFamily="34" charset="0"/>
              </a:rPr>
              <a:t> the specified bit indicated in the instruction</a:t>
            </a:r>
          </a:p>
          <a:p>
            <a:pPr>
              <a:buFontTx/>
              <a:buNone/>
            </a:pPr>
            <a:endParaRPr lang="en-GB" smtClean="0">
              <a:latin typeface="Book Antiqua" pitchFamily="18" charset="0"/>
              <a:ea typeface="Calibri" pitchFamily="34" charset="0"/>
            </a:endParaRPr>
          </a:p>
          <a:p>
            <a:endParaRPr lang="en-GB" smtClean="0">
              <a:latin typeface="Book Antiqua" pitchFamily="18" charset="0"/>
              <a:ea typeface="Calibri" pitchFamily="34" charset="0"/>
            </a:endParaRPr>
          </a:p>
          <a:p>
            <a:endParaRPr lang="en-GB" smtClean="0">
              <a:latin typeface="Book Antiqua" pitchFamily="18" charset="0"/>
              <a:ea typeface="Calibri" pitchFamily="34" charset="0"/>
            </a:endParaRPr>
          </a:p>
        </p:txBody>
      </p:sp>
      <p:sp>
        <p:nvSpPr>
          <p:cNvPr id="4" name="Slide Number Placeholder 3"/>
          <p:cNvSpPr>
            <a:spLocks noGrp="1"/>
          </p:cNvSpPr>
          <p:nvPr>
            <p:ph type="sldNum" sz="quarter" idx="12"/>
          </p:nvPr>
        </p:nvSpPr>
        <p:spPr/>
        <p:txBody>
          <a:bodyPr/>
          <a:lstStyle/>
          <a:p>
            <a:pPr>
              <a:defRPr/>
            </a:pPr>
            <a:fld id="{B5425F88-0334-4286-B837-4EBE0FE294E3}" type="slidenum">
              <a:rPr lang="en-US" smtClean="0"/>
              <a:pPr>
                <a:defRPr/>
              </a:pPr>
              <a:t>357</a:t>
            </a:fld>
            <a:endParaRPr lang="en-US" dirty="0"/>
          </a:p>
        </p:txBody>
      </p:sp>
    </p:spTree>
    <p:extLst>
      <p:ext uri="{BB962C8B-B14F-4D97-AF65-F5344CB8AC3E}">
        <p14:creationId xmlns:p14="http://schemas.microsoft.com/office/powerpoint/2010/main" val="3877866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sz="half" idx="1"/>
          </p:nvPr>
        </p:nvSpPr>
        <p:spPr>
          <a:xfrm>
            <a:off x="0" y="285750"/>
            <a:ext cx="9144000" cy="5867400"/>
          </a:xfrm>
        </p:spPr>
        <p:txBody>
          <a:bodyPr/>
          <a:lstStyle/>
          <a:p>
            <a:pPr algn="just" eaLnBrk="1" hangingPunct="1"/>
            <a:r>
              <a:rPr lang="en-US" sz="3400" b="1" smtClean="0">
                <a:solidFill>
                  <a:srgbClr val="FFFF00"/>
                </a:solidFill>
                <a:latin typeface="Book Antiqua" pitchFamily="18" charset="0"/>
                <a:cs typeface="Arial" pitchFamily="34" charset="0"/>
              </a:rPr>
              <a:t>ANL  C,&lt;Source-bit&gt;</a:t>
            </a:r>
          </a:p>
          <a:p>
            <a:pPr algn="just" eaLnBrk="1" hangingPunct="1">
              <a:buFontTx/>
              <a:buNone/>
            </a:pPr>
            <a:endParaRPr lang="en-US" sz="3400" b="1" smtClean="0">
              <a:solidFill>
                <a:srgbClr val="FFFF00"/>
              </a:solidFill>
              <a:latin typeface="Book Antiqua" pitchFamily="18" charset="0"/>
              <a:cs typeface="Arial" pitchFamily="34" charset="0"/>
            </a:endParaRPr>
          </a:p>
          <a:p>
            <a:pPr algn="just" eaLnBrk="1" hangingPunct="1">
              <a:buFontTx/>
              <a:buNone/>
            </a:pPr>
            <a:r>
              <a:rPr lang="en-US" smtClean="0">
                <a:solidFill>
                  <a:srgbClr val="FFFF00"/>
                </a:solidFill>
                <a:latin typeface="Book Antiqua" pitchFamily="18" charset="0"/>
                <a:cs typeface="Arial" pitchFamily="34" charset="0"/>
              </a:rPr>
              <a:t>	-</a:t>
            </a:r>
            <a:r>
              <a:rPr lang="en-US" smtClean="0">
                <a:latin typeface="Book Antiqua" pitchFamily="18" charset="0"/>
                <a:cs typeface="Arial" pitchFamily="34" charset="0"/>
              </a:rPr>
              <a:t>Performs </a:t>
            </a:r>
            <a:r>
              <a:rPr lang="en-US" b="1" smtClean="0">
                <a:solidFill>
                  <a:srgbClr val="00FFFF"/>
                </a:solidFill>
                <a:latin typeface="Book Antiqua" pitchFamily="18" charset="0"/>
                <a:cs typeface="Arial" pitchFamily="34" charset="0"/>
              </a:rPr>
              <a:t>AND</a:t>
            </a:r>
            <a:r>
              <a:rPr lang="en-US" smtClean="0">
                <a:latin typeface="Book Antiqua" pitchFamily="18" charset="0"/>
                <a:cs typeface="Arial" pitchFamily="34" charset="0"/>
              </a:rPr>
              <a:t> bit addressed with the </a:t>
            </a:r>
            <a:r>
              <a:rPr lang="en-US" b="1" smtClean="0">
                <a:solidFill>
                  <a:srgbClr val="00FFFF"/>
                </a:solidFill>
                <a:latin typeface="Book Antiqua" pitchFamily="18" charset="0"/>
                <a:cs typeface="Arial" pitchFamily="34" charset="0"/>
              </a:rPr>
              <a:t>carry bit.</a:t>
            </a:r>
            <a:endParaRPr lang="en-US" smtClean="0">
              <a:latin typeface="Book Antiqua" pitchFamily="18" charset="0"/>
              <a:cs typeface="Arial" pitchFamily="34" charset="0"/>
            </a:endParaRPr>
          </a:p>
          <a:p>
            <a:pPr eaLnBrk="1" hangingPunct="1">
              <a:buFontTx/>
              <a:buNone/>
            </a:pPr>
            <a:r>
              <a:rPr lang="en-US" smtClean="0">
                <a:latin typeface="Book Antiqua" pitchFamily="18" charset="0"/>
                <a:cs typeface="Arial" pitchFamily="34" charset="0"/>
              </a:rPr>
              <a:t>	- Eg: </a:t>
            </a:r>
            <a:r>
              <a:rPr lang="en-US" b="1" smtClean="0">
                <a:solidFill>
                  <a:srgbClr val="00FFFF"/>
                </a:solidFill>
                <a:latin typeface="Book Antiqua" pitchFamily="18" charset="0"/>
                <a:cs typeface="Arial" pitchFamily="34" charset="0"/>
              </a:rPr>
              <a:t>ANL  C,P2.7   </a:t>
            </a:r>
            <a:r>
              <a:rPr lang="en-US" b="1" smtClean="0">
                <a:solidFill>
                  <a:srgbClr val="FFFF00"/>
                </a:solidFill>
                <a:latin typeface="Book Antiqua" pitchFamily="18" charset="0"/>
                <a:cs typeface="Arial" pitchFamily="34" charset="0"/>
              </a:rPr>
              <a:t>AND carry flag with bit 7 of P2</a:t>
            </a:r>
            <a:r>
              <a:rPr lang="en-US" b="1" smtClean="0">
                <a:solidFill>
                  <a:srgbClr val="00FFFF"/>
                </a:solidFill>
                <a:latin typeface="Book Antiqua" pitchFamily="18" charset="0"/>
                <a:cs typeface="Arial" pitchFamily="34" charset="0"/>
              </a:rPr>
              <a:t> </a:t>
            </a:r>
            <a:r>
              <a:rPr lang="en-US" b="1" smtClean="0">
                <a:solidFill>
                  <a:srgbClr val="FFFF00"/>
                </a:solidFill>
                <a:latin typeface="Book Antiqua" pitchFamily="18" charset="0"/>
                <a:cs typeface="Arial" pitchFamily="34" charset="0"/>
              </a:rPr>
              <a:t>   </a:t>
            </a:r>
          </a:p>
          <a:p>
            <a:pPr eaLnBrk="1" hangingPunct="1">
              <a:buFontTx/>
              <a:buNone/>
            </a:pPr>
            <a:endParaRPr lang="en-US" b="1" smtClean="0">
              <a:solidFill>
                <a:srgbClr val="FFFF00"/>
              </a:solidFill>
              <a:latin typeface="Book Antiqua" pitchFamily="18" charset="0"/>
              <a:cs typeface="Arial" pitchFamily="34" charset="0"/>
            </a:endParaRPr>
          </a:p>
          <a:p>
            <a:pPr eaLnBrk="1" hangingPunct="1"/>
            <a:r>
              <a:rPr lang="en-US" sz="3400" b="1" smtClean="0">
                <a:solidFill>
                  <a:srgbClr val="FFFF00"/>
                </a:solidFill>
                <a:latin typeface="Book Antiqua" pitchFamily="18" charset="0"/>
                <a:cs typeface="Arial" pitchFamily="34" charset="0"/>
              </a:rPr>
              <a:t>ORL  C,&lt;Source-bit&gt;</a:t>
            </a:r>
          </a:p>
          <a:p>
            <a:pPr eaLnBrk="1" hangingPunct="1">
              <a:buFontTx/>
              <a:buNone/>
            </a:pPr>
            <a:endParaRPr lang="en-US" sz="3400" b="1" smtClean="0">
              <a:solidFill>
                <a:srgbClr val="FFFF00"/>
              </a:solidFill>
              <a:latin typeface="Book Antiqua" pitchFamily="18" charset="0"/>
              <a:cs typeface="Arial" pitchFamily="34" charset="0"/>
            </a:endParaRPr>
          </a:p>
          <a:p>
            <a:pPr algn="just" eaLnBrk="1" hangingPunct="1">
              <a:buFontTx/>
              <a:buNone/>
            </a:pPr>
            <a:r>
              <a:rPr lang="en-US" sz="3600" smtClean="0">
                <a:solidFill>
                  <a:srgbClr val="FFFF00"/>
                </a:solidFill>
                <a:latin typeface="Book Antiqua" pitchFamily="18" charset="0"/>
                <a:cs typeface="Arial" pitchFamily="34" charset="0"/>
              </a:rPr>
              <a:t>	-</a:t>
            </a:r>
            <a:r>
              <a:rPr lang="en-US" smtClean="0">
                <a:latin typeface="Book Antiqua" pitchFamily="18" charset="0"/>
                <a:cs typeface="Arial" pitchFamily="34" charset="0"/>
              </a:rPr>
              <a:t>Performs </a:t>
            </a:r>
            <a:r>
              <a:rPr lang="en-US" b="1" smtClean="0">
                <a:solidFill>
                  <a:srgbClr val="00FFFF"/>
                </a:solidFill>
                <a:latin typeface="Book Antiqua" pitchFamily="18" charset="0"/>
                <a:cs typeface="Arial" pitchFamily="34" charset="0"/>
              </a:rPr>
              <a:t>OR</a:t>
            </a:r>
            <a:r>
              <a:rPr lang="en-US" smtClean="0">
                <a:latin typeface="Book Antiqua" pitchFamily="18" charset="0"/>
                <a:cs typeface="Arial" pitchFamily="34" charset="0"/>
              </a:rPr>
              <a:t> bit addressed with the </a:t>
            </a:r>
            <a:r>
              <a:rPr lang="en-US" b="1" smtClean="0">
                <a:solidFill>
                  <a:srgbClr val="00FFFF"/>
                </a:solidFill>
                <a:latin typeface="Book Antiqua" pitchFamily="18" charset="0"/>
                <a:cs typeface="Arial" pitchFamily="34" charset="0"/>
              </a:rPr>
              <a:t>carry bit.</a:t>
            </a:r>
            <a:endParaRPr lang="en-US" smtClean="0">
              <a:latin typeface="Book Antiqua" pitchFamily="18" charset="0"/>
              <a:cs typeface="Arial" pitchFamily="34" charset="0"/>
            </a:endParaRPr>
          </a:p>
          <a:p>
            <a:pPr eaLnBrk="1" hangingPunct="1">
              <a:buFontTx/>
              <a:buNone/>
            </a:pPr>
            <a:r>
              <a:rPr lang="en-US" smtClean="0">
                <a:latin typeface="Book Antiqua" pitchFamily="18" charset="0"/>
                <a:cs typeface="Arial" pitchFamily="34" charset="0"/>
              </a:rPr>
              <a:t>	- Eg: </a:t>
            </a:r>
            <a:r>
              <a:rPr lang="en-US" b="1" smtClean="0">
                <a:solidFill>
                  <a:srgbClr val="00FFFF"/>
                </a:solidFill>
                <a:latin typeface="Book Antiqua" pitchFamily="18" charset="0"/>
                <a:cs typeface="Arial" pitchFamily="34" charset="0"/>
              </a:rPr>
              <a:t>ORL  C,P2.1   </a:t>
            </a:r>
            <a:r>
              <a:rPr lang="en-US" b="1" smtClean="0">
                <a:solidFill>
                  <a:srgbClr val="FFFF00"/>
                </a:solidFill>
                <a:latin typeface="Book Antiqua" pitchFamily="18" charset="0"/>
                <a:cs typeface="Arial" pitchFamily="34" charset="0"/>
              </a:rPr>
              <a:t>OR carry flag with bit 1 of P2</a:t>
            </a:r>
            <a:r>
              <a:rPr lang="en-US" b="1" smtClean="0">
                <a:solidFill>
                  <a:srgbClr val="00FFFF"/>
                </a:solidFill>
                <a:latin typeface="Book Antiqua" pitchFamily="18" charset="0"/>
                <a:cs typeface="Arial" pitchFamily="34" charset="0"/>
              </a:rPr>
              <a:t> </a:t>
            </a:r>
            <a:r>
              <a:rPr lang="en-US" b="1" smtClean="0">
                <a:solidFill>
                  <a:srgbClr val="FFFF00"/>
                </a:solidFill>
                <a:latin typeface="Book Antiqua" pitchFamily="18" charset="0"/>
                <a:cs typeface="Arial" pitchFamily="34" charset="0"/>
              </a:rPr>
              <a:t>   </a:t>
            </a:r>
          </a:p>
        </p:txBody>
      </p:sp>
      <p:sp>
        <p:nvSpPr>
          <p:cNvPr id="49" name="Slide Number Placeholder 6"/>
          <p:cNvSpPr>
            <a:spLocks noGrp="1"/>
          </p:cNvSpPr>
          <p:nvPr>
            <p:ph type="sldNum" sz="quarter" idx="12"/>
          </p:nvPr>
        </p:nvSpPr>
        <p:spPr/>
        <p:txBody>
          <a:bodyPr/>
          <a:lstStyle/>
          <a:p>
            <a:pPr>
              <a:defRPr/>
            </a:pPr>
            <a:fld id="{7B46CB2C-0B03-4455-A75E-67427FAC99D0}" type="slidenum">
              <a:rPr lang="en-US"/>
              <a:pPr>
                <a:defRPr/>
              </a:pPr>
              <a:t>358</a:t>
            </a:fld>
            <a:endParaRPr lang="en-US"/>
          </a:p>
        </p:txBody>
      </p:sp>
    </p:spTree>
    <p:extLst>
      <p:ext uri="{BB962C8B-B14F-4D97-AF65-F5344CB8AC3E}">
        <p14:creationId xmlns:p14="http://schemas.microsoft.com/office/powerpoint/2010/main" val="1534760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sz="half" idx="1"/>
          </p:nvPr>
        </p:nvSpPr>
        <p:spPr>
          <a:xfrm>
            <a:off x="0" y="285750"/>
            <a:ext cx="9144000" cy="5867400"/>
          </a:xfrm>
        </p:spPr>
        <p:txBody>
          <a:bodyPr>
            <a:normAutofit fontScale="70000" lnSpcReduction="20000"/>
          </a:bodyPr>
          <a:lstStyle/>
          <a:p>
            <a:pPr eaLnBrk="1" hangingPunct="1"/>
            <a:r>
              <a:rPr lang="en-US" b="1" smtClean="0">
                <a:solidFill>
                  <a:srgbClr val="FFFF00"/>
                </a:solidFill>
                <a:latin typeface="Book Antiqua" pitchFamily="18" charset="0"/>
                <a:cs typeface="Arial" pitchFamily="34" charset="0"/>
              </a:rPr>
              <a:t>XORL  C,&lt;Source-bit&gt;</a:t>
            </a:r>
          </a:p>
          <a:p>
            <a:pPr eaLnBrk="1" hangingPunct="1">
              <a:buFontTx/>
              <a:buNone/>
            </a:pPr>
            <a:endParaRPr lang="en-US" b="1" smtClean="0">
              <a:solidFill>
                <a:srgbClr val="FFFF00"/>
              </a:solidFill>
              <a:latin typeface="Book Antiqua" pitchFamily="18" charset="0"/>
              <a:cs typeface="Arial" pitchFamily="34" charset="0"/>
            </a:endParaRPr>
          </a:p>
          <a:p>
            <a:pPr algn="just" eaLnBrk="1" hangingPunct="1">
              <a:buFontTx/>
              <a:buNone/>
            </a:pPr>
            <a:r>
              <a:rPr lang="en-US" smtClean="0">
                <a:solidFill>
                  <a:srgbClr val="FFFF00"/>
                </a:solidFill>
                <a:latin typeface="Book Antiqua" pitchFamily="18" charset="0"/>
                <a:cs typeface="Arial" pitchFamily="34" charset="0"/>
              </a:rPr>
              <a:t>	-</a:t>
            </a:r>
            <a:r>
              <a:rPr lang="en-US" sz="3000" smtClean="0">
                <a:latin typeface="Book Antiqua" pitchFamily="18" charset="0"/>
                <a:cs typeface="Arial" pitchFamily="34" charset="0"/>
              </a:rPr>
              <a:t>Performs </a:t>
            </a:r>
            <a:r>
              <a:rPr lang="en-US" sz="3000" b="1" smtClean="0">
                <a:solidFill>
                  <a:srgbClr val="00FFFF"/>
                </a:solidFill>
                <a:latin typeface="Book Antiqua" pitchFamily="18" charset="0"/>
                <a:cs typeface="Arial" pitchFamily="34" charset="0"/>
              </a:rPr>
              <a:t>XOR</a:t>
            </a:r>
            <a:r>
              <a:rPr lang="en-US" sz="3000" smtClean="0">
                <a:latin typeface="Book Antiqua" pitchFamily="18" charset="0"/>
                <a:cs typeface="Arial" pitchFamily="34" charset="0"/>
              </a:rPr>
              <a:t> bit addressed with the </a:t>
            </a:r>
            <a:r>
              <a:rPr lang="en-US" sz="3000" b="1" smtClean="0">
                <a:solidFill>
                  <a:srgbClr val="00FFFF"/>
                </a:solidFill>
                <a:latin typeface="Book Antiqua" pitchFamily="18" charset="0"/>
                <a:cs typeface="Arial" pitchFamily="34" charset="0"/>
              </a:rPr>
              <a:t>carry bit.</a:t>
            </a:r>
            <a:endParaRPr lang="en-US" sz="3000" smtClean="0">
              <a:latin typeface="Book Antiqua" pitchFamily="18" charset="0"/>
              <a:cs typeface="Arial" pitchFamily="34" charset="0"/>
            </a:endParaRPr>
          </a:p>
          <a:p>
            <a:pPr eaLnBrk="1" hangingPunct="1">
              <a:buFontTx/>
              <a:buNone/>
            </a:pPr>
            <a:r>
              <a:rPr lang="en-US" sz="3000" smtClean="0">
                <a:latin typeface="Book Antiqua" pitchFamily="18" charset="0"/>
                <a:cs typeface="Arial" pitchFamily="34" charset="0"/>
              </a:rPr>
              <a:t>	- Eg: </a:t>
            </a:r>
            <a:r>
              <a:rPr lang="en-US" sz="3000" b="1" smtClean="0">
                <a:solidFill>
                  <a:srgbClr val="00FFFF"/>
                </a:solidFill>
                <a:latin typeface="Book Antiqua" pitchFamily="18" charset="0"/>
                <a:cs typeface="Arial" pitchFamily="34" charset="0"/>
              </a:rPr>
              <a:t>XOL  C,P2.1   </a:t>
            </a:r>
            <a:r>
              <a:rPr lang="en-US" sz="3000" b="1" smtClean="0">
                <a:solidFill>
                  <a:srgbClr val="FFFF00"/>
                </a:solidFill>
                <a:latin typeface="Book Antiqua" pitchFamily="18" charset="0"/>
                <a:cs typeface="Arial" pitchFamily="34" charset="0"/>
              </a:rPr>
              <a:t>OR carry flag with bit 1 of P2</a:t>
            </a:r>
            <a:r>
              <a:rPr lang="en-US" sz="3000" b="1" smtClean="0">
                <a:solidFill>
                  <a:srgbClr val="00FFFF"/>
                </a:solidFill>
                <a:latin typeface="Book Antiqua" pitchFamily="18" charset="0"/>
                <a:cs typeface="Arial" pitchFamily="34" charset="0"/>
              </a:rPr>
              <a:t> </a:t>
            </a:r>
            <a:r>
              <a:rPr lang="en-US" sz="3000" b="1" smtClean="0">
                <a:solidFill>
                  <a:srgbClr val="FFFF00"/>
                </a:solidFill>
                <a:latin typeface="Book Antiqua" pitchFamily="18" charset="0"/>
                <a:cs typeface="Arial" pitchFamily="34" charset="0"/>
              </a:rPr>
              <a:t>   </a:t>
            </a:r>
          </a:p>
          <a:p>
            <a:pPr eaLnBrk="1" hangingPunct="1"/>
            <a:endParaRPr lang="en-US" smtClean="0">
              <a:latin typeface="Book Antiqua" pitchFamily="18" charset="0"/>
              <a:cs typeface="Arial" pitchFamily="34" charset="0"/>
            </a:endParaRPr>
          </a:p>
          <a:p>
            <a:pPr eaLnBrk="1" hangingPunct="1"/>
            <a:r>
              <a:rPr lang="en-US" sz="5400" smtClean="0">
                <a:latin typeface="Book Antiqua" pitchFamily="18" charset="0"/>
                <a:cs typeface="Arial" pitchFamily="34" charset="0"/>
              </a:rPr>
              <a:t>MOV  P2.3,C</a:t>
            </a:r>
          </a:p>
          <a:p>
            <a:pPr eaLnBrk="1" hangingPunct="1"/>
            <a:r>
              <a:rPr lang="en-US" sz="5400" smtClean="0">
                <a:latin typeface="Book Antiqua" pitchFamily="18" charset="0"/>
                <a:cs typeface="Arial" pitchFamily="34" charset="0"/>
              </a:rPr>
              <a:t>MOV  C,P3.3</a:t>
            </a:r>
          </a:p>
          <a:p>
            <a:pPr eaLnBrk="1" hangingPunct="1"/>
            <a:r>
              <a:rPr lang="en-US" sz="5400" smtClean="0">
                <a:latin typeface="Book Antiqua" pitchFamily="18" charset="0"/>
                <a:cs typeface="Arial" pitchFamily="34" charset="0"/>
              </a:rPr>
              <a:t>MOV  P2.0,C</a:t>
            </a:r>
          </a:p>
          <a:p>
            <a:pPr eaLnBrk="1" hangingPunct="1"/>
            <a:endParaRPr lang="en-US" sz="5400" smtClean="0">
              <a:latin typeface="Book Antiqua" pitchFamily="18" charset="0"/>
              <a:cs typeface="Arial" pitchFamily="34" charset="0"/>
            </a:endParaRPr>
          </a:p>
          <a:p>
            <a:pPr eaLnBrk="1" hangingPunct="1">
              <a:buFontTx/>
              <a:buNone/>
            </a:pPr>
            <a:endParaRPr lang="en-US" sz="5400" smtClean="0">
              <a:latin typeface="Book Antiqua" pitchFamily="18" charset="0"/>
              <a:cs typeface="Arial" pitchFamily="34" charset="0"/>
            </a:endParaRPr>
          </a:p>
          <a:p>
            <a:pPr eaLnBrk="1" hangingPunct="1">
              <a:buFontTx/>
              <a:buNone/>
            </a:pPr>
            <a:endParaRPr lang="en-US" sz="5400" smtClean="0">
              <a:latin typeface="Book Antiqua" pitchFamily="18" charset="0"/>
              <a:cs typeface="Arial" pitchFamily="34" charset="0"/>
            </a:endParaRPr>
          </a:p>
          <a:p>
            <a:pPr eaLnBrk="1" hangingPunct="1">
              <a:buFontTx/>
              <a:buNone/>
            </a:pPr>
            <a:r>
              <a:rPr lang="en-US" sz="5400" smtClean="0">
                <a:latin typeface="Book Antiqua" pitchFamily="18" charset="0"/>
                <a:cs typeface="Arial" pitchFamily="34" charset="0"/>
              </a:rPr>
              <a:t>	</a:t>
            </a:r>
            <a:endParaRPr lang="en-US" sz="5400" b="1" u="sng" smtClean="0">
              <a:latin typeface="Book Antiqua" pitchFamily="18" charset="0"/>
              <a:cs typeface="Arial" pitchFamily="34" charset="0"/>
            </a:endParaRPr>
          </a:p>
        </p:txBody>
      </p:sp>
      <p:sp>
        <p:nvSpPr>
          <p:cNvPr id="3" name="Slide Number Placeholder 2"/>
          <p:cNvSpPr>
            <a:spLocks noGrp="1"/>
          </p:cNvSpPr>
          <p:nvPr>
            <p:ph type="sldNum" sz="quarter" idx="12"/>
          </p:nvPr>
        </p:nvSpPr>
        <p:spPr/>
        <p:txBody>
          <a:bodyPr/>
          <a:lstStyle/>
          <a:p>
            <a:pPr>
              <a:defRPr/>
            </a:pPr>
            <a:fld id="{84A29DED-44C4-4977-BBB4-F4C140DFE03E}" type="slidenum">
              <a:rPr lang="en-US" smtClean="0"/>
              <a:pPr>
                <a:defRPr/>
              </a:pPr>
              <a:t>359</a:t>
            </a:fld>
            <a:endParaRPr lang="en-US" dirty="0"/>
          </a:p>
        </p:txBody>
      </p:sp>
    </p:spTree>
    <p:extLst>
      <p:ext uri="{BB962C8B-B14F-4D97-AF65-F5344CB8AC3E}">
        <p14:creationId xmlns:p14="http://schemas.microsoft.com/office/powerpoint/2010/main" val="313555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355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355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3557" name="object 5"/>
          <p:cNvSpPr>
            <a:spLocks noChangeArrowheads="1"/>
          </p:cNvSpPr>
          <p:nvPr/>
        </p:nvSpPr>
        <p:spPr bwMode="auto">
          <a:xfrm>
            <a:off x="2387600" y="2590800"/>
            <a:ext cx="5592763" cy="750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object 6"/>
          <p:cNvSpPr txBox="1">
            <a:spLocks noGrp="1"/>
          </p:cNvSpPr>
          <p:nvPr>
            <p:ph type="title"/>
          </p:nvPr>
        </p:nvSpPr>
        <p:spPr>
          <a:xfrm>
            <a:off x="496888" y="2590800"/>
            <a:ext cx="8150225" cy="974725"/>
          </a:xfrm>
        </p:spPr>
        <p:txBody>
          <a:bodyPr tIns="212852" rtlCol="0"/>
          <a:lstStyle/>
          <a:p>
            <a:pPr marL="2199640" eaLnBrk="1" fontAlgn="auto" hangingPunct="1">
              <a:spcBef>
                <a:spcPts val="0"/>
              </a:spcBef>
              <a:spcAft>
                <a:spcPts val="0"/>
              </a:spcAft>
              <a:defRPr/>
            </a:pPr>
            <a:r>
              <a:rPr dirty="0"/>
              <a:t>Address and Data</a:t>
            </a:r>
            <a:r>
              <a:rPr spc="-125" dirty="0"/>
              <a:t> </a:t>
            </a:r>
            <a:r>
              <a:rPr spc="-5" dirty="0"/>
              <a:t>Pins</a:t>
            </a:r>
          </a:p>
        </p:txBody>
      </p:sp>
      <p:sp>
        <p:nvSpPr>
          <p:cNvPr id="23559"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45CC4F8A-3D45-4505-A716-652649E4E848}"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36</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57295709"/>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a:xfrm>
            <a:off x="0" y="2143125"/>
            <a:ext cx="9144000" cy="1143000"/>
          </a:xfrm>
        </p:spPr>
        <p:txBody>
          <a:bodyPr>
            <a:normAutofit fontScale="90000"/>
          </a:bodyPr>
          <a:lstStyle/>
          <a:p>
            <a:r>
              <a:rPr lang="en-GB" sz="8000" smtClean="0">
                <a:solidFill>
                  <a:srgbClr val="66FFFF"/>
                </a:solidFill>
                <a:latin typeface="Book Antiqua" pitchFamily="18" charset="0"/>
                <a:ea typeface="Calibri" pitchFamily="34" charset="0"/>
              </a:rPr>
              <a:t>5.</a:t>
            </a:r>
            <a:r>
              <a:rPr lang="en-US" sz="8000" smtClean="0">
                <a:solidFill>
                  <a:srgbClr val="66FFFF"/>
                </a:solidFill>
                <a:latin typeface="Arial" pitchFamily="34" charset="0"/>
                <a:cs typeface="Arial" pitchFamily="34" charset="0"/>
              </a:rPr>
              <a:t> Branching instructions</a:t>
            </a:r>
            <a:endParaRPr lang="en-GB" sz="8000" smtClean="0">
              <a:solidFill>
                <a:srgbClr val="66FFFF"/>
              </a:solidFill>
              <a:latin typeface="Book Antiqua" pitchFamily="18" charset="0"/>
              <a:ea typeface="Calibri" pitchFamily="34" charset="0"/>
            </a:endParaRPr>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360</a:t>
            </a:fld>
            <a:endParaRPr lang="en-US" dirty="0"/>
          </a:p>
        </p:txBody>
      </p:sp>
    </p:spTree>
    <p:extLst>
      <p:ext uri="{BB962C8B-B14F-4D97-AF65-F5344CB8AC3E}">
        <p14:creationId xmlns:p14="http://schemas.microsoft.com/office/powerpoint/2010/main" val="122538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sz="half" idx="1"/>
          </p:nvPr>
        </p:nvSpPr>
        <p:spPr>
          <a:xfrm>
            <a:off x="457200" y="785813"/>
            <a:ext cx="8229600" cy="5340350"/>
          </a:xfrm>
        </p:spPr>
        <p:txBody>
          <a:bodyPr/>
          <a:lstStyle/>
          <a:p>
            <a:r>
              <a:rPr lang="en-US" sz="3600" smtClean="0">
                <a:latin typeface="Book Antiqua" pitchFamily="18" charset="0"/>
                <a:cs typeface="Arial" pitchFamily="34" charset="0"/>
              </a:rPr>
              <a:t>Program branching instructions are used to control the flow of actions in a program</a:t>
            </a:r>
          </a:p>
          <a:p>
            <a:r>
              <a:rPr lang="en-US" sz="3600" smtClean="0">
                <a:latin typeface="Book Antiqua" pitchFamily="18" charset="0"/>
                <a:cs typeface="Arial" pitchFamily="34" charset="0"/>
              </a:rPr>
              <a:t> Some instructions provide decision making capabilities and transfer control to other parts of the program.</a:t>
            </a:r>
          </a:p>
          <a:p>
            <a:pPr lvl="1"/>
            <a:r>
              <a:rPr lang="en-US" sz="3600" smtClean="0">
                <a:latin typeface="Book Antiqua" pitchFamily="18" charset="0"/>
                <a:cs typeface="Arial" pitchFamily="34" charset="0"/>
              </a:rPr>
              <a:t> e.g. conditional and unconditional branches</a:t>
            </a:r>
          </a:p>
          <a:p>
            <a:endParaRPr lang="en-US" sz="3600" smtClean="0">
              <a:latin typeface="Book Antiqua" pitchFamily="18" charset="0"/>
              <a:cs typeface="Arial" pitchFamily="34" charset="0"/>
            </a:endParaRPr>
          </a:p>
        </p:txBody>
      </p:sp>
      <p:sp>
        <p:nvSpPr>
          <p:cNvPr id="5" name="Slide Number Placeholder 4"/>
          <p:cNvSpPr>
            <a:spLocks noGrp="1"/>
          </p:cNvSpPr>
          <p:nvPr>
            <p:ph type="sldNum" sz="quarter" idx="12"/>
          </p:nvPr>
        </p:nvSpPr>
        <p:spPr/>
        <p:txBody>
          <a:bodyPr/>
          <a:lstStyle/>
          <a:p>
            <a:pPr>
              <a:defRPr/>
            </a:pPr>
            <a:fld id="{B027E912-3590-49D4-8434-2BDCCF8F732B}" type="slidenum">
              <a:rPr lang="en-US" smtClean="0"/>
              <a:pPr>
                <a:defRPr/>
              </a:pPr>
              <a:t>361</a:t>
            </a:fld>
            <a:endParaRPr lang="en-US"/>
          </a:p>
        </p:txBody>
      </p:sp>
    </p:spTree>
    <p:extLst>
      <p:ext uri="{BB962C8B-B14F-4D97-AF65-F5344CB8AC3E}">
        <p14:creationId xmlns:p14="http://schemas.microsoft.com/office/powerpoint/2010/main" val="343872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9144000" cy="1143000"/>
          </a:xfrm>
        </p:spPr>
        <p:txBody>
          <a:bodyPr/>
          <a:lstStyle/>
          <a:p>
            <a:pPr eaLnBrk="1" hangingPunct="1"/>
            <a:r>
              <a:rPr lang="en-US" altLang="zh-TW" sz="5400" smtClean="0">
                <a:latin typeface="Book Antiqua" pitchFamily="18" charset="0"/>
                <a:ea typeface="PMingLiU" pitchFamily="18" charset="-120"/>
              </a:rPr>
              <a:t>Jump Instructions</a:t>
            </a:r>
          </a:p>
        </p:txBody>
      </p:sp>
      <p:sp>
        <p:nvSpPr>
          <p:cNvPr id="32771" name="Rectangle 3"/>
          <p:cNvSpPr>
            <a:spLocks noGrp="1" noChangeArrowheads="1"/>
          </p:cNvSpPr>
          <p:nvPr>
            <p:ph idx="1"/>
          </p:nvPr>
        </p:nvSpPr>
        <p:spPr>
          <a:xfrm>
            <a:off x="357188" y="1219200"/>
            <a:ext cx="8501062" cy="5029200"/>
          </a:xfrm>
        </p:spPr>
        <p:txBody>
          <a:bodyPr/>
          <a:lstStyle/>
          <a:p>
            <a:pPr eaLnBrk="1" hangingPunct="1"/>
            <a:r>
              <a:rPr lang="en-US" altLang="zh-TW" sz="3200" smtClean="0">
                <a:latin typeface="Book Antiqua" pitchFamily="18" charset="0"/>
                <a:ea typeface="PMingLiU" pitchFamily="18" charset="-120"/>
              </a:rPr>
              <a:t>All conditional jumps are short jumps</a:t>
            </a:r>
          </a:p>
          <a:p>
            <a:pPr lvl="1" eaLnBrk="1" hangingPunct="1"/>
            <a:r>
              <a:rPr lang="en-US" altLang="zh-TW" sz="2800" smtClean="0">
                <a:latin typeface="Book Antiqua" pitchFamily="18" charset="0"/>
                <a:ea typeface="PMingLiU" pitchFamily="18" charset="-120"/>
              </a:rPr>
              <a:t>Target address within </a:t>
            </a:r>
            <a:r>
              <a:rPr lang="en-US" altLang="zh-TW" sz="2800" b="1" smtClean="0">
                <a:solidFill>
                  <a:srgbClr val="00FFFF"/>
                </a:solidFill>
                <a:latin typeface="Book Antiqua" pitchFamily="18" charset="0"/>
                <a:ea typeface="PMingLiU" pitchFamily="18" charset="-120"/>
              </a:rPr>
              <a:t>-128 to +127</a:t>
            </a:r>
            <a:r>
              <a:rPr lang="en-US" altLang="zh-TW" sz="2800" smtClean="0">
                <a:latin typeface="Book Antiqua" pitchFamily="18" charset="0"/>
                <a:ea typeface="PMingLiU" pitchFamily="18" charset="-120"/>
              </a:rPr>
              <a:t> of PC</a:t>
            </a:r>
          </a:p>
          <a:p>
            <a:pPr eaLnBrk="1" hangingPunct="1"/>
            <a:endParaRPr lang="en-US" altLang="zh-TW" sz="3200" smtClean="0">
              <a:solidFill>
                <a:srgbClr val="00FFCC"/>
              </a:solidFill>
              <a:latin typeface="Book Antiqua" pitchFamily="18" charset="0"/>
              <a:ea typeface="PMingLiU" pitchFamily="18" charset="-120"/>
            </a:endParaRPr>
          </a:p>
          <a:p>
            <a:pPr eaLnBrk="1" hangingPunct="1"/>
            <a:r>
              <a:rPr lang="en-US" altLang="zh-TW" sz="3200" b="1" smtClean="0">
                <a:solidFill>
                  <a:srgbClr val="00FFCC"/>
                </a:solidFill>
                <a:latin typeface="Book Antiqua" pitchFamily="18" charset="0"/>
                <a:ea typeface="PMingLiU" pitchFamily="18" charset="-120"/>
              </a:rPr>
              <a:t>LJMP</a:t>
            </a:r>
            <a:r>
              <a:rPr lang="en-US" altLang="zh-TW" sz="3200" smtClean="0">
                <a:latin typeface="Book Antiqua" pitchFamily="18" charset="0"/>
                <a:ea typeface="PMingLiU" pitchFamily="18" charset="-120"/>
              </a:rPr>
              <a:t> (long jump): 3-byte instruction</a:t>
            </a:r>
          </a:p>
          <a:p>
            <a:pPr lvl="1" eaLnBrk="1" hangingPunct="1"/>
            <a:r>
              <a:rPr lang="en-US" altLang="zh-TW" sz="2800" smtClean="0">
                <a:latin typeface="Book Antiqua" pitchFamily="18" charset="0"/>
                <a:ea typeface="PMingLiU" pitchFamily="18" charset="-120"/>
              </a:rPr>
              <a:t>2-byte target address: </a:t>
            </a:r>
            <a:r>
              <a:rPr lang="en-US" altLang="zh-TW" sz="2800" smtClean="0">
                <a:solidFill>
                  <a:srgbClr val="00FFFF"/>
                </a:solidFill>
                <a:latin typeface="Book Antiqua" pitchFamily="18" charset="0"/>
                <a:ea typeface="PMingLiU" pitchFamily="18" charset="-120"/>
              </a:rPr>
              <a:t>0000 to FFFF</a:t>
            </a:r>
            <a:r>
              <a:rPr lang="en-US" altLang="zh-TW" sz="1800" smtClean="0">
                <a:latin typeface="Book Antiqua" pitchFamily="18" charset="0"/>
                <a:ea typeface="PMingLiU" pitchFamily="18" charset="-120"/>
              </a:rPr>
              <a:t>H</a:t>
            </a:r>
            <a:endParaRPr lang="en-US" altLang="zh-TW" sz="2800" smtClean="0">
              <a:latin typeface="Book Antiqua" pitchFamily="18" charset="0"/>
              <a:ea typeface="PMingLiU" pitchFamily="18" charset="-120"/>
            </a:endParaRPr>
          </a:p>
          <a:p>
            <a:pPr lvl="1" eaLnBrk="1" hangingPunct="1"/>
            <a:r>
              <a:rPr lang="en-US" altLang="zh-TW" sz="2800" smtClean="0">
                <a:latin typeface="Book Antiqua" pitchFamily="18" charset="0"/>
                <a:ea typeface="PMingLiU" pitchFamily="18" charset="-120"/>
              </a:rPr>
              <a:t>Original 8051 has only </a:t>
            </a:r>
            <a:r>
              <a:rPr lang="en-US" altLang="zh-TW" sz="2800" b="1" smtClean="0">
                <a:solidFill>
                  <a:srgbClr val="00FFFF"/>
                </a:solidFill>
                <a:latin typeface="Book Antiqua" pitchFamily="18" charset="0"/>
                <a:ea typeface="PMingLiU" pitchFamily="18" charset="-120"/>
              </a:rPr>
              <a:t>4KB on-chip ROM</a:t>
            </a:r>
          </a:p>
          <a:p>
            <a:pPr eaLnBrk="1" hangingPunct="1"/>
            <a:endParaRPr lang="en-US" altLang="zh-TW" sz="3200" smtClean="0">
              <a:solidFill>
                <a:srgbClr val="00FFCC"/>
              </a:solidFill>
              <a:latin typeface="Book Antiqua" pitchFamily="18" charset="0"/>
              <a:ea typeface="PMingLiU" pitchFamily="18" charset="-120"/>
            </a:endParaRPr>
          </a:p>
          <a:p>
            <a:pPr eaLnBrk="1" hangingPunct="1"/>
            <a:r>
              <a:rPr lang="en-US" altLang="zh-TW" sz="3200" b="1" smtClean="0">
                <a:solidFill>
                  <a:srgbClr val="00FFCC"/>
                </a:solidFill>
                <a:latin typeface="Book Antiqua" pitchFamily="18" charset="0"/>
                <a:ea typeface="PMingLiU" pitchFamily="18" charset="-120"/>
              </a:rPr>
              <a:t>SJMP</a:t>
            </a:r>
            <a:r>
              <a:rPr lang="en-US" altLang="zh-TW" sz="3200" smtClean="0">
                <a:latin typeface="Book Antiqua" pitchFamily="18" charset="0"/>
                <a:ea typeface="PMingLiU" pitchFamily="18" charset="-120"/>
              </a:rPr>
              <a:t> (short jump): 2-byte instruction</a:t>
            </a:r>
          </a:p>
          <a:p>
            <a:pPr lvl="1" eaLnBrk="1" hangingPunct="1"/>
            <a:r>
              <a:rPr lang="en-US" altLang="zh-TW" sz="2800" smtClean="0">
                <a:latin typeface="Book Antiqua" pitchFamily="18" charset="0"/>
                <a:ea typeface="PMingLiU" pitchFamily="18" charset="-120"/>
              </a:rPr>
              <a:t>1-byte relative address: </a:t>
            </a:r>
            <a:r>
              <a:rPr lang="en-US" altLang="zh-TW" sz="2800" b="1" smtClean="0">
                <a:solidFill>
                  <a:srgbClr val="00FFFF"/>
                </a:solidFill>
                <a:latin typeface="Book Antiqua" pitchFamily="18" charset="0"/>
                <a:ea typeface="PMingLiU" pitchFamily="18" charset="-120"/>
              </a:rPr>
              <a:t>-128 to +127</a:t>
            </a:r>
          </a:p>
        </p:txBody>
      </p:sp>
      <p:sp>
        <p:nvSpPr>
          <p:cNvPr id="5" name="Slide Number Placeholder 4"/>
          <p:cNvSpPr>
            <a:spLocks noGrp="1"/>
          </p:cNvSpPr>
          <p:nvPr>
            <p:ph type="sldNum" sz="quarter" idx="12"/>
          </p:nvPr>
        </p:nvSpPr>
        <p:spPr/>
        <p:txBody>
          <a:bodyPr/>
          <a:lstStyle/>
          <a:p>
            <a:pPr>
              <a:defRPr/>
            </a:pPr>
            <a:fld id="{B5425F88-0334-4286-B837-4EBE0FE294E3}" type="slidenum">
              <a:rPr lang="en-US" smtClean="0"/>
              <a:pPr>
                <a:defRPr/>
              </a:pPr>
              <a:t>362</a:t>
            </a:fld>
            <a:endParaRPr lang="en-US" dirty="0"/>
          </a:p>
        </p:txBody>
      </p:sp>
    </p:spTree>
    <p:extLst>
      <p:ext uri="{BB962C8B-B14F-4D97-AF65-F5344CB8AC3E}">
        <p14:creationId xmlns:p14="http://schemas.microsoft.com/office/powerpoint/2010/main" val="2564306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1143000"/>
          </a:xfrm>
        </p:spPr>
        <p:txBody>
          <a:bodyPr/>
          <a:lstStyle/>
          <a:p>
            <a:pPr eaLnBrk="1" hangingPunct="1"/>
            <a:r>
              <a:rPr lang="en-US" altLang="zh-TW" sz="5400" smtClean="0">
                <a:latin typeface="Book Antiqua" pitchFamily="18" charset="0"/>
                <a:ea typeface="PMingLiU" pitchFamily="18" charset="-120"/>
              </a:rPr>
              <a:t>Call Instructions</a:t>
            </a:r>
          </a:p>
        </p:txBody>
      </p:sp>
      <p:sp>
        <p:nvSpPr>
          <p:cNvPr id="33795" name="Rectangle 3"/>
          <p:cNvSpPr>
            <a:spLocks noGrp="1" noChangeArrowheads="1"/>
          </p:cNvSpPr>
          <p:nvPr>
            <p:ph idx="1"/>
          </p:nvPr>
        </p:nvSpPr>
        <p:spPr>
          <a:xfrm>
            <a:off x="214313" y="1524000"/>
            <a:ext cx="8286750" cy="4691063"/>
          </a:xfrm>
        </p:spPr>
        <p:txBody>
          <a:bodyPr/>
          <a:lstStyle/>
          <a:p>
            <a:pPr eaLnBrk="1" hangingPunct="1"/>
            <a:r>
              <a:rPr lang="en-US" altLang="zh-TW" sz="3200" smtClean="0">
                <a:solidFill>
                  <a:srgbClr val="00FFCC"/>
                </a:solidFill>
                <a:latin typeface="Book Antiqua" pitchFamily="18" charset="0"/>
                <a:ea typeface="PMingLiU" pitchFamily="18" charset="-120"/>
              </a:rPr>
              <a:t>LCALL</a:t>
            </a:r>
            <a:r>
              <a:rPr lang="en-US" altLang="zh-TW" sz="3200" smtClean="0">
                <a:latin typeface="Book Antiqua" pitchFamily="18" charset="0"/>
                <a:ea typeface="PMingLiU" pitchFamily="18" charset="-120"/>
              </a:rPr>
              <a:t> (long call): 3-byte instruction</a:t>
            </a:r>
          </a:p>
          <a:p>
            <a:pPr lvl="1" eaLnBrk="1" hangingPunct="1"/>
            <a:r>
              <a:rPr lang="en-US" altLang="zh-TW" sz="2800" smtClean="0">
                <a:latin typeface="Book Antiqua" pitchFamily="18" charset="0"/>
                <a:ea typeface="PMingLiU" pitchFamily="18" charset="-120"/>
              </a:rPr>
              <a:t>2-byte address</a:t>
            </a:r>
          </a:p>
          <a:p>
            <a:pPr lvl="1" eaLnBrk="1" hangingPunct="1"/>
            <a:r>
              <a:rPr lang="en-US" altLang="zh-TW" sz="2800" smtClean="0">
                <a:latin typeface="Book Antiqua" pitchFamily="18" charset="0"/>
                <a:ea typeface="PMingLiU" pitchFamily="18" charset="-120"/>
              </a:rPr>
              <a:t>Target address within </a:t>
            </a:r>
            <a:r>
              <a:rPr lang="en-US" altLang="zh-TW" sz="2800" b="1" smtClean="0">
                <a:solidFill>
                  <a:srgbClr val="00FFFF"/>
                </a:solidFill>
                <a:latin typeface="Book Antiqua" pitchFamily="18" charset="0"/>
                <a:ea typeface="PMingLiU" pitchFamily="18" charset="-120"/>
              </a:rPr>
              <a:t>64K-byte range</a:t>
            </a:r>
          </a:p>
          <a:p>
            <a:pPr eaLnBrk="1" hangingPunct="1"/>
            <a:endParaRPr lang="en-US" altLang="zh-TW" sz="3200" smtClean="0">
              <a:solidFill>
                <a:srgbClr val="00FFCC"/>
              </a:solidFill>
              <a:latin typeface="Book Antiqua" pitchFamily="18" charset="0"/>
              <a:ea typeface="PMingLiU" pitchFamily="18" charset="-120"/>
            </a:endParaRPr>
          </a:p>
          <a:p>
            <a:pPr eaLnBrk="1" hangingPunct="1"/>
            <a:r>
              <a:rPr lang="en-US" altLang="zh-TW" sz="3200" smtClean="0">
                <a:solidFill>
                  <a:srgbClr val="00FFCC"/>
                </a:solidFill>
                <a:latin typeface="Book Antiqua" pitchFamily="18" charset="0"/>
                <a:ea typeface="PMingLiU" pitchFamily="18" charset="-120"/>
              </a:rPr>
              <a:t>ACALL</a:t>
            </a:r>
            <a:r>
              <a:rPr lang="en-US" altLang="zh-TW" sz="3200" smtClean="0">
                <a:latin typeface="Book Antiqua" pitchFamily="18" charset="0"/>
                <a:ea typeface="PMingLiU" pitchFamily="18" charset="-120"/>
              </a:rPr>
              <a:t> (absolute call): 2-byte instruction</a:t>
            </a:r>
          </a:p>
          <a:p>
            <a:pPr lvl="1" eaLnBrk="1" hangingPunct="1"/>
            <a:r>
              <a:rPr lang="en-US" altLang="zh-TW" sz="2800" smtClean="0">
                <a:latin typeface="Book Antiqua" pitchFamily="18" charset="0"/>
                <a:ea typeface="PMingLiU" pitchFamily="18" charset="-120"/>
              </a:rPr>
              <a:t>11-bit address</a:t>
            </a:r>
          </a:p>
          <a:p>
            <a:pPr lvl="1" eaLnBrk="1" hangingPunct="1"/>
            <a:r>
              <a:rPr lang="en-US" altLang="zh-TW" sz="2800" smtClean="0">
                <a:latin typeface="Book Antiqua" pitchFamily="18" charset="0"/>
                <a:ea typeface="PMingLiU" pitchFamily="18" charset="-120"/>
              </a:rPr>
              <a:t>Target address within </a:t>
            </a:r>
            <a:r>
              <a:rPr lang="en-US" altLang="zh-TW" sz="2800" b="1" smtClean="0">
                <a:solidFill>
                  <a:srgbClr val="00FFFF"/>
                </a:solidFill>
                <a:latin typeface="Book Antiqua" pitchFamily="18" charset="0"/>
                <a:ea typeface="PMingLiU" pitchFamily="18" charset="-120"/>
              </a:rPr>
              <a:t>2K-byte range</a:t>
            </a:r>
          </a:p>
          <a:p>
            <a:pPr eaLnBrk="1" hangingPunct="1"/>
            <a:endParaRPr lang="en-US" altLang="zh-TW" sz="3200" smtClean="0">
              <a:latin typeface="Book Antiqua" pitchFamily="18" charset="0"/>
              <a:ea typeface="PMingLiU" pitchFamily="18" charset="-120"/>
            </a:endParaRPr>
          </a:p>
        </p:txBody>
      </p:sp>
      <p:sp>
        <p:nvSpPr>
          <p:cNvPr id="5" name="Slide Number Placeholder 4"/>
          <p:cNvSpPr>
            <a:spLocks noGrp="1"/>
          </p:cNvSpPr>
          <p:nvPr>
            <p:ph type="sldNum" sz="quarter" idx="12"/>
          </p:nvPr>
        </p:nvSpPr>
        <p:spPr/>
        <p:txBody>
          <a:bodyPr/>
          <a:lstStyle/>
          <a:p>
            <a:pPr>
              <a:defRPr/>
            </a:pPr>
            <a:fld id="{B5425F88-0334-4286-B837-4EBE0FE294E3}" type="slidenum">
              <a:rPr lang="en-US" smtClean="0"/>
              <a:pPr>
                <a:defRPr/>
              </a:pPr>
              <a:t>363</a:t>
            </a:fld>
            <a:endParaRPr lang="en-US" dirty="0"/>
          </a:p>
        </p:txBody>
      </p:sp>
    </p:spTree>
    <p:extLst>
      <p:ext uri="{BB962C8B-B14F-4D97-AF65-F5344CB8AC3E}">
        <p14:creationId xmlns:p14="http://schemas.microsoft.com/office/powerpoint/2010/main" val="3304277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sz="half" idx="1"/>
          </p:nvPr>
        </p:nvSpPr>
        <p:spPr>
          <a:xfrm>
            <a:off x="0" y="838200"/>
            <a:ext cx="9144000" cy="6019800"/>
          </a:xfrm>
        </p:spPr>
        <p:txBody>
          <a:bodyPr/>
          <a:lstStyle/>
          <a:p>
            <a:r>
              <a:rPr lang="en-US" sz="3200" smtClean="0">
                <a:solidFill>
                  <a:srgbClr val="FFFF00"/>
                </a:solidFill>
                <a:latin typeface="Book Antiqua" pitchFamily="18" charset="0"/>
                <a:cs typeface="Arial" pitchFamily="34" charset="0"/>
              </a:rPr>
              <a:t>The 8051 provides 2 forms for the return instruction:</a:t>
            </a:r>
          </a:p>
          <a:p>
            <a:pPr lvl="1"/>
            <a:r>
              <a:rPr lang="en-US" sz="3600" b="1" smtClean="0">
                <a:solidFill>
                  <a:srgbClr val="66FFFF"/>
                </a:solidFill>
                <a:latin typeface="Book Antiqua" pitchFamily="18" charset="0"/>
                <a:cs typeface="Arial" pitchFamily="34" charset="0"/>
              </a:rPr>
              <a:t>Return from subroutine – RET</a:t>
            </a:r>
          </a:p>
          <a:p>
            <a:pPr lvl="1"/>
            <a:r>
              <a:rPr lang="en-US" sz="3600" b="1" smtClean="0">
                <a:solidFill>
                  <a:srgbClr val="66FFFF"/>
                </a:solidFill>
                <a:latin typeface="Book Antiqua" pitchFamily="18" charset="0"/>
                <a:cs typeface="Arial" pitchFamily="34" charset="0"/>
              </a:rPr>
              <a:t>Return from ISR – RETI</a:t>
            </a:r>
          </a:p>
        </p:txBody>
      </p:sp>
      <p:sp>
        <p:nvSpPr>
          <p:cNvPr id="5" name="Slide Number Placeholder 4"/>
          <p:cNvSpPr>
            <a:spLocks noGrp="1"/>
          </p:cNvSpPr>
          <p:nvPr>
            <p:ph type="sldNum" sz="quarter" idx="12"/>
          </p:nvPr>
        </p:nvSpPr>
        <p:spPr/>
        <p:txBody>
          <a:bodyPr/>
          <a:lstStyle/>
          <a:p>
            <a:pPr>
              <a:defRPr/>
            </a:pPr>
            <a:fld id="{E14F53A6-B1D9-40A3-A58C-A020FA1B113A}" type="slidenum">
              <a:rPr lang="en-US" smtClean="0"/>
              <a:pPr>
                <a:defRPr/>
              </a:pPr>
              <a:t>364</a:t>
            </a:fld>
            <a:endParaRPr lang="en-US"/>
          </a:p>
        </p:txBody>
      </p:sp>
    </p:spTree>
    <p:extLst>
      <p:ext uri="{BB962C8B-B14F-4D97-AF65-F5344CB8AC3E}">
        <p14:creationId xmlns:p14="http://schemas.microsoft.com/office/powerpoint/2010/main" val="29481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2"/>
          <p:cNvPicPr>
            <a:picLocks noChangeAspect="1" noChangeArrowheads="1"/>
          </p:cNvPicPr>
          <p:nvPr/>
        </p:nvPicPr>
        <p:blipFill>
          <a:blip r:embed="rId2"/>
          <a:srcRect/>
          <a:stretch>
            <a:fillRect/>
          </a:stretch>
        </p:blipFill>
        <p:spPr bwMode="auto">
          <a:xfrm>
            <a:off x="214313" y="500063"/>
            <a:ext cx="8715375" cy="614362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722F9DFD-F007-4BD7-B828-E3400B7572A5}" type="slidenum">
              <a:rPr lang="en-US" smtClean="0"/>
              <a:pPr>
                <a:defRPr/>
              </a:pPr>
              <a:t>365</a:t>
            </a:fld>
            <a:endParaRPr lang="en-US" dirty="0"/>
          </a:p>
        </p:txBody>
      </p:sp>
    </p:spTree>
    <p:extLst>
      <p:ext uri="{BB962C8B-B14F-4D97-AF65-F5344CB8AC3E}">
        <p14:creationId xmlns:p14="http://schemas.microsoft.com/office/powerpoint/2010/main" val="320665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4348" y="1571612"/>
            <a:ext cx="7500990" cy="3500462"/>
          </a:xfrm>
        </p:spPr>
        <p:txBody>
          <a:bodyPr>
            <a:noAutofit/>
          </a:bodyPr>
          <a:lstStyle/>
          <a:p>
            <a:r>
              <a:rPr lang="en-US" sz="8800" b="1" dirty="0" smtClean="0">
                <a:solidFill>
                  <a:srgbClr val="00B050"/>
                </a:solidFill>
                <a:ea typeface="Calibri" pitchFamily="34" charset="0"/>
              </a:rPr>
              <a:t>11.8051 Addressing Modes</a:t>
            </a:r>
            <a:endParaRPr lang="en-GB" sz="8800" b="1" dirty="0">
              <a:solidFill>
                <a:srgbClr val="00B050"/>
              </a:solidFill>
            </a:endParaRP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366</a:t>
            </a:fld>
            <a:endParaRPr lang="en-US"/>
          </a:p>
        </p:txBody>
      </p:sp>
    </p:spTree>
    <p:extLst>
      <p:ext uri="{BB962C8B-B14F-4D97-AF65-F5344CB8AC3E}">
        <p14:creationId xmlns:p14="http://schemas.microsoft.com/office/powerpoint/2010/main" val="2458845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8051 Addressing Modes</a:t>
            </a:r>
          </a:p>
        </p:txBody>
      </p:sp>
      <p:sp>
        <p:nvSpPr>
          <p:cNvPr id="9" name="Content Placeholder 8"/>
          <p:cNvSpPr>
            <a:spLocks noGrp="1"/>
          </p:cNvSpPr>
          <p:nvPr>
            <p:ph idx="1"/>
          </p:nvPr>
        </p:nvSpPr>
        <p:spPr/>
        <p:txBody>
          <a:bodyPr>
            <a:normAutofit lnSpcReduction="10000"/>
          </a:bodyPr>
          <a:lstStyle/>
          <a:p>
            <a:pPr eaLnBrk="1" hangingPunct="1">
              <a:defRPr/>
            </a:pPr>
            <a:r>
              <a:rPr lang="en-US" dirty="0" smtClean="0"/>
              <a:t>The CPU can access data in various ways, which are called addressing modes</a:t>
            </a:r>
          </a:p>
          <a:p>
            <a:pPr eaLnBrk="1" hangingPunct="1">
              <a:defRPr/>
            </a:pPr>
            <a:endParaRPr lang="en-US" dirty="0" smtClean="0"/>
          </a:p>
          <a:p>
            <a:pPr marL="3143250" lvl="6" indent="-514350">
              <a:buFont typeface="+mj-lt"/>
              <a:buAutoNum type="arabicPeriod"/>
              <a:defRPr/>
            </a:pPr>
            <a:r>
              <a:rPr lang="en-US" sz="3200" b="1" dirty="0" smtClean="0">
                <a:solidFill>
                  <a:srgbClr val="CC99FF"/>
                </a:solidFill>
                <a:latin typeface="Calibri" pitchFamily="34" charset="0"/>
                <a:cs typeface="Calibri" pitchFamily="34" charset="0"/>
              </a:rPr>
              <a:t>Immediate</a:t>
            </a:r>
          </a:p>
          <a:p>
            <a:pPr marL="3143250" lvl="6" indent="-514350">
              <a:buFont typeface="+mj-lt"/>
              <a:buAutoNum type="arabicPeriod"/>
              <a:defRPr/>
            </a:pPr>
            <a:r>
              <a:rPr lang="en-US" sz="3200" b="1" dirty="0" smtClean="0">
                <a:solidFill>
                  <a:srgbClr val="CC99FF"/>
                </a:solidFill>
                <a:latin typeface="Calibri" pitchFamily="34" charset="0"/>
                <a:cs typeface="Calibri" pitchFamily="34" charset="0"/>
              </a:rPr>
              <a:t>Register</a:t>
            </a:r>
          </a:p>
          <a:p>
            <a:pPr marL="3143250" lvl="6" indent="-514350">
              <a:buFont typeface="+mj-lt"/>
              <a:buAutoNum type="arabicPeriod"/>
              <a:defRPr/>
            </a:pPr>
            <a:r>
              <a:rPr lang="en-US" sz="3200" b="1" dirty="0" smtClean="0">
                <a:solidFill>
                  <a:srgbClr val="CC99FF"/>
                </a:solidFill>
                <a:latin typeface="Calibri" pitchFamily="34" charset="0"/>
                <a:cs typeface="Calibri" pitchFamily="34" charset="0"/>
              </a:rPr>
              <a:t>Direct</a:t>
            </a:r>
          </a:p>
          <a:p>
            <a:pPr marL="3143250" lvl="6" indent="-514350">
              <a:buFont typeface="+mj-lt"/>
              <a:buAutoNum type="arabicPeriod"/>
              <a:defRPr/>
            </a:pPr>
            <a:r>
              <a:rPr lang="en-US" sz="3200" b="1" dirty="0" smtClean="0">
                <a:solidFill>
                  <a:srgbClr val="CC99FF"/>
                </a:solidFill>
                <a:latin typeface="Calibri" pitchFamily="34" charset="0"/>
                <a:cs typeface="Calibri" pitchFamily="34" charset="0"/>
              </a:rPr>
              <a:t>Register indirect</a:t>
            </a:r>
          </a:p>
          <a:p>
            <a:pPr marL="3143250" lvl="6" indent="-514350">
              <a:buFont typeface="+mj-lt"/>
              <a:buAutoNum type="arabicPeriod"/>
              <a:defRPr/>
            </a:pPr>
            <a:r>
              <a:rPr lang="en-US" sz="3200" b="1" dirty="0" smtClean="0">
                <a:solidFill>
                  <a:srgbClr val="CC99FF"/>
                </a:solidFill>
                <a:latin typeface="Calibri" pitchFamily="34" charset="0"/>
                <a:cs typeface="Calibri" pitchFamily="34" charset="0"/>
              </a:rPr>
              <a:t>External Direct</a:t>
            </a:r>
            <a:endParaRPr lang="en-US" sz="3200" b="1" dirty="0">
              <a:solidFill>
                <a:srgbClr val="CC99FF"/>
              </a:solidFill>
              <a:latin typeface="Calibri" pitchFamily="34" charset="0"/>
              <a:cs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367</a:t>
            </a:fld>
            <a:endParaRPr lang="en-US"/>
          </a:p>
        </p:txBody>
      </p:sp>
    </p:spTree>
    <p:extLst>
      <p:ext uri="{BB962C8B-B14F-4D97-AF65-F5344CB8AC3E}">
        <p14:creationId xmlns:p14="http://schemas.microsoft.com/office/powerpoint/2010/main" val="1456914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1. Immediate Addressing Mode</a:t>
            </a:r>
          </a:p>
        </p:txBody>
      </p:sp>
      <p:sp>
        <p:nvSpPr>
          <p:cNvPr id="105475" name="Content Placeholder 8"/>
          <p:cNvSpPr>
            <a:spLocks noGrp="1"/>
          </p:cNvSpPr>
          <p:nvPr>
            <p:ph idx="1"/>
          </p:nvPr>
        </p:nvSpPr>
        <p:spPr>
          <a:xfrm>
            <a:off x="0" y="1071563"/>
            <a:ext cx="9113838" cy="2571750"/>
          </a:xfrm>
        </p:spPr>
        <p:txBody>
          <a:bodyPr>
            <a:normAutofit lnSpcReduction="10000"/>
          </a:bodyPr>
          <a:lstStyle/>
          <a:p>
            <a:pPr algn="just" eaLnBrk="1" hangingPunct="1"/>
            <a:r>
              <a:rPr lang="en-US" sz="2600" smtClean="0">
                <a:ea typeface="Calibri" pitchFamily="34" charset="0"/>
              </a:rPr>
              <a:t>The source operand is a </a:t>
            </a:r>
            <a:r>
              <a:rPr lang="en-US" sz="2600" b="1" smtClean="0">
                <a:solidFill>
                  <a:srgbClr val="CC99FF"/>
                </a:solidFill>
                <a:ea typeface="Calibri" pitchFamily="34" charset="0"/>
              </a:rPr>
              <a:t>constant.</a:t>
            </a:r>
          </a:p>
          <a:p>
            <a:pPr algn="just" eaLnBrk="1" hangingPunct="1"/>
            <a:r>
              <a:rPr lang="en-US" sz="2600" smtClean="0">
                <a:ea typeface="Calibri" pitchFamily="34" charset="0"/>
              </a:rPr>
              <a:t>The immediate data must be preceded by the pound sign, </a:t>
            </a:r>
            <a:r>
              <a:rPr lang="en-US" sz="2600" b="1" smtClean="0">
                <a:solidFill>
                  <a:srgbClr val="CC99FF"/>
                </a:solidFill>
                <a:ea typeface="Calibri" pitchFamily="34" charset="0"/>
              </a:rPr>
              <a:t>“#”</a:t>
            </a:r>
          </a:p>
          <a:p>
            <a:pPr algn="just" eaLnBrk="1" hangingPunct="1"/>
            <a:r>
              <a:rPr lang="en-US" sz="2600" smtClean="0">
                <a:ea typeface="Calibri" pitchFamily="34" charset="0"/>
              </a:rPr>
              <a:t>Can load information into </a:t>
            </a:r>
            <a:r>
              <a:rPr lang="en-US" sz="2600" b="1" smtClean="0">
                <a:solidFill>
                  <a:srgbClr val="CC99FF"/>
                </a:solidFill>
                <a:ea typeface="Calibri" pitchFamily="34" charset="0"/>
              </a:rPr>
              <a:t>any registers</a:t>
            </a:r>
            <a:r>
              <a:rPr lang="en-US" sz="2600" smtClean="0">
                <a:ea typeface="Calibri" pitchFamily="34" charset="0"/>
              </a:rPr>
              <a:t>, including 16-bit DPTR register</a:t>
            </a:r>
          </a:p>
          <a:p>
            <a:pPr lvl="1" algn="just" eaLnBrk="1" hangingPunct="1"/>
            <a:r>
              <a:rPr lang="en-US" sz="2200" smtClean="0">
                <a:ea typeface="Calibri" pitchFamily="34" charset="0"/>
              </a:rPr>
              <a:t>DPTR can also be accessed as two 8-bit registers, the high byte DPH and low byte DPL</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368</a:t>
            </a:fld>
            <a:endParaRPr lang="en-US"/>
          </a:p>
        </p:txBody>
      </p:sp>
      <p:pic>
        <p:nvPicPr>
          <p:cNvPr id="78850" name="Picture 2"/>
          <p:cNvPicPr>
            <a:picLocks noChangeAspect="1" noChangeArrowheads="1"/>
          </p:cNvPicPr>
          <p:nvPr/>
        </p:nvPicPr>
        <p:blipFill>
          <a:blip r:embed="rId2"/>
          <a:srcRect/>
          <a:stretch>
            <a:fillRect/>
          </a:stretch>
        </p:blipFill>
        <p:spPr bwMode="auto">
          <a:xfrm>
            <a:off x="1416050" y="3929063"/>
            <a:ext cx="6311900" cy="2413000"/>
          </a:xfrm>
          <a:prstGeom prst="rect">
            <a:avLst/>
          </a:prstGeom>
          <a:noFill/>
          <a:ln w="9525">
            <a:noFill/>
            <a:miter lim="800000"/>
            <a:headEnd/>
            <a:tailEnd/>
          </a:ln>
        </p:spPr>
      </p:pic>
    </p:spTree>
    <p:extLst>
      <p:ext uri="{BB962C8B-B14F-4D97-AF65-F5344CB8AC3E}">
        <p14:creationId xmlns:p14="http://schemas.microsoft.com/office/powerpoint/2010/main" val="2324748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dissolve">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2. Register Addressing Mode</a:t>
            </a:r>
          </a:p>
        </p:txBody>
      </p:sp>
      <p:sp>
        <p:nvSpPr>
          <p:cNvPr id="106499" name="Content Placeholder 8"/>
          <p:cNvSpPr>
            <a:spLocks noGrp="1"/>
          </p:cNvSpPr>
          <p:nvPr>
            <p:ph idx="1"/>
          </p:nvPr>
        </p:nvSpPr>
        <p:spPr>
          <a:xfrm>
            <a:off x="-41275" y="1000125"/>
            <a:ext cx="8786813" cy="571500"/>
          </a:xfrm>
        </p:spPr>
        <p:txBody>
          <a:bodyPr>
            <a:normAutofit lnSpcReduction="10000"/>
          </a:bodyPr>
          <a:lstStyle/>
          <a:p>
            <a:pPr eaLnBrk="1" hangingPunct="1"/>
            <a:r>
              <a:rPr lang="en-US" smtClean="0">
                <a:ea typeface="Calibri" pitchFamily="34" charset="0"/>
              </a:rPr>
              <a:t>Use registers to hold the data to be manipulated.</a:t>
            </a:r>
          </a:p>
        </p:txBody>
      </p:sp>
      <p:sp>
        <p:nvSpPr>
          <p:cNvPr id="9" name="Slide Number Placeholder 8"/>
          <p:cNvSpPr>
            <a:spLocks noGrp="1"/>
          </p:cNvSpPr>
          <p:nvPr>
            <p:ph type="sldNum" sz="quarter" idx="12"/>
          </p:nvPr>
        </p:nvSpPr>
        <p:spPr/>
        <p:txBody>
          <a:bodyPr/>
          <a:lstStyle/>
          <a:p>
            <a:pPr>
              <a:defRPr/>
            </a:pPr>
            <a:fld id="{5F266DE1-7BFC-4D15-BB25-D650F153EEC8}" type="slidenum">
              <a:rPr lang="en-US" smtClean="0"/>
              <a:pPr>
                <a:defRPr/>
              </a:pPr>
              <a:t>369</a:t>
            </a:fld>
            <a:endParaRPr lang="en-US"/>
          </a:p>
        </p:txBody>
      </p:sp>
      <p:pic>
        <p:nvPicPr>
          <p:cNvPr id="90114" name="Picture 2"/>
          <p:cNvPicPr>
            <a:picLocks noChangeAspect="1" noChangeArrowheads="1"/>
          </p:cNvPicPr>
          <p:nvPr/>
        </p:nvPicPr>
        <p:blipFill>
          <a:blip r:embed="rId2"/>
          <a:srcRect/>
          <a:stretch>
            <a:fillRect/>
          </a:stretch>
        </p:blipFill>
        <p:spPr bwMode="auto">
          <a:xfrm>
            <a:off x="876300" y="1571625"/>
            <a:ext cx="6267450" cy="1562100"/>
          </a:xfrm>
          <a:prstGeom prst="rect">
            <a:avLst/>
          </a:prstGeom>
          <a:noFill/>
          <a:ln w="9525">
            <a:noFill/>
            <a:miter lim="800000"/>
            <a:headEnd/>
            <a:tailEnd/>
          </a:ln>
        </p:spPr>
      </p:pic>
      <p:sp>
        <p:nvSpPr>
          <p:cNvPr id="11" name="Rectangle 10"/>
          <p:cNvSpPr/>
          <p:nvPr/>
        </p:nvSpPr>
        <p:spPr>
          <a:xfrm>
            <a:off x="0" y="3357563"/>
            <a:ext cx="8715375" cy="954087"/>
          </a:xfrm>
          <a:prstGeom prst="rect">
            <a:avLst/>
          </a:prstGeom>
        </p:spPr>
        <p:txBody>
          <a:bodyPr>
            <a:spAutoFit/>
          </a:bodyPr>
          <a:lstStyle/>
          <a:p>
            <a:pPr marL="347472" indent="-347472">
              <a:buFont typeface="Arial" pitchFamily="34" charset="0"/>
              <a:buChar char="•"/>
              <a:defRPr/>
            </a:pPr>
            <a:r>
              <a:rPr lang="en-US" sz="2800" dirty="0">
                <a:solidFill>
                  <a:srgbClr val="92D050"/>
                </a:solidFill>
                <a:latin typeface="Calibri" pitchFamily="34" charset="0"/>
                <a:cs typeface="Calibri" pitchFamily="34" charset="0"/>
              </a:rPr>
              <a:t>The source and destination registers must match in size.</a:t>
            </a:r>
          </a:p>
          <a:p>
            <a:pPr>
              <a:defRPr/>
            </a:pPr>
            <a:r>
              <a:rPr lang="en-US" sz="2800" b="1" dirty="0">
                <a:solidFill>
                  <a:srgbClr val="00B0F0"/>
                </a:solidFill>
                <a:latin typeface="Calibri" pitchFamily="34" charset="0"/>
                <a:cs typeface="Calibri" pitchFamily="34" charset="0"/>
              </a:rPr>
              <a:t>    MOV DPTR,A </a:t>
            </a:r>
            <a:r>
              <a:rPr lang="en-US" sz="2800" dirty="0">
                <a:solidFill>
                  <a:srgbClr val="92D050"/>
                </a:solidFill>
                <a:latin typeface="Calibri" pitchFamily="34" charset="0"/>
                <a:cs typeface="Calibri" pitchFamily="34" charset="0"/>
              </a:rPr>
              <a:t>will give an error</a:t>
            </a:r>
          </a:p>
        </p:txBody>
      </p:sp>
      <p:pic>
        <p:nvPicPr>
          <p:cNvPr id="90115" name="Picture 3"/>
          <p:cNvPicPr>
            <a:picLocks noChangeAspect="1" noChangeArrowheads="1"/>
          </p:cNvPicPr>
          <p:nvPr/>
        </p:nvPicPr>
        <p:blipFill>
          <a:blip r:embed="rId3"/>
          <a:srcRect/>
          <a:stretch>
            <a:fillRect/>
          </a:stretch>
        </p:blipFill>
        <p:spPr bwMode="auto">
          <a:xfrm>
            <a:off x="857250" y="4357688"/>
            <a:ext cx="2571750" cy="933450"/>
          </a:xfrm>
          <a:prstGeom prst="rect">
            <a:avLst/>
          </a:prstGeom>
          <a:noFill/>
          <a:ln w="9525">
            <a:noFill/>
            <a:miter lim="800000"/>
            <a:headEnd/>
            <a:tailEnd/>
          </a:ln>
        </p:spPr>
      </p:pic>
      <p:sp>
        <p:nvSpPr>
          <p:cNvPr id="13" name="Rectangle 12"/>
          <p:cNvSpPr>
            <a:spLocks noChangeArrowheads="1"/>
          </p:cNvSpPr>
          <p:nvPr/>
        </p:nvSpPr>
        <p:spPr bwMode="auto">
          <a:xfrm>
            <a:off x="0" y="5403850"/>
            <a:ext cx="9144000" cy="954088"/>
          </a:xfrm>
          <a:prstGeom prst="rect">
            <a:avLst/>
          </a:prstGeom>
          <a:noFill/>
          <a:ln w="9525">
            <a:noFill/>
            <a:miter lim="800000"/>
            <a:headEnd/>
            <a:tailEnd/>
          </a:ln>
        </p:spPr>
        <p:txBody>
          <a:bodyPr>
            <a:spAutoFit/>
          </a:bodyPr>
          <a:lstStyle/>
          <a:p>
            <a:pPr marL="346075" indent="-346075">
              <a:buFont typeface="Arial" charset="0"/>
              <a:buChar char="•"/>
            </a:pPr>
            <a:r>
              <a:rPr lang="en-US" sz="2800">
                <a:solidFill>
                  <a:srgbClr val="92D050"/>
                </a:solidFill>
                <a:latin typeface="Calibri" pitchFamily="34" charset="0"/>
              </a:rPr>
              <a:t>The movement of data between Rn registers is not allowed</a:t>
            </a:r>
          </a:p>
          <a:p>
            <a:pPr marL="803275" lvl="1" indent="-346075"/>
            <a:r>
              <a:rPr lang="en-US" sz="2800" b="1">
                <a:solidFill>
                  <a:srgbClr val="00B0F0"/>
                </a:solidFill>
                <a:latin typeface="Calibri" pitchFamily="34" charset="0"/>
              </a:rPr>
              <a:t>MOV R4,R7 </a:t>
            </a:r>
            <a:r>
              <a:rPr lang="en-US" sz="2800">
                <a:solidFill>
                  <a:srgbClr val="92D050"/>
                </a:solidFill>
                <a:latin typeface="Calibri" pitchFamily="34" charset="0"/>
              </a:rPr>
              <a:t>is invalid</a:t>
            </a:r>
          </a:p>
        </p:txBody>
      </p:sp>
    </p:spTree>
    <p:extLst>
      <p:ext uri="{BB962C8B-B14F-4D97-AF65-F5344CB8AC3E}">
        <p14:creationId xmlns:p14="http://schemas.microsoft.com/office/powerpoint/2010/main" val="804447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dissolve">
                                      <p:cBhvr>
                                        <p:cTn id="7" dur="500"/>
                                        <p:tgtEl>
                                          <p:spTgt spid="901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dissolv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dissolv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90115"/>
                                        </p:tgtEl>
                                        <p:attrNameLst>
                                          <p:attrName>style.visibility</p:attrName>
                                        </p:attrNameLst>
                                      </p:cBhvr>
                                      <p:to>
                                        <p:strVal val="visible"/>
                                      </p:to>
                                    </p:set>
                                    <p:animEffect transition="in" filter="fade">
                                      <p:cBhvr>
                                        <p:cTn id="22" dur="1000"/>
                                        <p:tgtEl>
                                          <p:spTgt spid="90115"/>
                                        </p:tgtEl>
                                      </p:cBhvr>
                                    </p:animEffect>
                                    <p:anim calcmode="lin" valueType="num">
                                      <p:cBhvr>
                                        <p:cTn id="23" dur="1000" fill="hold"/>
                                        <p:tgtEl>
                                          <p:spTgt spid="90115"/>
                                        </p:tgtEl>
                                        <p:attrNameLst>
                                          <p:attrName>ppt_x</p:attrName>
                                        </p:attrNameLst>
                                      </p:cBhvr>
                                      <p:tavLst>
                                        <p:tav tm="0">
                                          <p:val>
                                            <p:strVal val="#ppt_x"/>
                                          </p:val>
                                        </p:tav>
                                        <p:tav tm="100000">
                                          <p:val>
                                            <p:strVal val="#ppt_x"/>
                                          </p:val>
                                        </p:tav>
                                      </p:tavLst>
                                    </p:anim>
                                    <p:anim calcmode="lin" valueType="num">
                                      <p:cBhvr>
                                        <p:cTn id="24" dur="1000" fill="hold"/>
                                        <p:tgtEl>
                                          <p:spTgt spid="901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dissolve">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dissolve">
                                      <p:cBhvr>
                                        <p:cTn id="34"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457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458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4581" name="object 5"/>
          <p:cNvSpPr>
            <a:spLocks noChangeArrowheads="1"/>
          </p:cNvSpPr>
          <p:nvPr/>
        </p:nvSpPr>
        <p:spPr bwMode="auto">
          <a:xfrm>
            <a:off x="2387600" y="422275"/>
            <a:ext cx="5592763" cy="750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object 6"/>
          <p:cNvSpPr txBox="1">
            <a:spLocks noGrp="1"/>
          </p:cNvSpPr>
          <p:nvPr>
            <p:ph type="title"/>
          </p:nvPr>
        </p:nvSpPr>
        <p:spPr/>
        <p:txBody>
          <a:bodyPr tIns="212852" rtlCol="0">
            <a:normAutofit/>
          </a:bodyPr>
          <a:lstStyle/>
          <a:p>
            <a:pPr marL="2199640" eaLnBrk="1" fontAlgn="auto" hangingPunct="1">
              <a:spcBef>
                <a:spcPts val="0"/>
              </a:spcBef>
              <a:spcAft>
                <a:spcPts val="0"/>
              </a:spcAft>
              <a:defRPr/>
            </a:pPr>
            <a:r>
              <a:rPr dirty="0"/>
              <a:t>Address and Data</a:t>
            </a:r>
            <a:r>
              <a:rPr spc="-125" dirty="0"/>
              <a:t> </a:t>
            </a:r>
            <a:r>
              <a:rPr spc="-5" dirty="0"/>
              <a:t>Pins</a:t>
            </a:r>
          </a:p>
        </p:txBody>
      </p:sp>
      <p:sp>
        <p:nvSpPr>
          <p:cNvPr id="7" name="object 7"/>
          <p:cNvSpPr txBox="1">
            <a:spLocks noGrp="1"/>
          </p:cNvSpPr>
          <p:nvPr>
            <p:ph idx="1"/>
          </p:nvPr>
        </p:nvSpPr>
        <p:spPr/>
        <p:txBody>
          <a:bodyPr/>
          <a:lstStyle/>
          <a:p>
            <a:pPr marL="857250" indent="-282575" eaLnBrk="1" hangingPunct="1">
              <a:spcBef>
                <a:spcPct val="0"/>
              </a:spcBef>
              <a:buClr>
                <a:srgbClr val="3891A7"/>
              </a:buClr>
              <a:buSzPct val="80000"/>
              <a:buFont typeface="Wingdings" panose="05000000000000000000" pitchFamily="2" charset="2"/>
              <a:buChar char=""/>
              <a:tabLst>
                <a:tab pos="857250" algn="l"/>
              </a:tabLst>
            </a:pPr>
            <a:r>
              <a:rPr lang="en-US" altLang="en-US" smtClean="0">
                <a:latin typeface="Arial" panose="020B0604020202020204" pitchFamily="34" charset="0"/>
                <a:cs typeface="Arial" panose="020B0604020202020204" pitchFamily="34" charset="0"/>
              </a:rPr>
              <a:t>Address Bus:</a:t>
            </a:r>
          </a:p>
          <a:p>
            <a:pPr marL="857250" indent="-282575" eaLnBrk="1" hangingPunct="1">
              <a:spcBef>
                <a:spcPct val="0"/>
              </a:spcBef>
              <a:buClr>
                <a:srgbClr val="3891A7"/>
              </a:buClr>
              <a:buFont typeface="Wingdings" panose="05000000000000000000" pitchFamily="2" charset="2"/>
              <a:buChar char=""/>
              <a:tabLst>
                <a:tab pos="857250" algn="l"/>
              </a:tabLst>
            </a:pPr>
            <a:endParaRPr lang="en-US" altLang="en-US" smtClean="0">
              <a:latin typeface="Arial" panose="020B0604020202020204" pitchFamily="34" charset="0"/>
              <a:cs typeface="Arial" panose="020B0604020202020204" pitchFamily="34" charset="0"/>
            </a:endParaRPr>
          </a:p>
          <a:p>
            <a:pPr marL="1131888" lvl="1" indent="-280988" eaLnBrk="1" hangingPunct="1">
              <a:spcBef>
                <a:spcPts val="2575"/>
              </a:spcBef>
              <a:buClr>
                <a:srgbClr val="3891A7"/>
              </a:buClr>
              <a:buFont typeface="Arial" panose="020B0604020202020204" pitchFamily="34" charset="0"/>
              <a:buChar char="•"/>
              <a:tabLst>
                <a:tab pos="857250" algn="l"/>
              </a:tabLst>
            </a:pPr>
            <a:r>
              <a:rPr lang="en-US" altLang="en-US" smtClean="0">
                <a:solidFill>
                  <a:srgbClr val="000000"/>
                </a:solidFill>
                <a:latin typeface="Arial" panose="020B0604020202020204" pitchFamily="34" charset="0"/>
                <a:cs typeface="Arial" panose="020B0604020202020204" pitchFamily="34" charset="0"/>
              </a:rPr>
              <a:t>The address bus is used to send  address to memory.</a:t>
            </a:r>
          </a:p>
          <a:p>
            <a:pPr marL="1131888" lvl="1" indent="-280988" eaLnBrk="1" hangingPunct="1">
              <a:spcBef>
                <a:spcPts val="1200"/>
              </a:spcBef>
              <a:buClr>
                <a:srgbClr val="3891A7"/>
              </a:buClr>
              <a:buFont typeface="Arial" panose="020B0604020202020204" pitchFamily="34" charset="0"/>
              <a:buChar char="•"/>
              <a:tabLst>
                <a:tab pos="857250" algn="l"/>
              </a:tabLst>
            </a:pPr>
            <a:r>
              <a:rPr lang="en-US" altLang="en-US" smtClean="0">
                <a:solidFill>
                  <a:srgbClr val="000000"/>
                </a:solidFill>
                <a:latin typeface="Arial" panose="020B0604020202020204" pitchFamily="34" charset="0"/>
                <a:cs typeface="Arial" panose="020B0604020202020204" pitchFamily="34" charset="0"/>
              </a:rPr>
              <a:t>It selects one of the many locations in  memory.</a:t>
            </a:r>
          </a:p>
          <a:p>
            <a:pPr marL="1131888" lvl="1" indent="-280988" eaLnBrk="1" hangingPunct="1">
              <a:spcBef>
                <a:spcPts val="1200"/>
              </a:spcBef>
              <a:buClr>
                <a:srgbClr val="3891A7"/>
              </a:buClr>
              <a:buFont typeface="Arial" panose="020B0604020202020204" pitchFamily="34" charset="0"/>
              <a:buChar char="•"/>
              <a:tabLst>
                <a:tab pos="857250" algn="l"/>
              </a:tabLst>
            </a:pPr>
            <a:r>
              <a:rPr lang="en-US" altLang="en-US" smtClean="0">
                <a:solidFill>
                  <a:srgbClr val="000000"/>
                </a:solidFill>
                <a:latin typeface="Arial" panose="020B0604020202020204" pitchFamily="34" charset="0"/>
                <a:cs typeface="Arial" panose="020B0604020202020204" pitchFamily="34" charset="0"/>
              </a:rPr>
              <a:t>Its size is 16-bit.</a:t>
            </a:r>
          </a:p>
        </p:txBody>
      </p:sp>
      <p:sp>
        <p:nvSpPr>
          <p:cNvPr id="24583"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AD8A90F8-D52B-40DE-BCEA-A29EB2B65A66}"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37</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6616826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0" y="0"/>
            <a:ext cx="9144000" cy="1143000"/>
          </a:xfrm>
        </p:spPr>
        <p:txBody>
          <a:bodyPr/>
          <a:lstStyle/>
          <a:p>
            <a:pPr eaLnBrk="1" hangingPunct="1"/>
            <a:r>
              <a:rPr lang="en-US" dirty="0" smtClean="0">
                <a:ea typeface="Calibri" pitchFamily="34" charset="0"/>
              </a:rPr>
              <a:t>3. Direct Addressing Mode</a:t>
            </a:r>
          </a:p>
        </p:txBody>
      </p:sp>
      <p:sp>
        <p:nvSpPr>
          <p:cNvPr id="107523" name="Content Placeholder 7"/>
          <p:cNvSpPr>
            <a:spLocks noGrp="1"/>
          </p:cNvSpPr>
          <p:nvPr>
            <p:ph idx="1"/>
          </p:nvPr>
        </p:nvSpPr>
        <p:spPr>
          <a:xfrm>
            <a:off x="173038" y="1214438"/>
            <a:ext cx="8786812" cy="2500312"/>
          </a:xfrm>
        </p:spPr>
        <p:txBody>
          <a:bodyPr>
            <a:normAutofit fontScale="85000" lnSpcReduction="20000"/>
          </a:bodyPr>
          <a:lstStyle/>
          <a:p>
            <a:pPr eaLnBrk="1" hangingPunct="1">
              <a:spcBef>
                <a:spcPct val="0"/>
              </a:spcBef>
              <a:spcAft>
                <a:spcPts val="2400"/>
              </a:spcAft>
            </a:pPr>
            <a:r>
              <a:rPr lang="en-US" smtClean="0">
                <a:ea typeface="Calibri" pitchFamily="34" charset="0"/>
              </a:rPr>
              <a:t>It is most often used the direct addressing mode to access RAM locations 30 – 7FH.</a:t>
            </a:r>
          </a:p>
          <a:p>
            <a:pPr eaLnBrk="1" hangingPunct="1">
              <a:spcBef>
                <a:spcPct val="0"/>
              </a:spcBef>
              <a:spcAft>
                <a:spcPts val="2400"/>
              </a:spcAft>
            </a:pPr>
            <a:r>
              <a:rPr lang="en-US" smtClean="0">
                <a:ea typeface="Calibri" pitchFamily="34" charset="0"/>
              </a:rPr>
              <a:t>The entire 128 bytes of RAM can be accessed.</a:t>
            </a:r>
          </a:p>
          <a:p>
            <a:pPr eaLnBrk="1" hangingPunct="1">
              <a:spcBef>
                <a:spcPct val="0"/>
              </a:spcBef>
              <a:spcAft>
                <a:spcPts val="2400"/>
              </a:spcAft>
            </a:pPr>
            <a:r>
              <a:rPr lang="en-US" smtClean="0">
                <a:ea typeface="Calibri" pitchFamily="34" charset="0"/>
              </a:rPr>
              <a:t>Contrast this with immediate addressing mode, there is no “#” sign in the operand.</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370</a:t>
            </a:fld>
            <a:endParaRPr lang="en-US"/>
          </a:p>
        </p:txBody>
      </p:sp>
      <p:pic>
        <p:nvPicPr>
          <p:cNvPr id="91138" name="Picture 2"/>
          <p:cNvPicPr>
            <a:picLocks noChangeAspect="1" noChangeArrowheads="1"/>
          </p:cNvPicPr>
          <p:nvPr/>
        </p:nvPicPr>
        <p:blipFill>
          <a:blip r:embed="rId2"/>
          <a:srcRect/>
          <a:stretch>
            <a:fillRect/>
          </a:stretch>
        </p:blipFill>
        <p:spPr bwMode="auto">
          <a:xfrm>
            <a:off x="1357313" y="4286250"/>
            <a:ext cx="6191250" cy="1285875"/>
          </a:xfrm>
          <a:prstGeom prst="rect">
            <a:avLst/>
          </a:prstGeom>
          <a:noFill/>
          <a:ln w="9525">
            <a:noFill/>
            <a:miter lim="800000"/>
            <a:headEnd/>
            <a:tailEnd/>
          </a:ln>
        </p:spPr>
      </p:pic>
    </p:spTree>
    <p:extLst>
      <p:ext uri="{BB962C8B-B14F-4D97-AF65-F5344CB8AC3E}">
        <p14:creationId xmlns:p14="http://schemas.microsoft.com/office/powerpoint/2010/main" val="245884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dissolve">
                                      <p:cBhvr>
                                        <p:cTn id="7" dur="500"/>
                                        <p:tgtEl>
                                          <p:spTgt spid="9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Stack and Direct Addressing Mode</a:t>
            </a:r>
          </a:p>
        </p:txBody>
      </p:sp>
      <p:sp>
        <p:nvSpPr>
          <p:cNvPr id="112643" name="Content Placeholder 8"/>
          <p:cNvSpPr>
            <a:spLocks noGrp="1"/>
          </p:cNvSpPr>
          <p:nvPr>
            <p:ph idx="1"/>
          </p:nvPr>
        </p:nvSpPr>
        <p:spPr>
          <a:xfrm>
            <a:off x="173038" y="1214438"/>
            <a:ext cx="8786812" cy="2643187"/>
          </a:xfrm>
        </p:spPr>
        <p:txBody>
          <a:bodyPr>
            <a:normAutofit fontScale="70000" lnSpcReduction="20000"/>
          </a:bodyPr>
          <a:lstStyle/>
          <a:p>
            <a:pPr eaLnBrk="1" hangingPunct="1">
              <a:spcBef>
                <a:spcPct val="0"/>
              </a:spcBef>
              <a:spcAft>
                <a:spcPts val="4200"/>
              </a:spcAft>
            </a:pPr>
            <a:r>
              <a:rPr lang="en-US" smtClean="0">
                <a:ea typeface="Calibri" pitchFamily="34" charset="0"/>
              </a:rPr>
              <a:t>Only direct addressing mode is allowed for pushing or popping the stack.</a:t>
            </a:r>
          </a:p>
          <a:p>
            <a:pPr eaLnBrk="1" hangingPunct="1">
              <a:spcBef>
                <a:spcPct val="0"/>
              </a:spcBef>
              <a:spcAft>
                <a:spcPts val="4200"/>
              </a:spcAft>
            </a:pPr>
            <a:r>
              <a:rPr lang="en-US" b="1" smtClean="0">
                <a:solidFill>
                  <a:srgbClr val="00B0F0"/>
                </a:solidFill>
                <a:ea typeface="Calibri" pitchFamily="34" charset="0"/>
              </a:rPr>
              <a:t>PUSH A</a:t>
            </a:r>
            <a:r>
              <a:rPr lang="en-US" smtClean="0">
                <a:ea typeface="Calibri" pitchFamily="34" charset="0"/>
              </a:rPr>
              <a:t> is invalid.</a:t>
            </a:r>
          </a:p>
          <a:p>
            <a:pPr eaLnBrk="1" hangingPunct="1">
              <a:spcBef>
                <a:spcPct val="0"/>
              </a:spcBef>
              <a:spcAft>
                <a:spcPts val="4200"/>
              </a:spcAft>
            </a:pPr>
            <a:r>
              <a:rPr lang="en-US" smtClean="0">
                <a:ea typeface="Calibri" pitchFamily="34" charset="0"/>
              </a:rPr>
              <a:t>Pushing the accumulator onto the stack must be coded as </a:t>
            </a:r>
            <a:r>
              <a:rPr lang="en-US" b="1" smtClean="0">
                <a:solidFill>
                  <a:srgbClr val="00B0F0"/>
                </a:solidFill>
                <a:ea typeface="Calibri" pitchFamily="34" charset="0"/>
              </a:rPr>
              <a:t>PUSH 0E0H.</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371</a:t>
            </a:fld>
            <a:endParaRPr lang="en-US"/>
          </a:p>
        </p:txBody>
      </p:sp>
      <p:pic>
        <p:nvPicPr>
          <p:cNvPr id="92162" name="Picture 2"/>
          <p:cNvPicPr>
            <a:picLocks noChangeAspect="1" noChangeArrowheads="1"/>
          </p:cNvPicPr>
          <p:nvPr/>
        </p:nvPicPr>
        <p:blipFill>
          <a:blip r:embed="rId2"/>
          <a:srcRect/>
          <a:stretch>
            <a:fillRect/>
          </a:stretch>
        </p:blipFill>
        <p:spPr bwMode="auto">
          <a:xfrm>
            <a:off x="60325" y="1214438"/>
            <a:ext cx="9020175" cy="4857750"/>
          </a:xfrm>
          <a:prstGeom prst="rect">
            <a:avLst/>
          </a:prstGeom>
          <a:noFill/>
          <a:ln w="9525">
            <a:noFill/>
            <a:miter lim="800000"/>
            <a:headEnd/>
            <a:tailEnd/>
          </a:ln>
        </p:spPr>
      </p:pic>
    </p:spTree>
    <p:extLst>
      <p:ext uri="{BB962C8B-B14F-4D97-AF65-F5344CB8AC3E}">
        <p14:creationId xmlns:p14="http://schemas.microsoft.com/office/powerpoint/2010/main" val="3600988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p:cTn id="7" dur="500" fill="hold"/>
                                        <p:tgtEl>
                                          <p:spTgt spid="92162"/>
                                        </p:tgtEl>
                                        <p:attrNameLst>
                                          <p:attrName>ppt_w</p:attrName>
                                        </p:attrNameLst>
                                      </p:cBhvr>
                                      <p:tavLst>
                                        <p:tav tm="0">
                                          <p:val>
                                            <p:fltVal val="0"/>
                                          </p:val>
                                        </p:tav>
                                        <p:tav tm="100000">
                                          <p:val>
                                            <p:strVal val="#ppt_w"/>
                                          </p:val>
                                        </p:tav>
                                      </p:tavLst>
                                    </p:anim>
                                    <p:anim calcmode="lin" valueType="num">
                                      <p:cBhvr>
                                        <p:cTn id="8" dur="500" fill="hold"/>
                                        <p:tgtEl>
                                          <p:spTgt spid="921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4. Register Indirect Addressing Mode</a:t>
            </a:r>
          </a:p>
        </p:txBody>
      </p:sp>
      <p:sp>
        <p:nvSpPr>
          <p:cNvPr id="113667" name="Content Placeholder 8"/>
          <p:cNvSpPr>
            <a:spLocks noGrp="1"/>
          </p:cNvSpPr>
          <p:nvPr>
            <p:ph idx="1"/>
          </p:nvPr>
        </p:nvSpPr>
        <p:spPr>
          <a:xfrm>
            <a:off x="173038" y="1214438"/>
            <a:ext cx="8786812" cy="3143250"/>
          </a:xfrm>
        </p:spPr>
        <p:txBody>
          <a:bodyPr>
            <a:normAutofit fontScale="92500"/>
          </a:bodyPr>
          <a:lstStyle/>
          <a:p>
            <a:pPr algn="just" eaLnBrk="1" hangingPunct="1"/>
            <a:r>
              <a:rPr lang="en-US" smtClean="0">
                <a:ea typeface="Calibri" pitchFamily="34" charset="0"/>
              </a:rPr>
              <a:t>A </a:t>
            </a:r>
            <a:r>
              <a:rPr lang="en-US" b="1" smtClean="0">
                <a:solidFill>
                  <a:srgbClr val="00B0F0"/>
                </a:solidFill>
                <a:ea typeface="Calibri" pitchFamily="34" charset="0"/>
              </a:rPr>
              <a:t>register</a:t>
            </a:r>
            <a:r>
              <a:rPr lang="en-US" smtClean="0">
                <a:ea typeface="Calibri" pitchFamily="34" charset="0"/>
              </a:rPr>
              <a:t> is used as a pointer to the data.</a:t>
            </a:r>
          </a:p>
          <a:p>
            <a:pPr algn="just" eaLnBrk="1" hangingPunct="1"/>
            <a:r>
              <a:rPr lang="en-US" smtClean="0">
                <a:ea typeface="Calibri" pitchFamily="34" charset="0"/>
              </a:rPr>
              <a:t>Only register </a:t>
            </a:r>
            <a:r>
              <a:rPr lang="en-US" b="1" smtClean="0">
                <a:solidFill>
                  <a:srgbClr val="00B0F0"/>
                </a:solidFill>
                <a:ea typeface="Calibri" pitchFamily="34" charset="0"/>
              </a:rPr>
              <a:t>R0 </a:t>
            </a:r>
            <a:r>
              <a:rPr lang="en-US" smtClean="0">
                <a:ea typeface="Calibri" pitchFamily="34" charset="0"/>
              </a:rPr>
              <a:t>and </a:t>
            </a:r>
            <a:r>
              <a:rPr lang="en-US" b="1" smtClean="0">
                <a:solidFill>
                  <a:srgbClr val="00B0F0"/>
                </a:solidFill>
                <a:ea typeface="Calibri" pitchFamily="34" charset="0"/>
              </a:rPr>
              <a:t>R1</a:t>
            </a:r>
            <a:r>
              <a:rPr lang="en-US" smtClean="0">
                <a:ea typeface="Calibri" pitchFamily="34" charset="0"/>
              </a:rPr>
              <a:t> are used for this purpose.</a:t>
            </a:r>
          </a:p>
          <a:p>
            <a:pPr algn="just" eaLnBrk="1" hangingPunct="1"/>
            <a:r>
              <a:rPr lang="en-US" b="1" smtClean="0">
                <a:solidFill>
                  <a:srgbClr val="00B0F0"/>
                </a:solidFill>
                <a:ea typeface="Calibri" pitchFamily="34" charset="0"/>
              </a:rPr>
              <a:t>R2 – R7 </a:t>
            </a:r>
            <a:r>
              <a:rPr lang="en-US" smtClean="0">
                <a:ea typeface="Calibri" pitchFamily="34" charset="0"/>
              </a:rPr>
              <a:t>cannot be used to hold the address of an operand located in RAM.</a:t>
            </a:r>
          </a:p>
          <a:p>
            <a:pPr algn="just" eaLnBrk="1" hangingPunct="1"/>
            <a:r>
              <a:rPr lang="en-US" smtClean="0">
                <a:ea typeface="Calibri" pitchFamily="34" charset="0"/>
              </a:rPr>
              <a:t>When </a:t>
            </a:r>
            <a:r>
              <a:rPr lang="en-US" b="1" smtClean="0">
                <a:solidFill>
                  <a:srgbClr val="00B0F0"/>
                </a:solidFill>
                <a:ea typeface="Calibri" pitchFamily="34" charset="0"/>
              </a:rPr>
              <a:t>R0</a:t>
            </a:r>
            <a:r>
              <a:rPr lang="en-US" smtClean="0">
                <a:ea typeface="Calibri" pitchFamily="34" charset="0"/>
              </a:rPr>
              <a:t> and </a:t>
            </a:r>
            <a:r>
              <a:rPr lang="en-US" b="1" smtClean="0">
                <a:solidFill>
                  <a:srgbClr val="00B0F0"/>
                </a:solidFill>
                <a:ea typeface="Calibri" pitchFamily="34" charset="0"/>
              </a:rPr>
              <a:t>R1</a:t>
            </a:r>
            <a:r>
              <a:rPr lang="en-US" smtClean="0">
                <a:ea typeface="Calibri" pitchFamily="34" charset="0"/>
              </a:rPr>
              <a:t> hold the addresses of RAM locations, they must be preceded by the </a:t>
            </a:r>
            <a:r>
              <a:rPr lang="en-US" b="1" smtClean="0">
                <a:solidFill>
                  <a:srgbClr val="00B0F0"/>
                </a:solidFill>
                <a:ea typeface="Calibri" pitchFamily="34" charset="0"/>
              </a:rPr>
              <a:t>“@”</a:t>
            </a:r>
            <a:r>
              <a:rPr lang="en-US" smtClean="0">
                <a:ea typeface="Calibri" pitchFamily="34" charset="0"/>
              </a:rPr>
              <a:t> sign.</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372</a:t>
            </a:fld>
            <a:endParaRPr lang="en-US"/>
          </a:p>
        </p:txBody>
      </p:sp>
      <p:pic>
        <p:nvPicPr>
          <p:cNvPr id="93186" name="Picture 2"/>
          <p:cNvPicPr>
            <a:picLocks noChangeAspect="1" noChangeArrowheads="1"/>
          </p:cNvPicPr>
          <p:nvPr/>
        </p:nvPicPr>
        <p:blipFill>
          <a:blip r:embed="rId2"/>
          <a:srcRect/>
          <a:stretch>
            <a:fillRect/>
          </a:stretch>
        </p:blipFill>
        <p:spPr bwMode="auto">
          <a:xfrm>
            <a:off x="500063" y="4429125"/>
            <a:ext cx="8115300" cy="1609725"/>
          </a:xfrm>
          <a:prstGeom prst="rect">
            <a:avLst/>
          </a:prstGeom>
          <a:noFill/>
          <a:ln w="9525">
            <a:noFill/>
            <a:miter lim="800000"/>
            <a:headEnd/>
            <a:tailEnd/>
          </a:ln>
        </p:spPr>
      </p:pic>
    </p:spTree>
    <p:extLst>
      <p:ext uri="{BB962C8B-B14F-4D97-AF65-F5344CB8AC3E}">
        <p14:creationId xmlns:p14="http://schemas.microsoft.com/office/powerpoint/2010/main" val="2123193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dissolve">
                                      <p:cBhvr>
                                        <p:cTn id="7" dur="5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7"/>
          <p:cNvSpPr>
            <a:spLocks noGrp="1"/>
          </p:cNvSpPr>
          <p:nvPr>
            <p:ph type="title"/>
          </p:nvPr>
        </p:nvSpPr>
        <p:spPr>
          <a:xfrm>
            <a:off x="0" y="0"/>
            <a:ext cx="9144000" cy="1143000"/>
          </a:xfrm>
        </p:spPr>
        <p:txBody>
          <a:bodyPr/>
          <a:lstStyle/>
          <a:p>
            <a:pPr eaLnBrk="1" hangingPunct="1"/>
            <a:r>
              <a:rPr lang="en-US" smtClean="0">
                <a:ea typeface="Calibri" pitchFamily="34" charset="0"/>
              </a:rPr>
              <a:t>Register Indirect Addressing Mode</a:t>
            </a:r>
          </a:p>
        </p:txBody>
      </p:sp>
      <p:sp>
        <p:nvSpPr>
          <p:cNvPr id="114691" name="Content Placeholder 8"/>
          <p:cNvSpPr>
            <a:spLocks noGrp="1"/>
          </p:cNvSpPr>
          <p:nvPr>
            <p:ph idx="1"/>
          </p:nvPr>
        </p:nvSpPr>
        <p:spPr>
          <a:xfrm>
            <a:off x="173038" y="1071563"/>
            <a:ext cx="8786812" cy="1000125"/>
          </a:xfrm>
        </p:spPr>
        <p:txBody>
          <a:bodyPr>
            <a:normAutofit fontScale="92500" lnSpcReduction="10000"/>
          </a:bodyPr>
          <a:lstStyle/>
          <a:p>
            <a:pPr eaLnBrk="1" hangingPunct="1"/>
            <a:r>
              <a:rPr lang="en-US" sz="2200" smtClean="0">
                <a:ea typeface="Calibri" pitchFamily="34" charset="0"/>
              </a:rPr>
              <a:t>Write a program to copy the value 55H into RAM memory locations 40H to 41H using </a:t>
            </a:r>
            <a:r>
              <a:rPr lang="en-US" sz="2200" b="1" smtClean="0">
                <a:solidFill>
                  <a:srgbClr val="00B0F0"/>
                </a:solidFill>
                <a:ea typeface="Calibri" pitchFamily="34" charset="0"/>
              </a:rPr>
              <a:t>(a) direct addressing mode</a:t>
            </a:r>
            <a:r>
              <a:rPr lang="en-US" sz="2200" smtClean="0">
                <a:ea typeface="Calibri" pitchFamily="34" charset="0"/>
              </a:rPr>
              <a:t>, </a:t>
            </a:r>
            <a:r>
              <a:rPr lang="en-US" sz="2200" b="1" smtClean="0">
                <a:solidFill>
                  <a:srgbClr val="CC99FF"/>
                </a:solidFill>
                <a:ea typeface="Calibri" pitchFamily="34" charset="0"/>
              </a:rPr>
              <a:t>(b) register indirect addressing mode without a loop</a:t>
            </a:r>
            <a:r>
              <a:rPr lang="en-US" sz="2200" smtClean="0">
                <a:ea typeface="Calibri" pitchFamily="34" charset="0"/>
              </a:rPr>
              <a:t>, and </a:t>
            </a:r>
            <a:r>
              <a:rPr lang="en-US" sz="2200" b="1" smtClean="0">
                <a:solidFill>
                  <a:srgbClr val="FFFF00"/>
                </a:solidFill>
                <a:ea typeface="Calibri" pitchFamily="34" charset="0"/>
              </a:rPr>
              <a:t>(c) with a loop.</a:t>
            </a:r>
          </a:p>
        </p:txBody>
      </p:sp>
      <p:sp>
        <p:nvSpPr>
          <p:cNvPr id="8" name="Slide Number Placeholder 7"/>
          <p:cNvSpPr>
            <a:spLocks noGrp="1"/>
          </p:cNvSpPr>
          <p:nvPr>
            <p:ph type="sldNum" sz="quarter" idx="12"/>
          </p:nvPr>
        </p:nvSpPr>
        <p:spPr/>
        <p:txBody>
          <a:bodyPr/>
          <a:lstStyle/>
          <a:p>
            <a:pPr>
              <a:defRPr/>
            </a:pPr>
            <a:fld id="{5F266DE1-7BFC-4D15-BB25-D650F153EEC8}" type="slidenum">
              <a:rPr lang="en-US" smtClean="0"/>
              <a:pPr>
                <a:defRPr/>
              </a:pPr>
              <a:t>373</a:t>
            </a:fld>
            <a:endParaRPr lang="en-US"/>
          </a:p>
        </p:txBody>
      </p:sp>
      <p:pic>
        <p:nvPicPr>
          <p:cNvPr id="88066" name="Picture 2"/>
          <p:cNvPicPr>
            <a:picLocks noChangeAspect="1" noChangeArrowheads="1"/>
          </p:cNvPicPr>
          <p:nvPr/>
        </p:nvPicPr>
        <p:blipFill>
          <a:blip r:embed="rId2"/>
          <a:srcRect/>
          <a:stretch>
            <a:fillRect/>
          </a:stretch>
        </p:blipFill>
        <p:spPr bwMode="auto">
          <a:xfrm>
            <a:off x="928688" y="2286000"/>
            <a:ext cx="7572375" cy="4524375"/>
          </a:xfrm>
          <a:prstGeom prst="rect">
            <a:avLst/>
          </a:prstGeom>
          <a:noFill/>
          <a:ln w="9525">
            <a:noFill/>
            <a:miter lim="800000"/>
            <a:headEnd/>
            <a:tailEnd/>
          </a:ln>
        </p:spPr>
      </p:pic>
      <p:sp>
        <p:nvSpPr>
          <p:cNvPr id="10" name="Rectangle 9"/>
          <p:cNvSpPr>
            <a:spLocks noChangeArrowheads="1"/>
          </p:cNvSpPr>
          <p:nvPr/>
        </p:nvSpPr>
        <p:spPr bwMode="auto">
          <a:xfrm>
            <a:off x="928688" y="3571875"/>
            <a:ext cx="7572375" cy="1285875"/>
          </a:xfrm>
          <a:prstGeom prst="rect">
            <a:avLst/>
          </a:prstGeom>
          <a:solidFill>
            <a:schemeClr val="bg1"/>
          </a:solidFill>
          <a:ln w="12700" algn="ctr">
            <a:noFill/>
            <a:round/>
            <a:headEnd type="none" w="sm" len="sm"/>
            <a:tailEnd type="none" w="sm" len="sm"/>
          </a:ln>
        </p:spPr>
        <p:txBody>
          <a:bodyPr/>
          <a:lstStyle/>
          <a:p>
            <a:endParaRPr lang="en-US"/>
          </a:p>
        </p:txBody>
      </p:sp>
      <p:sp>
        <p:nvSpPr>
          <p:cNvPr id="11" name="Rectangle 10"/>
          <p:cNvSpPr>
            <a:spLocks noChangeArrowheads="1"/>
          </p:cNvSpPr>
          <p:nvPr/>
        </p:nvSpPr>
        <p:spPr bwMode="auto">
          <a:xfrm>
            <a:off x="928688" y="4908550"/>
            <a:ext cx="7572375" cy="1928813"/>
          </a:xfrm>
          <a:prstGeom prst="rect">
            <a:avLst/>
          </a:prstGeom>
          <a:solidFill>
            <a:schemeClr val="bg1"/>
          </a:solidFill>
          <a:ln w="12700" algn="ctr">
            <a:noFill/>
            <a:round/>
            <a:headEnd type="none" w="sm" len="sm"/>
            <a:tailEnd type="none" w="sm" len="sm"/>
          </a:ln>
        </p:spPr>
        <p:txBody>
          <a:bodyPr/>
          <a:lstStyle/>
          <a:p>
            <a:endParaRPr lang="en-US"/>
          </a:p>
        </p:txBody>
      </p:sp>
    </p:spTree>
    <p:extLst>
      <p:ext uri="{BB962C8B-B14F-4D97-AF65-F5344CB8AC3E}">
        <p14:creationId xmlns:p14="http://schemas.microsoft.com/office/powerpoint/2010/main" val="3882572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dissolve">
                                      <p:cBhvr>
                                        <p:cTn id="7" dur="500"/>
                                        <p:tgtEl>
                                          <p:spTgt spid="8806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0" fill="hold" grpId="1" nodeType="clickEffect">
                                  <p:stCondLst>
                                    <p:cond delay="0"/>
                                  </p:stCondLst>
                                  <p:childTnLst>
                                    <p:anim calcmode="lin" valueType="num">
                                      <p:cBhvr>
                                        <p:cTn id="17" dur="500"/>
                                        <p:tgtEl>
                                          <p:spTgt spid="10"/>
                                        </p:tgtEl>
                                        <p:attrNameLst>
                                          <p:attrName>ppt_w</p:attrName>
                                        </p:attrNameLst>
                                      </p:cBhvr>
                                      <p:tavLst>
                                        <p:tav tm="0">
                                          <p:val>
                                            <p:strVal val="ppt_w"/>
                                          </p:val>
                                        </p:tav>
                                        <p:tav tm="100000">
                                          <p:val>
                                            <p:fltVal val="0"/>
                                          </p:val>
                                        </p:tav>
                                      </p:tavLst>
                                    </p:anim>
                                    <p:anim calcmode="lin" valueType="num">
                                      <p:cBhvr>
                                        <p:cTn id="18" dur="500"/>
                                        <p:tgtEl>
                                          <p:spTgt spid="10"/>
                                        </p:tgtEl>
                                        <p:attrNameLst>
                                          <p:attrName>ppt_h</p:attrName>
                                        </p:attrNameLst>
                                      </p:cBhvr>
                                      <p:tavLst>
                                        <p:tav tm="0">
                                          <p:val>
                                            <p:strVal val="ppt_h"/>
                                          </p:val>
                                        </p:tav>
                                        <p:tav tm="100000">
                                          <p:val>
                                            <p:fltVal val="0"/>
                                          </p:val>
                                        </p:tav>
                                      </p:tavLst>
                                    </p:anim>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xit" presetSubtype="0" fill="hold" grpId="1" nodeType="clickEffect">
                                  <p:stCondLst>
                                    <p:cond delay="0"/>
                                  </p:stCondLst>
                                  <p:childTnLst>
                                    <p:anim calcmode="lin" valueType="num">
                                      <p:cBhvr>
                                        <p:cTn id="24" dur="500"/>
                                        <p:tgtEl>
                                          <p:spTgt spid="11"/>
                                        </p:tgtEl>
                                        <p:attrNameLst>
                                          <p:attrName>ppt_w</p:attrName>
                                        </p:attrNameLst>
                                      </p:cBhvr>
                                      <p:tavLst>
                                        <p:tav tm="0">
                                          <p:val>
                                            <p:strVal val="ppt_w"/>
                                          </p:val>
                                        </p:tav>
                                        <p:tav tm="100000">
                                          <p:val>
                                            <p:fltVal val="0"/>
                                          </p:val>
                                        </p:tav>
                                      </p:tavLst>
                                    </p:anim>
                                    <p:anim calcmode="lin" valueType="num">
                                      <p:cBhvr>
                                        <p:cTn id="25" dur="500"/>
                                        <p:tgtEl>
                                          <p:spTgt spid="11"/>
                                        </p:tgtEl>
                                        <p:attrNameLst>
                                          <p:attrName>ppt_h</p:attrName>
                                        </p:attrNameLst>
                                      </p:cBhvr>
                                      <p:tavLst>
                                        <p:tav tm="0">
                                          <p:val>
                                            <p:strVal val="ppt_h"/>
                                          </p:val>
                                        </p:tav>
                                        <p:tav tm="100000">
                                          <p:val>
                                            <p:fltVal val="0"/>
                                          </p:val>
                                        </p:tav>
                                      </p:tavLst>
                                    </p:anim>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7"/>
          <p:cNvSpPr>
            <a:spLocks noGrp="1"/>
          </p:cNvSpPr>
          <p:nvPr>
            <p:ph type="title"/>
          </p:nvPr>
        </p:nvSpPr>
        <p:spPr>
          <a:xfrm>
            <a:off x="0" y="0"/>
            <a:ext cx="9144000" cy="1143000"/>
          </a:xfrm>
        </p:spPr>
        <p:txBody>
          <a:bodyPr/>
          <a:lstStyle/>
          <a:p>
            <a:pPr eaLnBrk="1" hangingPunct="1"/>
            <a:r>
              <a:rPr lang="en-US" smtClean="0">
                <a:ea typeface="Calibri" pitchFamily="34" charset="0"/>
              </a:rPr>
              <a:t>Register Indirect Addressing Mode</a:t>
            </a:r>
          </a:p>
        </p:txBody>
      </p:sp>
      <p:sp>
        <p:nvSpPr>
          <p:cNvPr id="115715" name="Content Placeholder 8"/>
          <p:cNvSpPr>
            <a:spLocks noGrp="1"/>
          </p:cNvSpPr>
          <p:nvPr>
            <p:ph idx="1"/>
          </p:nvPr>
        </p:nvSpPr>
        <p:spPr>
          <a:xfrm>
            <a:off x="173038" y="1071563"/>
            <a:ext cx="8786812" cy="2643187"/>
          </a:xfrm>
        </p:spPr>
        <p:txBody>
          <a:bodyPr>
            <a:normAutofit fontScale="85000" lnSpcReduction="10000"/>
          </a:bodyPr>
          <a:lstStyle/>
          <a:p>
            <a:pPr algn="just" eaLnBrk="1" hangingPunct="1">
              <a:spcBef>
                <a:spcPct val="0"/>
              </a:spcBef>
              <a:spcAft>
                <a:spcPts val="2400"/>
              </a:spcAft>
            </a:pPr>
            <a:r>
              <a:rPr lang="en-US" smtClean="0">
                <a:ea typeface="Calibri" pitchFamily="34" charset="0"/>
              </a:rPr>
              <a:t>The advantage is that it makes accessing data dynamic rather than static as in </a:t>
            </a:r>
            <a:r>
              <a:rPr lang="en-US" b="1" smtClean="0">
                <a:solidFill>
                  <a:srgbClr val="00B0F0"/>
                </a:solidFill>
                <a:ea typeface="Calibri" pitchFamily="34" charset="0"/>
              </a:rPr>
              <a:t>direct addressing mode</a:t>
            </a:r>
            <a:r>
              <a:rPr lang="en-US" smtClean="0">
                <a:ea typeface="Calibri" pitchFamily="34" charset="0"/>
              </a:rPr>
              <a:t>. </a:t>
            </a:r>
          </a:p>
          <a:p>
            <a:pPr algn="just" eaLnBrk="1" hangingPunct="1">
              <a:spcBef>
                <a:spcPct val="0"/>
              </a:spcBef>
              <a:spcAft>
                <a:spcPts val="1800"/>
              </a:spcAft>
            </a:pPr>
            <a:r>
              <a:rPr lang="en-US" b="1" smtClean="0">
                <a:solidFill>
                  <a:srgbClr val="00B0F0"/>
                </a:solidFill>
                <a:ea typeface="Calibri" pitchFamily="34" charset="0"/>
              </a:rPr>
              <a:t>Looping is not possible in direct addressing mode.</a:t>
            </a:r>
          </a:p>
          <a:p>
            <a:pPr eaLnBrk="1" hangingPunct="1"/>
            <a:r>
              <a:rPr lang="en-US" smtClean="0">
                <a:ea typeface="Calibri" pitchFamily="34" charset="0"/>
              </a:rPr>
              <a:t>Write a program to clear 16 RAM locations starting at RAM address 60H.</a:t>
            </a:r>
            <a:endParaRPr lang="en-US" b="1" smtClean="0">
              <a:solidFill>
                <a:srgbClr val="00B0F0"/>
              </a:solidFill>
              <a:ea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374</a:t>
            </a:fld>
            <a:endParaRPr lang="en-US"/>
          </a:p>
        </p:txBody>
      </p:sp>
      <p:pic>
        <p:nvPicPr>
          <p:cNvPr id="115717" name="Picture 2"/>
          <p:cNvPicPr>
            <a:picLocks noChangeAspect="1" noChangeArrowheads="1"/>
          </p:cNvPicPr>
          <p:nvPr/>
        </p:nvPicPr>
        <p:blipFill>
          <a:blip r:embed="rId2"/>
          <a:srcRect/>
          <a:stretch>
            <a:fillRect/>
          </a:stretch>
        </p:blipFill>
        <p:spPr bwMode="auto">
          <a:xfrm>
            <a:off x="635000" y="4143375"/>
            <a:ext cx="7866063" cy="2071688"/>
          </a:xfrm>
          <a:prstGeom prst="rect">
            <a:avLst/>
          </a:prstGeom>
          <a:noFill/>
          <a:ln w="9525">
            <a:noFill/>
            <a:miter lim="800000"/>
            <a:headEnd/>
            <a:tailEnd/>
          </a:ln>
        </p:spPr>
      </p:pic>
    </p:spTree>
    <p:extLst>
      <p:ext uri="{BB962C8B-B14F-4D97-AF65-F5344CB8AC3E}">
        <p14:creationId xmlns:p14="http://schemas.microsoft.com/office/powerpoint/2010/main" val="86876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7"/>
          <p:cNvSpPr>
            <a:spLocks noGrp="1"/>
          </p:cNvSpPr>
          <p:nvPr>
            <p:ph type="title"/>
          </p:nvPr>
        </p:nvSpPr>
        <p:spPr>
          <a:xfrm>
            <a:off x="0" y="0"/>
            <a:ext cx="9144000" cy="1143000"/>
          </a:xfrm>
        </p:spPr>
        <p:txBody>
          <a:bodyPr/>
          <a:lstStyle/>
          <a:p>
            <a:pPr eaLnBrk="1" hangingPunct="1"/>
            <a:r>
              <a:rPr lang="en-US" dirty="0" smtClean="0">
                <a:ea typeface="Calibri" pitchFamily="34" charset="0"/>
              </a:rPr>
              <a:t>5. External Direct</a:t>
            </a:r>
          </a:p>
        </p:txBody>
      </p:sp>
      <p:sp>
        <p:nvSpPr>
          <p:cNvPr id="116739" name="Content Placeholder 8"/>
          <p:cNvSpPr>
            <a:spLocks noGrp="1"/>
          </p:cNvSpPr>
          <p:nvPr>
            <p:ph idx="1"/>
          </p:nvPr>
        </p:nvSpPr>
        <p:spPr>
          <a:xfrm>
            <a:off x="173038" y="1214438"/>
            <a:ext cx="8786812" cy="5143500"/>
          </a:xfrm>
        </p:spPr>
        <p:txBody>
          <a:bodyPr/>
          <a:lstStyle/>
          <a:p>
            <a:pPr eaLnBrk="1" hangingPunct="1"/>
            <a:r>
              <a:rPr lang="en-US" smtClean="0">
                <a:ea typeface="Calibri" pitchFamily="34" charset="0"/>
              </a:rPr>
              <a:t>External Memory is accessed.</a:t>
            </a:r>
          </a:p>
          <a:p>
            <a:pPr eaLnBrk="1" hangingPunct="1"/>
            <a:endParaRPr lang="en-US" smtClean="0">
              <a:ea typeface="Calibri" pitchFamily="34" charset="0"/>
            </a:endParaRPr>
          </a:p>
          <a:p>
            <a:pPr eaLnBrk="1" hangingPunct="1"/>
            <a:r>
              <a:rPr lang="en-US" smtClean="0">
                <a:ea typeface="Calibri" pitchFamily="34" charset="0"/>
              </a:rPr>
              <a:t>There are only two commands that use External Direct addressing mode: </a:t>
            </a:r>
          </a:p>
          <a:p>
            <a:pPr lvl="1" eaLnBrk="1" hangingPunct="1"/>
            <a:r>
              <a:rPr lang="en-US" sz="2800" b="1" smtClean="0">
                <a:solidFill>
                  <a:srgbClr val="00B0F0"/>
                </a:solidFill>
                <a:ea typeface="Calibri" pitchFamily="34" charset="0"/>
              </a:rPr>
              <a:t>MOVX A, @DPTR</a:t>
            </a:r>
            <a:br>
              <a:rPr lang="en-US" sz="2800" b="1" smtClean="0">
                <a:solidFill>
                  <a:srgbClr val="00B0F0"/>
                </a:solidFill>
                <a:ea typeface="Calibri" pitchFamily="34" charset="0"/>
              </a:rPr>
            </a:br>
            <a:r>
              <a:rPr lang="en-US" sz="2800" b="1" smtClean="0">
                <a:solidFill>
                  <a:srgbClr val="00B0F0"/>
                </a:solidFill>
                <a:ea typeface="Calibri" pitchFamily="34" charset="0"/>
              </a:rPr>
              <a:t>MOVX @DPTR, A</a:t>
            </a:r>
          </a:p>
          <a:p>
            <a:pPr eaLnBrk="1" hangingPunct="1"/>
            <a:endParaRPr lang="en-US" smtClean="0">
              <a:ea typeface="Calibri" pitchFamily="34" charset="0"/>
            </a:endParaRPr>
          </a:p>
          <a:p>
            <a:pPr eaLnBrk="1" hangingPunct="1"/>
            <a:r>
              <a:rPr lang="en-US" smtClean="0">
                <a:ea typeface="Calibri" pitchFamily="34" charset="0"/>
              </a:rPr>
              <a:t>DPTR must first be loaded with the address of external memory.</a:t>
            </a:r>
          </a:p>
          <a:p>
            <a:pPr eaLnBrk="1" hangingPunct="1"/>
            <a:endParaRPr lang="en-US" smtClean="0">
              <a:ea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375</a:t>
            </a:fld>
            <a:endParaRPr lang="en-US"/>
          </a:p>
        </p:txBody>
      </p:sp>
    </p:spTree>
    <p:extLst>
      <p:ext uri="{BB962C8B-B14F-4D97-AF65-F5344CB8AC3E}">
        <p14:creationId xmlns:p14="http://schemas.microsoft.com/office/powerpoint/2010/main" val="149407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4348" y="571480"/>
            <a:ext cx="7500990" cy="5072098"/>
          </a:xfrm>
        </p:spPr>
        <p:txBody>
          <a:bodyPr>
            <a:noAutofit/>
          </a:bodyPr>
          <a:lstStyle/>
          <a:p>
            <a:r>
              <a:rPr lang="en-US" sz="7200" b="1" dirty="0" smtClean="0">
                <a:solidFill>
                  <a:srgbClr val="00B050"/>
                </a:solidFill>
                <a:ea typeface="Calibri" pitchFamily="34" charset="0"/>
              </a:rPr>
              <a:t>12.8051 </a:t>
            </a:r>
            <a:br>
              <a:rPr lang="en-US" sz="7200" b="1" dirty="0" smtClean="0">
                <a:solidFill>
                  <a:srgbClr val="00B050"/>
                </a:solidFill>
                <a:ea typeface="Calibri" pitchFamily="34" charset="0"/>
              </a:rPr>
            </a:br>
            <a:r>
              <a:rPr lang="en-US" sz="7200" b="1" dirty="0" smtClean="0">
                <a:solidFill>
                  <a:srgbClr val="00B050"/>
                </a:solidFill>
                <a:ea typeface="Calibri" pitchFamily="34" charset="0"/>
              </a:rPr>
              <a:t>Assembly Language Programming(ALP)</a:t>
            </a:r>
            <a:endParaRPr lang="en-GB" sz="7200" b="1" dirty="0">
              <a:solidFill>
                <a:srgbClr val="00B050"/>
              </a:solidFill>
            </a:endParaRPr>
          </a:p>
        </p:txBody>
      </p:sp>
      <p:sp>
        <p:nvSpPr>
          <p:cNvPr id="3" name="Slide Number Placeholder 2"/>
          <p:cNvSpPr>
            <a:spLocks noGrp="1"/>
          </p:cNvSpPr>
          <p:nvPr>
            <p:ph type="sldNum" sz="quarter" idx="12"/>
          </p:nvPr>
        </p:nvSpPr>
        <p:spPr/>
        <p:txBody>
          <a:bodyPr/>
          <a:lstStyle/>
          <a:p>
            <a:pPr>
              <a:defRPr/>
            </a:pPr>
            <a:fld id="{58192763-ECA8-4B55-8099-09EA622932A5}" type="slidenum">
              <a:rPr lang="en-US" smtClean="0"/>
              <a:pPr>
                <a:defRPr/>
              </a:pPr>
              <a:t>376</a:t>
            </a:fld>
            <a:endParaRPr lang="en-US"/>
          </a:p>
        </p:txBody>
      </p:sp>
    </p:spTree>
    <p:extLst>
      <p:ext uri="{BB962C8B-B14F-4D97-AF65-F5344CB8AC3E}">
        <p14:creationId xmlns:p14="http://schemas.microsoft.com/office/powerpoint/2010/main" val="818999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6908"/>
          </a:xfrm>
        </p:spPr>
        <p:txBody>
          <a:bodyPr/>
          <a:lstStyle/>
          <a:p>
            <a:r>
              <a:rPr lang="en-GB" dirty="0" smtClean="0"/>
              <a:t>ADDITION OF TWO 8 bit Numbers</a:t>
            </a:r>
            <a:endParaRPr lang="en-GB" dirty="0"/>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377</a:t>
            </a:fld>
            <a:endParaRPr lang="en-US"/>
          </a:p>
        </p:txBody>
      </p:sp>
      <p:graphicFrame>
        <p:nvGraphicFramePr>
          <p:cNvPr id="6" name="Table 5"/>
          <p:cNvGraphicFramePr>
            <a:graphicFrameLocks noGrp="1"/>
          </p:cNvGraphicFramePr>
          <p:nvPr/>
        </p:nvGraphicFramePr>
        <p:xfrm>
          <a:off x="928662" y="928670"/>
          <a:ext cx="6719914" cy="5897066"/>
        </p:xfrm>
        <a:graphic>
          <a:graphicData uri="http://schemas.openxmlformats.org/drawingml/2006/table">
            <a:tbl>
              <a:tblPr/>
              <a:tblGrid>
                <a:gridCol w="1848794">
                  <a:extLst>
                    <a:ext uri="{9D8B030D-6E8A-4147-A177-3AD203B41FA5}">
                      <a16:colId xmlns:a16="http://schemas.microsoft.com/office/drawing/2014/main" xmlns="" val="20000"/>
                    </a:ext>
                  </a:extLst>
                </a:gridCol>
                <a:gridCol w="1703033">
                  <a:extLst>
                    <a:ext uri="{9D8B030D-6E8A-4147-A177-3AD203B41FA5}">
                      <a16:colId xmlns:a16="http://schemas.microsoft.com/office/drawing/2014/main" xmlns="" val="20001"/>
                    </a:ext>
                  </a:extLst>
                </a:gridCol>
                <a:gridCol w="3168087">
                  <a:extLst>
                    <a:ext uri="{9D8B030D-6E8A-4147-A177-3AD203B41FA5}">
                      <a16:colId xmlns:a16="http://schemas.microsoft.com/office/drawing/2014/main" xmlns="" val="20002"/>
                    </a:ext>
                  </a:extLst>
                </a:gridCol>
              </a:tblGrid>
              <a:tr h="547826">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ADDRESS</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LABEL</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MNEMONICS</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73913">
                <a:tc>
                  <a:txBody>
                    <a:bodyPr/>
                    <a:lstStyle/>
                    <a:p>
                      <a:pPr>
                        <a:lnSpc>
                          <a:spcPct val="150000"/>
                        </a:lnSpc>
                        <a:spcAft>
                          <a:spcPts val="0"/>
                        </a:spcAft>
                      </a:pPr>
                      <a:r>
                        <a:rPr lang="en-US" sz="1400" dirty="0">
                          <a:latin typeface="Times New Roman"/>
                          <a:ea typeface="Times New Roman"/>
                          <a:cs typeface="Times New Roman"/>
                        </a:rPr>
                        <a:t>9100</a:t>
                      </a:r>
                      <a:endParaRPr lang="en-GB"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START</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CLR  C</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73913">
                <a:tc>
                  <a:txBody>
                    <a:bodyPr/>
                    <a:lstStyle/>
                    <a:p>
                      <a:pPr>
                        <a:lnSpc>
                          <a:spcPct val="150000"/>
                        </a:lnSpc>
                        <a:spcAft>
                          <a:spcPts val="0"/>
                        </a:spcAft>
                      </a:pPr>
                      <a:endParaRPr lang="en-US" sz="1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R0, #00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73913">
                <a:tc>
                  <a:txBody>
                    <a:bodyPr/>
                    <a:lstStyle/>
                    <a:p>
                      <a:pPr>
                        <a:lnSpc>
                          <a:spcPct val="150000"/>
                        </a:lnSpc>
                        <a:spcAft>
                          <a:spcPts val="0"/>
                        </a:spcAft>
                      </a:pPr>
                      <a:endParaRPr lang="en-US" sz="1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A,#05</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B,#03</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b="1" dirty="0">
                          <a:solidFill>
                            <a:srgbClr val="C00000"/>
                          </a:solidFill>
                          <a:latin typeface="Times New Roman"/>
                          <a:ea typeface="Times New Roman"/>
                          <a:cs typeface="Times New Roman"/>
                        </a:rPr>
                        <a:t>ADD  A,B</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DPTR,#9200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JNC  AHEAD</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INC  R0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AHEAD</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INC   DPTR</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A,R0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98814">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HERE</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SJMP   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938890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6908"/>
          </a:xfrm>
        </p:spPr>
        <p:txBody>
          <a:bodyPr>
            <a:normAutofit fontScale="90000"/>
          </a:bodyPr>
          <a:lstStyle/>
          <a:p>
            <a:r>
              <a:rPr lang="en-GB" dirty="0" smtClean="0"/>
              <a:t>SUBTRACTION OF TWO 8 bit Numbers</a:t>
            </a:r>
            <a:endParaRPr lang="en-GB" dirty="0"/>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378</a:t>
            </a:fld>
            <a:endParaRPr lang="en-US"/>
          </a:p>
        </p:txBody>
      </p:sp>
      <p:graphicFrame>
        <p:nvGraphicFramePr>
          <p:cNvPr id="6" name="Table 5"/>
          <p:cNvGraphicFramePr>
            <a:graphicFrameLocks noGrp="1"/>
          </p:cNvGraphicFramePr>
          <p:nvPr/>
        </p:nvGraphicFramePr>
        <p:xfrm>
          <a:off x="1428728" y="1061396"/>
          <a:ext cx="6286544" cy="5720838"/>
        </p:xfrm>
        <a:graphic>
          <a:graphicData uri="http://schemas.openxmlformats.org/drawingml/2006/table">
            <a:tbl>
              <a:tblPr/>
              <a:tblGrid>
                <a:gridCol w="1729565">
                  <a:extLst>
                    <a:ext uri="{9D8B030D-6E8A-4147-A177-3AD203B41FA5}">
                      <a16:colId xmlns:a16="http://schemas.microsoft.com/office/drawing/2014/main" xmlns="" val="20000"/>
                    </a:ext>
                  </a:extLst>
                </a:gridCol>
                <a:gridCol w="1593203">
                  <a:extLst>
                    <a:ext uri="{9D8B030D-6E8A-4147-A177-3AD203B41FA5}">
                      <a16:colId xmlns:a16="http://schemas.microsoft.com/office/drawing/2014/main" xmlns="" val="20001"/>
                    </a:ext>
                  </a:extLst>
                </a:gridCol>
                <a:gridCol w="2963776">
                  <a:extLst>
                    <a:ext uri="{9D8B030D-6E8A-4147-A177-3AD203B41FA5}">
                      <a16:colId xmlns:a16="http://schemas.microsoft.com/office/drawing/2014/main" xmlns="" val="20002"/>
                    </a:ext>
                  </a:extLst>
                </a:gridCol>
              </a:tblGrid>
              <a:tr h="371598">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ADDRESS</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LABEL</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00B050"/>
                          </a:solidFill>
                          <a:latin typeface="Times New Roman"/>
                          <a:ea typeface="Times New Roman"/>
                          <a:cs typeface="Times New Roman"/>
                        </a:rPr>
                        <a:t>MNEMONICS</a:t>
                      </a:r>
                      <a:endParaRPr lang="en-GB" sz="1800" dirty="0">
                        <a:solidFill>
                          <a:srgbClr val="00B05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64396">
                <a:tc>
                  <a:txBody>
                    <a:bodyPr/>
                    <a:lstStyle/>
                    <a:p>
                      <a:pPr>
                        <a:lnSpc>
                          <a:spcPct val="150000"/>
                        </a:lnSpc>
                        <a:spcAft>
                          <a:spcPts val="0"/>
                        </a:spcAft>
                      </a:pPr>
                      <a:r>
                        <a:rPr lang="en-US" sz="1400" dirty="0">
                          <a:latin typeface="Times New Roman"/>
                          <a:ea typeface="Times New Roman"/>
                          <a:cs typeface="Times New Roman"/>
                        </a:rPr>
                        <a:t>9100</a:t>
                      </a:r>
                      <a:endParaRPr lang="en-GB"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START</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CLR  C</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82160">
                <a:tc>
                  <a:txBody>
                    <a:bodyPr/>
                    <a:lstStyle/>
                    <a:p>
                      <a:pPr>
                        <a:lnSpc>
                          <a:spcPct val="150000"/>
                        </a:lnSpc>
                        <a:spcAft>
                          <a:spcPts val="0"/>
                        </a:spcAft>
                      </a:pPr>
                      <a:endParaRPr lang="en-US" sz="1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R0, #00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82160">
                <a:tc>
                  <a:txBody>
                    <a:bodyPr/>
                    <a:lstStyle/>
                    <a:p>
                      <a:pPr>
                        <a:lnSpc>
                          <a:spcPct val="150000"/>
                        </a:lnSpc>
                        <a:spcAft>
                          <a:spcPts val="0"/>
                        </a:spcAft>
                      </a:pPr>
                      <a:endParaRPr lang="en-US" sz="14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A,#05</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B,#03</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b="1" dirty="0" smtClean="0">
                          <a:solidFill>
                            <a:srgbClr val="C00000"/>
                          </a:solidFill>
                          <a:latin typeface="Times New Roman"/>
                          <a:ea typeface="Times New Roman"/>
                          <a:cs typeface="Times New Roman"/>
                        </a:rPr>
                        <a:t>SUBB A,B</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DPTR,#9200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JNC  AHEAD</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INC  R0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364396">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AHEAD</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INC   DPTR</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A,R0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382160">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MOV 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364396">
                <a:tc>
                  <a:txBody>
                    <a:bodyPr/>
                    <a:lstStyle/>
                    <a:p>
                      <a:pPr>
                        <a:lnSpc>
                          <a:spcPct val="150000"/>
                        </a:lnSpc>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800" dirty="0">
                          <a:latin typeface="Times New Roman"/>
                          <a:ea typeface="Times New Roman"/>
                          <a:cs typeface="Times New Roman"/>
                        </a:rPr>
                        <a:t>HERE</a:t>
                      </a:r>
                      <a:endParaRPr lang="en-GB" sz="20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US" sz="1600" dirty="0">
                          <a:latin typeface="Times New Roman"/>
                          <a:ea typeface="Times New Roman"/>
                          <a:cs typeface="Times New Roman"/>
                        </a:rPr>
                        <a:t>SJMP   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814150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0" y="0"/>
            <a:ext cx="9144000" cy="1143000"/>
          </a:xfrm>
        </p:spPr>
        <p:txBody>
          <a:bodyPr/>
          <a:lstStyle/>
          <a:p>
            <a:pPr eaLnBrk="1" hangingPunct="1"/>
            <a:r>
              <a:rPr lang="en-US" altLang="zh-TW" dirty="0" smtClean="0">
                <a:ea typeface="新細明體" pitchFamily="18" charset="-120"/>
              </a:rPr>
              <a:t>Multiplication Concept</a:t>
            </a:r>
            <a:endParaRPr lang="zh-TW" altLang="en-US" dirty="0" smtClean="0">
              <a:ea typeface="新細明體" pitchFamily="18" charset="-120"/>
            </a:endParaRPr>
          </a:p>
        </p:txBody>
      </p:sp>
      <p:sp>
        <p:nvSpPr>
          <p:cNvPr id="124931" name="Rectangle 3"/>
          <p:cNvSpPr>
            <a:spLocks noGrp="1" noChangeArrowheads="1"/>
          </p:cNvSpPr>
          <p:nvPr>
            <p:ph idx="1"/>
          </p:nvPr>
        </p:nvSpPr>
        <p:spPr>
          <a:xfrm>
            <a:off x="457200" y="1295400"/>
            <a:ext cx="8153400" cy="676275"/>
          </a:xfrm>
        </p:spPr>
        <p:txBody>
          <a:bodyPr>
            <a:normAutofit/>
          </a:bodyPr>
          <a:lstStyle/>
          <a:p>
            <a:pPr eaLnBrk="1" hangingPunct="1">
              <a:buFontTx/>
              <a:buNone/>
            </a:pPr>
            <a:r>
              <a:rPr lang="en-US" altLang="zh-TW" smtClean="0">
                <a:solidFill>
                  <a:srgbClr val="00FFCC"/>
                </a:solidFill>
                <a:ea typeface="新細明體" pitchFamily="18" charset="-120"/>
              </a:rPr>
              <a:t>MUL	AB	; A </a:t>
            </a:r>
            <a:r>
              <a:rPr lang="en-US" altLang="zh-TW" smtClean="0">
                <a:solidFill>
                  <a:srgbClr val="00FFCC"/>
                </a:solidFill>
                <a:ea typeface="新細明體" pitchFamily="18" charset="-120"/>
                <a:sym typeface="Symbol" pitchFamily="18" charset="2"/>
              </a:rPr>
              <a:t> B, place 16-bit result in B and A</a:t>
            </a:r>
            <a:endParaRPr lang="en-US" altLang="zh-TW" sz="4000" smtClean="0">
              <a:ea typeface="新細明體" pitchFamily="18" charset="-120"/>
              <a:sym typeface="Symbol" pitchFamily="18" charset="2"/>
            </a:endParaRP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379</a:t>
            </a:fld>
            <a:endParaRPr lang="en-US"/>
          </a:p>
        </p:txBody>
      </p:sp>
      <p:sp>
        <p:nvSpPr>
          <p:cNvPr id="149508" name="Rectangle 4"/>
          <p:cNvSpPr>
            <a:spLocks noChangeArrowheads="1"/>
          </p:cNvSpPr>
          <p:nvPr/>
        </p:nvSpPr>
        <p:spPr bwMode="auto">
          <a:xfrm>
            <a:off x="228600" y="2057400"/>
            <a:ext cx="8686800" cy="1511300"/>
          </a:xfrm>
          <a:prstGeom prst="rect">
            <a:avLst/>
          </a:prstGeom>
          <a:noFill/>
          <a:ln w="12700" cap="sq">
            <a:solidFill>
              <a:schemeClr val="tx1"/>
            </a:solidFill>
            <a:miter lim="800000"/>
            <a:headEnd type="none" w="sm" len="sm"/>
            <a:tailEnd type="none" w="sm" len="sm"/>
          </a:ln>
          <a:effectLst/>
        </p:spPr>
        <p:txBody>
          <a:bodyPr/>
          <a:lstStyle/>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Calibri" pitchFamily="34" charset="0"/>
                <a:cs typeface="Calibri" pitchFamily="34" charset="0"/>
              </a:rPr>
              <a:t>	MOV   A,#25H	;load 25H to reg. A</a:t>
            </a:r>
          </a:p>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Calibri" pitchFamily="34" charset="0"/>
                <a:cs typeface="Calibri" pitchFamily="34" charset="0"/>
              </a:rPr>
              <a:t>	MOV   B,#65H	;load 65H in reg. B</a:t>
            </a:r>
          </a:p>
          <a:p>
            <a:pPr marL="342900" indent="-342900">
              <a:spcBef>
                <a:spcPct val="20000"/>
              </a:spcBef>
              <a:buClr>
                <a:schemeClr val="tx2"/>
              </a:buClr>
              <a:buSzPct val="90000"/>
              <a:buFont typeface="Symbol" pitchFamily="18" charset="2"/>
              <a:buNone/>
              <a:defRPr/>
            </a:pPr>
            <a:r>
              <a:rPr lang="en-US" altLang="zh-TW" sz="2400" dirty="0">
                <a:solidFill>
                  <a:srgbClr val="00B0F0"/>
                </a:solidFill>
                <a:effectLst>
                  <a:outerShdw blurRad="38100" dist="38100" dir="2700000" algn="tl">
                    <a:srgbClr val="000000"/>
                  </a:outerShdw>
                </a:effectLst>
                <a:latin typeface="Calibri" pitchFamily="34" charset="0"/>
                <a:cs typeface="Calibri" pitchFamily="34" charset="0"/>
              </a:rPr>
              <a:t>	MUL    AB		;25H * 65H = E99 where B = 0EH and A = 99H</a:t>
            </a:r>
          </a:p>
        </p:txBody>
      </p:sp>
      <p:graphicFrame>
        <p:nvGraphicFramePr>
          <p:cNvPr id="149509" name="Group 5"/>
          <p:cNvGraphicFramePr>
            <a:graphicFrameLocks noGrp="1"/>
          </p:cNvGraphicFramePr>
          <p:nvPr/>
        </p:nvGraphicFramePr>
        <p:xfrm>
          <a:off x="827088" y="4005263"/>
          <a:ext cx="7632700" cy="1865313"/>
        </p:xfrm>
        <a:graphic>
          <a:graphicData uri="http://schemas.openxmlformats.org/drawingml/2006/table">
            <a:tbl>
              <a:tblPr/>
              <a:tblGrid>
                <a:gridCol w="1908175">
                  <a:extLst>
                    <a:ext uri="{9D8B030D-6E8A-4147-A177-3AD203B41FA5}">
                      <a16:colId xmlns:a16="http://schemas.microsoft.com/office/drawing/2014/main" xmlns="" val="20000"/>
                    </a:ext>
                  </a:extLst>
                </a:gridCol>
                <a:gridCol w="1908175">
                  <a:extLst>
                    <a:ext uri="{9D8B030D-6E8A-4147-A177-3AD203B41FA5}">
                      <a16:colId xmlns:a16="http://schemas.microsoft.com/office/drawing/2014/main" xmlns="" val="20001"/>
                    </a:ext>
                  </a:extLst>
                </a:gridCol>
                <a:gridCol w="1908175">
                  <a:extLst>
                    <a:ext uri="{9D8B030D-6E8A-4147-A177-3AD203B41FA5}">
                      <a16:colId xmlns:a16="http://schemas.microsoft.com/office/drawing/2014/main" xmlns="" val="20002"/>
                    </a:ext>
                  </a:extLst>
                </a:gridCol>
                <a:gridCol w="1908175">
                  <a:extLst>
                    <a:ext uri="{9D8B030D-6E8A-4147-A177-3AD203B41FA5}">
                      <a16:colId xmlns:a16="http://schemas.microsoft.com/office/drawing/2014/main" xmlns="" val="20003"/>
                    </a:ext>
                  </a:extLst>
                </a:gridCol>
              </a:tblGrid>
              <a:tr h="576263">
                <a:tc gridSpan="4">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Table 6-1:Unsigned Multiplication Summary (MUL AB)</a:t>
                      </a:r>
                    </a:p>
                  </a:txBody>
                  <a:tcPr horzOverflow="overflow">
                    <a:lnL cap="flat">
                      <a:noFill/>
                    </a:lnL>
                    <a:lnR cap="flat">
                      <a:noFill/>
                    </a:lnR>
                    <a:lnT cap="flat">
                      <a:noFill/>
                    </a:lnT>
                    <a:lnB w="12700" cap="flat" cmpd="sng" algn="ctr">
                      <a:solidFill>
                        <a:schemeClr val="tx1"/>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270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Multiplication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Operand 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Operand 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Result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1"/>
                  </a:ext>
                </a:extLst>
              </a:tr>
              <a:tr h="55245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byte </a:t>
                      </a:r>
                      <a:r>
                        <a:rPr kumimoji="1" lang="en-US" altLang="zh-TW" sz="1600" b="0" i="0" u="none" strike="noStrike" cap="none" normalizeH="0" baseline="0" smtClean="0">
                          <a:ln>
                            <a:noFill/>
                          </a:ln>
                          <a:solidFill>
                            <a:srgbClr val="FFFFFF"/>
                          </a:solidFill>
                          <a:effectLst/>
                          <a:latin typeface="Times New Roman" pitchFamily="18" charset="0"/>
                          <a:ea typeface="PMingLiU" pitchFamily="18" charset="-120"/>
                          <a:sym typeface="Symbol" pitchFamily="18" charset="2"/>
                        </a:rPr>
                        <a:t></a:t>
                      </a:r>
                      <a:r>
                        <a:rPr kumimoji="1" lang="en-US" altLang="zh-TW" sz="1600" b="0" i="0" u="none" strike="noStrike" cap="none" normalizeH="0" baseline="0" smtClean="0">
                          <a:ln>
                            <a:noFill/>
                          </a:ln>
                          <a:solidFill>
                            <a:srgbClr val="FFFFFF"/>
                          </a:solidFill>
                          <a:effectLst/>
                          <a:latin typeface="Times New Roman" pitchFamily="18" charset="0"/>
                          <a:ea typeface="PMingLiU" pitchFamily="18" charset="-120"/>
                        </a:rPr>
                        <a:t> </a:t>
                      </a: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byte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B</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A=low byte,</a:t>
                      </a:r>
                    </a:p>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B=high byte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965186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9508"/>
                                        </p:tgtEl>
                                        <p:attrNameLst>
                                          <p:attrName>style.visibility</p:attrName>
                                        </p:attrNameLst>
                                      </p:cBhvr>
                                      <p:to>
                                        <p:strVal val="visible"/>
                                      </p:to>
                                    </p:set>
                                    <p:animEffect transition="in" filter="fade">
                                      <p:cBhvr>
                                        <p:cTn id="7" dur="1000"/>
                                        <p:tgtEl>
                                          <p:spTgt spid="149508"/>
                                        </p:tgtEl>
                                      </p:cBhvr>
                                    </p:animEffect>
                                    <p:anim calcmode="lin" valueType="num">
                                      <p:cBhvr>
                                        <p:cTn id="8" dur="1000" fill="hold"/>
                                        <p:tgtEl>
                                          <p:spTgt spid="149508"/>
                                        </p:tgtEl>
                                        <p:attrNameLst>
                                          <p:attrName>ppt_x</p:attrName>
                                        </p:attrNameLst>
                                      </p:cBhvr>
                                      <p:tavLst>
                                        <p:tav tm="0">
                                          <p:val>
                                            <p:strVal val="#ppt_x"/>
                                          </p:val>
                                        </p:tav>
                                        <p:tav tm="100000">
                                          <p:val>
                                            <p:strVal val="#ppt_x"/>
                                          </p:val>
                                        </p:tav>
                                      </p:tavLst>
                                    </p:anim>
                                    <p:anim calcmode="lin" valueType="num">
                                      <p:cBhvr>
                                        <p:cTn id="9" dur="1000" fill="hold"/>
                                        <p:tgtEl>
                                          <p:spTgt spid="1495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49509"/>
                                        </p:tgtEl>
                                        <p:attrNameLst>
                                          <p:attrName>style.visibility</p:attrName>
                                        </p:attrNameLst>
                                      </p:cBhvr>
                                      <p:to>
                                        <p:strVal val="visible"/>
                                      </p:to>
                                    </p:set>
                                    <p:animEffect transition="in" filter="dissolve">
                                      <p:cBhvr>
                                        <p:cTn id="14"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5603"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560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5605" name="object 5"/>
          <p:cNvSpPr>
            <a:spLocks noChangeArrowheads="1"/>
          </p:cNvSpPr>
          <p:nvPr/>
        </p:nvSpPr>
        <p:spPr bwMode="auto">
          <a:xfrm>
            <a:off x="2387600" y="422275"/>
            <a:ext cx="5592763" cy="750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object 6"/>
          <p:cNvSpPr txBox="1">
            <a:spLocks noGrp="1"/>
          </p:cNvSpPr>
          <p:nvPr>
            <p:ph type="title"/>
          </p:nvPr>
        </p:nvSpPr>
        <p:spPr/>
        <p:txBody>
          <a:bodyPr tIns="212852" rtlCol="0">
            <a:normAutofit/>
          </a:bodyPr>
          <a:lstStyle/>
          <a:p>
            <a:pPr marL="2199640" eaLnBrk="1" fontAlgn="auto" hangingPunct="1">
              <a:spcBef>
                <a:spcPts val="0"/>
              </a:spcBef>
              <a:spcAft>
                <a:spcPts val="0"/>
              </a:spcAft>
              <a:defRPr/>
            </a:pPr>
            <a:r>
              <a:rPr dirty="0"/>
              <a:t>Address and Data</a:t>
            </a:r>
            <a:r>
              <a:rPr spc="-125" dirty="0"/>
              <a:t> </a:t>
            </a:r>
            <a:r>
              <a:rPr spc="-5" dirty="0"/>
              <a:t>Pins</a:t>
            </a:r>
          </a:p>
        </p:txBody>
      </p:sp>
      <p:sp>
        <p:nvSpPr>
          <p:cNvPr id="25607" name="object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C5D5EE25-6472-4691-BEA9-115BAB0D02F8}"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38</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7" name="object 7"/>
          <p:cNvSpPr txBox="1"/>
          <p:nvPr/>
        </p:nvSpPr>
        <p:spPr>
          <a:xfrm>
            <a:off x="1597025" y="1482725"/>
            <a:ext cx="5938838" cy="2724150"/>
          </a:xfrm>
          <a:prstGeom prst="rect">
            <a:avLst/>
          </a:prstGeom>
        </p:spPr>
        <p:txBody>
          <a:bodyPr lIns="0" tIns="0" rIns="0" bIns="0">
            <a:spAutoFit/>
          </a:bodyPr>
          <a:lstStyle>
            <a:lvl1pPr marL="295275" indent="-282575">
              <a:tabLst>
                <a:tab pos="295275" algn="l"/>
              </a:tabLst>
              <a:defRPr>
                <a:solidFill>
                  <a:schemeClr val="tx1"/>
                </a:solidFill>
                <a:latin typeface="Calibri" panose="020F0502020204030204" pitchFamily="34" charset="0"/>
              </a:defRPr>
            </a:lvl1pPr>
            <a:lvl2pPr marL="569913" indent="-280988">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3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Data Bus:</a:t>
            </a:r>
            <a:endPar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95275" marR="0" lvl="0" indent="-282575"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tab pos="295275" algn="l"/>
              </a:tabLst>
              <a:defRPr/>
            </a:pPr>
            <a:endParaRPr kumimoji="0" lang="en-US" altLang="en-US" sz="3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69913" marR="0" lvl="1" indent="-280988" algn="l" defTabSz="914400" rtl="0" eaLnBrk="1" fontAlgn="base" latinLnBrk="0" hangingPunct="1">
              <a:lnSpc>
                <a:spcPct val="100000"/>
              </a:lnSpc>
              <a:spcBef>
                <a:spcPts val="2575"/>
              </a:spcBef>
              <a:spcAft>
                <a:spcPct val="0"/>
              </a:spcAft>
              <a:buClr>
                <a:srgbClr val="3891A7"/>
              </a:buClr>
              <a:buSzTx/>
              <a:buFont typeface="Arial" panose="020B0604020202020204" pitchFamily="34" charset="0"/>
              <a:buChar char="•"/>
              <a:tabLst>
                <a:tab pos="295275" algn="l"/>
              </a:tabLst>
              <a:defRPr/>
            </a:pPr>
            <a:r>
              <a:rPr kumimoji="0" lang="en-US" altLang="en-US"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used to transfer data between  microprocessor and memory.</a:t>
            </a:r>
          </a:p>
          <a:p>
            <a:pPr marL="569913" marR="0" lvl="1" indent="-280988" algn="l" defTabSz="914400" rtl="0" eaLnBrk="1" fontAlgn="base" latinLnBrk="0" hangingPunct="1">
              <a:lnSpc>
                <a:spcPct val="100000"/>
              </a:lnSpc>
              <a:spcBef>
                <a:spcPts val="1200"/>
              </a:spcBef>
              <a:spcAft>
                <a:spcPct val="0"/>
              </a:spcAft>
              <a:buClr>
                <a:srgbClr val="3891A7"/>
              </a:buClr>
              <a:buSzTx/>
              <a:buFont typeface="Arial" panose="020B0604020202020204" pitchFamily="34" charset="0"/>
              <a:buChar char="•"/>
              <a:tabLst>
                <a:tab pos="295275" algn="l"/>
              </a:tabLst>
              <a:defRPr/>
            </a:pPr>
            <a:r>
              <a:rPr kumimoji="0" lang="en-US" altLang="en-US"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Data bus is of 8-bit.</a:t>
            </a:r>
          </a:p>
        </p:txBody>
      </p:sp>
    </p:spTree>
    <p:extLst>
      <p:ext uri="{BB962C8B-B14F-4D97-AF65-F5344CB8AC3E}">
        <p14:creationId xmlns:p14="http://schemas.microsoft.com/office/powerpoint/2010/main" val="2375264847"/>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5"/>
          <p:cNvSpPr>
            <a:spLocks noGrp="1"/>
          </p:cNvSpPr>
          <p:nvPr>
            <p:ph type="title"/>
          </p:nvPr>
        </p:nvSpPr>
        <p:spPr>
          <a:xfrm>
            <a:off x="0" y="0"/>
            <a:ext cx="9144000" cy="1143000"/>
          </a:xfrm>
        </p:spPr>
        <p:txBody>
          <a:bodyPr/>
          <a:lstStyle/>
          <a:p>
            <a:pPr eaLnBrk="1" hangingPunct="1"/>
            <a:r>
              <a:rPr lang="en-US" altLang="zh-TW" dirty="0" smtClean="0">
                <a:ea typeface="新細明體" pitchFamily="18" charset="-120"/>
              </a:rPr>
              <a:t>Division Concept</a:t>
            </a:r>
            <a:endParaRPr lang="en-US" dirty="0" smtClean="0">
              <a:ea typeface="新細明體" pitchFamily="18" charset="-120"/>
            </a:endParaRPr>
          </a:p>
        </p:txBody>
      </p:sp>
      <p:sp>
        <p:nvSpPr>
          <p:cNvPr id="125955" name="Content Placeholder 6"/>
          <p:cNvSpPr>
            <a:spLocks noGrp="1"/>
          </p:cNvSpPr>
          <p:nvPr>
            <p:ph idx="1"/>
          </p:nvPr>
        </p:nvSpPr>
        <p:spPr>
          <a:xfrm>
            <a:off x="173038" y="1214438"/>
            <a:ext cx="8786812" cy="2714625"/>
          </a:xfrm>
        </p:spPr>
        <p:txBody>
          <a:bodyPr>
            <a:normAutofit/>
          </a:bodyPr>
          <a:lstStyle/>
          <a:p>
            <a:pPr eaLnBrk="1" hangingPunct="1">
              <a:buFontTx/>
              <a:buNone/>
            </a:pPr>
            <a:r>
              <a:rPr lang="en-US" altLang="zh-TW" smtClean="0">
                <a:solidFill>
                  <a:srgbClr val="00FFCC"/>
                </a:solidFill>
                <a:ea typeface="新細明體" pitchFamily="18" charset="-120"/>
              </a:rPr>
              <a:t>			</a:t>
            </a:r>
            <a:r>
              <a:rPr lang="en-US" altLang="zh-TW" sz="3600" smtClean="0">
                <a:solidFill>
                  <a:srgbClr val="CC99FF"/>
                </a:solidFill>
                <a:ea typeface="新細明體" pitchFamily="18" charset="-120"/>
              </a:rPr>
              <a:t>DIV   AB	; divide A by B</a:t>
            </a:r>
            <a:endParaRPr lang="en-US" altLang="zh-TW" smtClean="0">
              <a:solidFill>
                <a:srgbClr val="CC99FF"/>
              </a:solidFill>
              <a:ea typeface="新細明體" pitchFamily="18" charset="-120"/>
            </a:endParaRPr>
          </a:p>
          <a:p>
            <a:pPr eaLnBrk="1" hangingPunct="1"/>
            <a:endParaRPr lang="en-US" altLang="zh-TW" smtClean="0">
              <a:solidFill>
                <a:srgbClr val="00FFCC"/>
              </a:solidFill>
              <a:ea typeface="新細明體" pitchFamily="18" charset="-120"/>
            </a:endParaRPr>
          </a:p>
          <a:p>
            <a:pPr eaLnBrk="1" hangingPunct="1"/>
            <a:r>
              <a:rPr lang="en-US" altLang="zh-TW" sz="2400" smtClean="0">
                <a:solidFill>
                  <a:srgbClr val="00FFCC"/>
                </a:solidFill>
                <a:ea typeface="新細明體" pitchFamily="18" charset="-120"/>
              </a:rPr>
              <a:t>MOV  A,#95H	;load 95 into A</a:t>
            </a:r>
          </a:p>
          <a:p>
            <a:pPr eaLnBrk="1" hangingPunct="1"/>
            <a:r>
              <a:rPr lang="en-US" altLang="zh-TW" sz="2400" smtClean="0">
                <a:solidFill>
                  <a:srgbClr val="00FFCC"/>
                </a:solidFill>
                <a:ea typeface="新細明體" pitchFamily="18" charset="-120"/>
              </a:rPr>
              <a:t>MOV  B,#10H	;load 10 into B</a:t>
            </a:r>
          </a:p>
          <a:p>
            <a:pPr eaLnBrk="1" hangingPunct="1"/>
            <a:r>
              <a:rPr lang="en-US" altLang="zh-TW" sz="2400" smtClean="0">
                <a:solidFill>
                  <a:srgbClr val="00FFCC"/>
                </a:solidFill>
                <a:ea typeface="新細明體" pitchFamily="18" charset="-120"/>
              </a:rPr>
              <a:t>DIV	   AB		;now A = 09 (quotient) and B = 05 (remainder)</a:t>
            </a:r>
          </a:p>
          <a:p>
            <a:pPr eaLnBrk="1" hangingPunct="1">
              <a:buFontTx/>
              <a:buNone/>
            </a:pPr>
            <a:endParaRPr lang="en-US" altLang="zh-TW" smtClean="0">
              <a:solidFill>
                <a:srgbClr val="00FFCC"/>
              </a:solidFill>
              <a:ea typeface="新細明體" pitchFamily="18" charset="-120"/>
            </a:endParaRPr>
          </a:p>
          <a:p>
            <a:pPr eaLnBrk="1" hangingPunct="1"/>
            <a:endParaRPr lang="en-US" smtClean="0">
              <a:ea typeface="新細明體" pitchFamily="18" charset="-12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380</a:t>
            </a:fld>
            <a:endParaRPr lang="en-US"/>
          </a:p>
        </p:txBody>
      </p:sp>
      <p:graphicFrame>
        <p:nvGraphicFramePr>
          <p:cNvPr id="8" name="Group 5"/>
          <p:cNvGraphicFramePr>
            <a:graphicFrameLocks/>
          </p:cNvGraphicFramePr>
          <p:nvPr/>
        </p:nvGraphicFramePr>
        <p:xfrm>
          <a:off x="214313" y="4429125"/>
          <a:ext cx="8786812" cy="1655763"/>
        </p:xfrm>
        <a:graphic>
          <a:graphicData uri="http://schemas.openxmlformats.org/drawingml/2006/table">
            <a:tbl>
              <a:tblPr/>
              <a:tblGrid>
                <a:gridCol w="1792344">
                  <a:extLst>
                    <a:ext uri="{9D8B030D-6E8A-4147-A177-3AD203B41FA5}">
                      <a16:colId xmlns:a16="http://schemas.microsoft.com/office/drawing/2014/main" xmlns="" val="20000"/>
                    </a:ext>
                  </a:extLst>
                </a:gridCol>
                <a:gridCol w="1961611">
                  <a:extLst>
                    <a:ext uri="{9D8B030D-6E8A-4147-A177-3AD203B41FA5}">
                      <a16:colId xmlns:a16="http://schemas.microsoft.com/office/drawing/2014/main" xmlns="" val="20001"/>
                    </a:ext>
                  </a:extLst>
                </a:gridCol>
                <a:gridCol w="1876977">
                  <a:extLst>
                    <a:ext uri="{9D8B030D-6E8A-4147-A177-3AD203B41FA5}">
                      <a16:colId xmlns:a16="http://schemas.microsoft.com/office/drawing/2014/main" xmlns="" val="20002"/>
                    </a:ext>
                  </a:extLst>
                </a:gridCol>
                <a:gridCol w="1450049">
                  <a:extLst>
                    <a:ext uri="{9D8B030D-6E8A-4147-A177-3AD203B41FA5}">
                      <a16:colId xmlns:a16="http://schemas.microsoft.com/office/drawing/2014/main" xmlns="" val="20003"/>
                    </a:ext>
                  </a:extLst>
                </a:gridCol>
                <a:gridCol w="1705831">
                  <a:extLst>
                    <a:ext uri="{9D8B030D-6E8A-4147-A177-3AD203B41FA5}">
                      <a16:colId xmlns:a16="http://schemas.microsoft.com/office/drawing/2014/main" xmlns="" val="20004"/>
                    </a:ext>
                  </a:extLst>
                </a:gridCol>
              </a:tblGrid>
              <a:tr h="503238">
                <a:tc gridSpan="5">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Table 6-2:Unsigned Division Summary (DIV AB)</a:t>
                      </a:r>
                    </a:p>
                  </a:txBody>
                  <a:tcPr marL="108331" marR="108331" horzOverflow="overflow">
                    <a:lnL cap="flat">
                      <a:noFill/>
                    </a:lnL>
                    <a:lnR cap="flat">
                      <a:noFill/>
                    </a:lnR>
                    <a:lnT cap="flat">
                      <a:noFill/>
                    </a:lnT>
                    <a:lnB w="12700" cap="flat" cmpd="sng" algn="ctr">
                      <a:solidFill>
                        <a:schemeClr val="tx1"/>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04825">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Division</a:t>
                      </a:r>
                    </a:p>
                  </a:txBody>
                  <a:tcPr marL="108331" marR="1083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Numerator</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Denominator</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Quotient</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Remainder</a:t>
                      </a:r>
                    </a:p>
                  </a:txBody>
                  <a:tcPr marL="108331" marR="1083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1"/>
                  </a:ext>
                </a:extLst>
              </a:tr>
              <a:tr h="647700">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byte / byte</a:t>
                      </a:r>
                    </a:p>
                  </a:txBody>
                  <a:tcPr marL="108331" marR="10833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smtClean="0">
                          <a:ln>
                            <a:noFill/>
                          </a:ln>
                          <a:solidFill>
                            <a:schemeClr val="tx1"/>
                          </a:solidFill>
                          <a:effectLst/>
                          <a:latin typeface="Times New Roman" pitchFamily="18" charset="0"/>
                          <a:ea typeface="PMingLiU" pitchFamily="18" charset="-120"/>
                        </a:rPr>
                        <a:t>B</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A</a:t>
                      </a:r>
                    </a:p>
                  </a:txBody>
                  <a:tcPr marL="108331" marR="10833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TW" sz="2000" b="0" i="0" u="none" strike="noStrike" cap="none" normalizeH="0" baseline="0" dirty="0" smtClean="0">
                          <a:ln>
                            <a:noFill/>
                          </a:ln>
                          <a:solidFill>
                            <a:schemeClr val="tx1"/>
                          </a:solidFill>
                          <a:effectLst/>
                          <a:latin typeface="Times New Roman" pitchFamily="18" charset="0"/>
                          <a:ea typeface="PMingLiU" pitchFamily="18" charset="-120"/>
                        </a:rPr>
                        <a:t>B</a:t>
                      </a:r>
                    </a:p>
                  </a:txBody>
                  <a:tcPr marL="108331" marR="10833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10415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3543296" cy="796908"/>
          </a:xfrm>
        </p:spPr>
        <p:txBody>
          <a:bodyPr>
            <a:noAutofit/>
          </a:bodyPr>
          <a:lstStyle/>
          <a:p>
            <a:r>
              <a:rPr lang="en-GB" sz="2400" b="1" dirty="0" smtClean="0">
                <a:solidFill>
                  <a:srgbClr val="CC00FF"/>
                </a:solidFill>
              </a:rPr>
              <a:t>MULTIPLICATION OF TWO 8 bit Numbers</a:t>
            </a:r>
            <a:endParaRPr lang="en-GB" sz="2400" b="1" dirty="0">
              <a:solidFill>
                <a:srgbClr val="CC00FF"/>
              </a:solidFill>
            </a:endParaRPr>
          </a:p>
        </p:txBody>
      </p:sp>
      <p:sp>
        <p:nvSpPr>
          <p:cNvPr id="8" name="Slide Number Placeholder 7"/>
          <p:cNvSpPr>
            <a:spLocks noGrp="1"/>
          </p:cNvSpPr>
          <p:nvPr>
            <p:ph type="sldNum" sz="quarter" idx="12"/>
          </p:nvPr>
        </p:nvSpPr>
        <p:spPr/>
        <p:txBody>
          <a:bodyPr/>
          <a:lstStyle/>
          <a:p>
            <a:pPr>
              <a:defRPr/>
            </a:pPr>
            <a:fld id="{5F266DE1-7BFC-4D15-BB25-D650F153EEC8}" type="slidenum">
              <a:rPr lang="en-US" smtClean="0"/>
              <a:pPr>
                <a:defRPr/>
              </a:pPr>
              <a:t>381</a:t>
            </a:fld>
            <a:endParaRPr lang="en-US"/>
          </a:p>
        </p:txBody>
      </p:sp>
      <p:graphicFrame>
        <p:nvGraphicFramePr>
          <p:cNvPr id="5" name="Table 4"/>
          <p:cNvGraphicFramePr>
            <a:graphicFrameLocks noGrp="1"/>
          </p:cNvGraphicFramePr>
          <p:nvPr/>
        </p:nvGraphicFramePr>
        <p:xfrm>
          <a:off x="428597" y="1036971"/>
          <a:ext cx="3929089" cy="5320985"/>
        </p:xfrm>
        <a:graphic>
          <a:graphicData uri="http://schemas.openxmlformats.org/drawingml/2006/table">
            <a:tbl>
              <a:tblPr/>
              <a:tblGrid>
                <a:gridCol w="1024001">
                  <a:extLst>
                    <a:ext uri="{9D8B030D-6E8A-4147-A177-3AD203B41FA5}">
                      <a16:colId xmlns:a16="http://schemas.microsoft.com/office/drawing/2014/main" xmlns="" val="20000"/>
                    </a:ext>
                  </a:extLst>
                </a:gridCol>
                <a:gridCol w="864002">
                  <a:extLst>
                    <a:ext uri="{9D8B030D-6E8A-4147-A177-3AD203B41FA5}">
                      <a16:colId xmlns:a16="http://schemas.microsoft.com/office/drawing/2014/main" xmlns="" val="20001"/>
                    </a:ext>
                  </a:extLst>
                </a:gridCol>
                <a:gridCol w="2041086">
                  <a:extLst>
                    <a:ext uri="{9D8B030D-6E8A-4147-A177-3AD203B41FA5}">
                      <a16:colId xmlns:a16="http://schemas.microsoft.com/office/drawing/2014/main" xmlns="" val="20002"/>
                    </a:ext>
                  </a:extLst>
                </a:gridCol>
              </a:tblGrid>
              <a:tr h="688235">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Address</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Label</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Mnemonics</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14750">
                <a:tc>
                  <a:txBody>
                    <a:bodyPr/>
                    <a:lstStyle/>
                    <a:p>
                      <a:pPr>
                        <a:lnSpc>
                          <a:spcPct val="150000"/>
                        </a:lnSpc>
                        <a:spcAft>
                          <a:spcPts val="0"/>
                        </a:spcAft>
                      </a:pPr>
                      <a:r>
                        <a:rPr lang="en-US" sz="1100">
                          <a:latin typeface="Times New Roman"/>
                          <a:ea typeface="Times New Roman"/>
                          <a:cs typeface="Times New Roman"/>
                        </a:rPr>
                        <a:t>9000</a:t>
                      </a:r>
                      <a:endParaRPr lang="en-GB"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START</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A,#05</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F0,#03</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MUL  AB</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DPTR,#9200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MOVX   @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INC   DPTR</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A,F0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514750">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SJMP  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7" name="Table 6"/>
          <p:cNvGraphicFramePr>
            <a:graphicFrameLocks noGrp="1"/>
          </p:cNvGraphicFramePr>
          <p:nvPr/>
        </p:nvGraphicFramePr>
        <p:xfrm>
          <a:off x="4643439" y="965531"/>
          <a:ext cx="4357717" cy="5606741"/>
        </p:xfrm>
        <a:graphic>
          <a:graphicData uri="http://schemas.openxmlformats.org/drawingml/2006/table">
            <a:tbl>
              <a:tblPr/>
              <a:tblGrid>
                <a:gridCol w="1135710">
                  <a:extLst>
                    <a:ext uri="{9D8B030D-6E8A-4147-A177-3AD203B41FA5}">
                      <a16:colId xmlns:a16="http://schemas.microsoft.com/office/drawing/2014/main" xmlns="" val="20000"/>
                    </a:ext>
                  </a:extLst>
                </a:gridCol>
                <a:gridCol w="958257">
                  <a:extLst>
                    <a:ext uri="{9D8B030D-6E8A-4147-A177-3AD203B41FA5}">
                      <a16:colId xmlns:a16="http://schemas.microsoft.com/office/drawing/2014/main" xmlns="" val="20001"/>
                    </a:ext>
                  </a:extLst>
                </a:gridCol>
                <a:gridCol w="2263750">
                  <a:extLst>
                    <a:ext uri="{9D8B030D-6E8A-4147-A177-3AD203B41FA5}">
                      <a16:colId xmlns:a16="http://schemas.microsoft.com/office/drawing/2014/main" xmlns="" val="20002"/>
                    </a:ext>
                  </a:extLst>
                </a:gridCol>
              </a:tblGrid>
              <a:tr h="725195">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Address</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Label</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b="1" dirty="0">
                          <a:solidFill>
                            <a:srgbClr val="C00000"/>
                          </a:solidFill>
                          <a:latin typeface="Times New Roman"/>
                          <a:ea typeface="Times New Roman"/>
                          <a:cs typeface="Times New Roman"/>
                        </a:rPr>
                        <a:t>Mnemonics</a:t>
                      </a:r>
                      <a:endParaRPr lang="en-GB" sz="1800" b="1" dirty="0">
                        <a:solidFill>
                          <a:srgbClr val="C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542394">
                <a:tc>
                  <a:txBody>
                    <a:bodyPr/>
                    <a:lstStyle/>
                    <a:p>
                      <a:pPr>
                        <a:lnSpc>
                          <a:spcPct val="150000"/>
                        </a:lnSpc>
                        <a:spcAft>
                          <a:spcPts val="0"/>
                        </a:spcAft>
                      </a:pPr>
                      <a:r>
                        <a:rPr lang="en-US" sz="1100">
                          <a:latin typeface="Times New Roman"/>
                          <a:ea typeface="Times New Roman"/>
                          <a:cs typeface="Times New Roman"/>
                        </a:rPr>
                        <a:t>9000</a:t>
                      </a:r>
                      <a:endParaRPr lang="en-GB"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START</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A,#05</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F0,#03</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smtClean="0">
                          <a:latin typeface="Times New Roman"/>
                          <a:ea typeface="Times New Roman"/>
                          <a:cs typeface="Times New Roman"/>
                        </a:rPr>
                        <a:t>DIV AB</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DPTR,#9200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MOVX   @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INC   DPTR</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   A,F0</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MOVX   @DPTR,A</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542394">
                <a:tc>
                  <a:txBody>
                    <a:bodyPr/>
                    <a:lstStyle/>
                    <a:p>
                      <a:pPr>
                        <a:lnSpc>
                          <a:spcPct val="150000"/>
                        </a:lnSpc>
                        <a:spcAft>
                          <a:spcPts val="0"/>
                        </a:spcAft>
                      </a:pP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600" dirty="0">
                          <a:latin typeface="Times New Roman"/>
                          <a:ea typeface="Times New Roman"/>
                          <a:cs typeface="Times New Roman"/>
                        </a:rPr>
                        <a:t>SJMP  HERE</a:t>
                      </a:r>
                      <a:endParaRPr lang="en-GB" sz="18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9" name="Title 3"/>
          <p:cNvSpPr txBox="1">
            <a:spLocks/>
          </p:cNvSpPr>
          <p:nvPr/>
        </p:nvSpPr>
        <p:spPr>
          <a:xfrm>
            <a:off x="5100670" y="71414"/>
            <a:ext cx="3543296" cy="79690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smtClean="0">
                <a:ln>
                  <a:noFill/>
                </a:ln>
                <a:solidFill>
                  <a:srgbClr val="CC00FF"/>
                </a:solidFill>
                <a:effectLst/>
                <a:uLnTx/>
                <a:uFillTx/>
                <a:latin typeface="+mj-lt"/>
                <a:ea typeface="+mj-ea"/>
                <a:cs typeface="+mj-cs"/>
              </a:rPr>
              <a:t>DIVISION OF TWO 8 bit Numbers</a:t>
            </a:r>
            <a:endParaRPr kumimoji="0" lang="en-GB" sz="2400" b="1" i="0" u="none" strike="noStrike" kern="1200" cap="none" spc="0" normalizeH="0" baseline="0" noProof="0" dirty="0">
              <a:ln>
                <a:noFill/>
              </a:ln>
              <a:solidFill>
                <a:srgbClr val="CC00FF"/>
              </a:solidFill>
              <a:effectLst/>
              <a:uLnTx/>
              <a:uFillTx/>
              <a:latin typeface="+mj-lt"/>
              <a:ea typeface="+mj-ea"/>
              <a:cs typeface="+mj-cs"/>
            </a:endParaRPr>
          </a:p>
        </p:txBody>
      </p:sp>
    </p:spTree>
    <p:extLst>
      <p:ext uri="{BB962C8B-B14F-4D97-AF65-F5344CB8AC3E}">
        <p14:creationId xmlns:p14="http://schemas.microsoft.com/office/powerpoint/2010/main" val="280793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14314"/>
            <a:ext cx="8229600" cy="714356"/>
          </a:xfrm>
        </p:spPr>
        <p:txBody>
          <a:bodyPr>
            <a:normAutofit fontScale="90000"/>
          </a:bodyPr>
          <a:lstStyle/>
          <a:p>
            <a:r>
              <a:rPr lang="en-GB" dirty="0" smtClean="0">
                <a:solidFill>
                  <a:srgbClr val="CC00FF"/>
                </a:solidFill>
              </a:rPr>
              <a:t>Average of Five(or N) 8 bit Numbers</a:t>
            </a:r>
            <a:endParaRPr lang="en-GB" dirty="0">
              <a:solidFill>
                <a:srgbClr val="CC00FF"/>
              </a:solidFill>
            </a:endParaRPr>
          </a:p>
        </p:txBody>
      </p:sp>
      <p:sp>
        <p:nvSpPr>
          <p:cNvPr id="8" name="Content Placeholder 7"/>
          <p:cNvSpPr>
            <a:spLocks noGrp="1"/>
          </p:cNvSpPr>
          <p:nvPr>
            <p:ph idx="1"/>
          </p:nvPr>
        </p:nvSpPr>
        <p:spPr>
          <a:xfrm>
            <a:off x="457200" y="1000108"/>
            <a:ext cx="8229600" cy="5500726"/>
          </a:xfrm>
        </p:spPr>
        <p:txBody>
          <a:bodyPr>
            <a:noAutofit/>
          </a:bodyPr>
          <a:lstStyle/>
          <a:p>
            <a:pPr>
              <a:buNone/>
            </a:pPr>
            <a:r>
              <a:rPr lang="en-GB" sz="2000" dirty="0" smtClean="0"/>
              <a:t>		MOV 40</a:t>
            </a:r>
            <a:r>
              <a:rPr lang="en-GB" sz="1200" dirty="0" smtClean="0"/>
              <a:t>H</a:t>
            </a:r>
            <a:r>
              <a:rPr lang="en-GB" sz="2000" dirty="0" smtClean="0"/>
              <a:t>,</a:t>
            </a:r>
            <a:r>
              <a:rPr lang="en-US" sz="2000" dirty="0" smtClean="0">
                <a:latin typeface="Times New Roman"/>
                <a:ea typeface="Times New Roman"/>
                <a:cs typeface="Times New Roman"/>
              </a:rPr>
              <a:t> #05</a:t>
            </a:r>
            <a:r>
              <a:rPr lang="en-US" sz="1100" dirty="0" smtClean="0">
                <a:latin typeface="Times New Roman"/>
                <a:ea typeface="Times New Roman"/>
                <a:cs typeface="Times New Roman"/>
              </a:rPr>
              <a:t>H		</a:t>
            </a:r>
            <a:r>
              <a:rPr lang="en-US" sz="2000" dirty="0" smtClean="0">
                <a:latin typeface="Times New Roman"/>
                <a:ea typeface="Times New Roman"/>
                <a:cs typeface="Times New Roman"/>
              </a:rPr>
              <a:t> store I </a:t>
            </a:r>
            <a:r>
              <a:rPr lang="en-US" sz="2000" dirty="0" err="1" smtClean="0">
                <a:latin typeface="Times New Roman"/>
                <a:ea typeface="Times New Roman"/>
                <a:cs typeface="Times New Roman"/>
              </a:rPr>
              <a:t>st</a:t>
            </a:r>
            <a:r>
              <a:rPr lang="en-US" sz="2000" dirty="0" smtClean="0">
                <a:latin typeface="Times New Roman"/>
                <a:ea typeface="Times New Roman"/>
                <a:cs typeface="Times New Roman"/>
              </a:rPr>
              <a:t> number in location 40H</a:t>
            </a:r>
          </a:p>
          <a:p>
            <a:pPr>
              <a:buNone/>
            </a:pPr>
            <a:r>
              <a:rPr lang="en-GB" sz="2000" dirty="0" smtClean="0"/>
              <a:t>		MOV 41</a:t>
            </a:r>
            <a:r>
              <a:rPr lang="en-GB" sz="1200" dirty="0" smtClean="0"/>
              <a:t>H</a:t>
            </a:r>
            <a:r>
              <a:rPr lang="en-GB" sz="2000" dirty="0" smtClean="0"/>
              <a:t>,</a:t>
            </a:r>
            <a:r>
              <a:rPr lang="en-US" sz="2000" dirty="0" smtClean="0">
                <a:latin typeface="Times New Roman"/>
                <a:ea typeface="Times New Roman"/>
                <a:cs typeface="Times New Roman"/>
              </a:rPr>
              <a:t> #04</a:t>
            </a:r>
            <a:r>
              <a:rPr lang="en-US" sz="1100" dirty="0" smtClean="0">
                <a:latin typeface="Times New Roman"/>
                <a:ea typeface="Times New Roman"/>
                <a:cs typeface="Times New Roman"/>
              </a:rPr>
              <a:t>H</a:t>
            </a:r>
            <a:endParaRPr lang="en-US" sz="2000" dirty="0" smtClean="0">
              <a:latin typeface="Times New Roman"/>
              <a:ea typeface="Times New Roman"/>
              <a:cs typeface="Times New Roman"/>
            </a:endParaRPr>
          </a:p>
          <a:p>
            <a:pPr>
              <a:buNone/>
            </a:pPr>
            <a:r>
              <a:rPr lang="en-GB" sz="2000" dirty="0" smtClean="0"/>
              <a:t>		MOV 42</a:t>
            </a:r>
            <a:r>
              <a:rPr lang="en-GB" sz="1200" dirty="0" smtClean="0"/>
              <a:t>H</a:t>
            </a:r>
            <a:r>
              <a:rPr lang="en-GB" sz="2000" dirty="0" smtClean="0"/>
              <a:t>,</a:t>
            </a:r>
            <a:r>
              <a:rPr lang="en-US" sz="2000" dirty="0" smtClean="0">
                <a:latin typeface="Times New Roman"/>
                <a:ea typeface="Times New Roman"/>
                <a:cs typeface="Times New Roman"/>
              </a:rPr>
              <a:t> #03</a:t>
            </a:r>
            <a:r>
              <a:rPr lang="en-US" sz="1100" dirty="0" smtClean="0">
                <a:latin typeface="Times New Roman"/>
                <a:ea typeface="Times New Roman"/>
                <a:cs typeface="Times New Roman"/>
              </a:rPr>
              <a:t>H</a:t>
            </a:r>
            <a:endParaRPr lang="en-US" sz="2000" dirty="0" smtClean="0">
              <a:latin typeface="Times New Roman"/>
              <a:ea typeface="Times New Roman"/>
              <a:cs typeface="Times New Roman"/>
            </a:endParaRPr>
          </a:p>
          <a:p>
            <a:pPr>
              <a:buNone/>
            </a:pPr>
            <a:r>
              <a:rPr lang="en-GB" sz="2000" dirty="0" smtClean="0"/>
              <a:t>		MOV 43</a:t>
            </a:r>
            <a:r>
              <a:rPr lang="en-GB" sz="1200" dirty="0" smtClean="0"/>
              <a:t>H</a:t>
            </a:r>
            <a:r>
              <a:rPr lang="en-GB" sz="2000" dirty="0" smtClean="0"/>
              <a:t>,</a:t>
            </a:r>
            <a:r>
              <a:rPr lang="en-US" sz="2000" dirty="0" smtClean="0">
                <a:latin typeface="Times New Roman"/>
                <a:ea typeface="Times New Roman"/>
                <a:cs typeface="Times New Roman"/>
              </a:rPr>
              <a:t> #02</a:t>
            </a:r>
            <a:r>
              <a:rPr lang="en-US" sz="1100" dirty="0" smtClean="0">
                <a:latin typeface="Times New Roman"/>
                <a:ea typeface="Times New Roman"/>
                <a:cs typeface="Times New Roman"/>
              </a:rPr>
              <a:t>H</a:t>
            </a:r>
            <a:endParaRPr lang="en-US" sz="2000" dirty="0" smtClean="0">
              <a:latin typeface="Times New Roman"/>
              <a:ea typeface="Times New Roman"/>
              <a:cs typeface="Times New Roman"/>
            </a:endParaRPr>
          </a:p>
          <a:p>
            <a:pPr>
              <a:buNone/>
            </a:pPr>
            <a:r>
              <a:rPr lang="en-GB" sz="2000" dirty="0" smtClean="0"/>
              <a:t>		MOV 44</a:t>
            </a:r>
            <a:r>
              <a:rPr lang="en-GB" sz="1200" dirty="0" smtClean="0"/>
              <a:t>H</a:t>
            </a:r>
            <a:r>
              <a:rPr lang="en-GB" sz="2000" dirty="0" smtClean="0"/>
              <a:t>,</a:t>
            </a:r>
            <a:r>
              <a:rPr lang="en-US" sz="2000" dirty="0" smtClean="0">
                <a:latin typeface="Times New Roman"/>
                <a:ea typeface="Times New Roman"/>
                <a:cs typeface="Times New Roman"/>
              </a:rPr>
              <a:t> #01</a:t>
            </a:r>
            <a:r>
              <a:rPr lang="en-US" sz="1100" dirty="0" smtClean="0">
                <a:latin typeface="Times New Roman"/>
                <a:ea typeface="Times New Roman"/>
                <a:cs typeface="Times New Roman"/>
              </a:rPr>
              <a:t>H</a:t>
            </a:r>
            <a:endParaRPr lang="en-US" sz="2000" dirty="0" smtClean="0">
              <a:latin typeface="Times New Roman"/>
              <a:ea typeface="Times New Roman"/>
              <a:cs typeface="Times New Roman"/>
            </a:endParaRPr>
          </a:p>
          <a:p>
            <a:pPr>
              <a:buNone/>
            </a:pPr>
            <a:r>
              <a:rPr lang="en-US" sz="2000" dirty="0" smtClean="0">
                <a:latin typeface="Times New Roman"/>
                <a:ea typeface="Times New Roman"/>
                <a:cs typeface="Times New Roman"/>
              </a:rPr>
              <a:t>		MOV R0, #40</a:t>
            </a:r>
            <a:r>
              <a:rPr lang="en-US" sz="1100" dirty="0" smtClean="0">
                <a:latin typeface="Times New Roman"/>
                <a:ea typeface="Times New Roman"/>
                <a:cs typeface="Times New Roman"/>
              </a:rPr>
              <a:t>H		</a:t>
            </a:r>
            <a:r>
              <a:rPr lang="en-US" sz="1600" dirty="0" smtClean="0">
                <a:latin typeface="Times New Roman"/>
                <a:ea typeface="Times New Roman"/>
                <a:cs typeface="Times New Roman"/>
              </a:rPr>
              <a:t>store I </a:t>
            </a:r>
            <a:r>
              <a:rPr lang="en-US" sz="1600" dirty="0" err="1" smtClean="0">
                <a:latin typeface="Times New Roman"/>
                <a:ea typeface="Times New Roman"/>
                <a:cs typeface="Times New Roman"/>
              </a:rPr>
              <a:t>st</a:t>
            </a:r>
            <a:r>
              <a:rPr lang="en-US" sz="1600" dirty="0" smtClean="0">
                <a:latin typeface="Times New Roman"/>
                <a:ea typeface="Times New Roman"/>
                <a:cs typeface="Times New Roman"/>
              </a:rPr>
              <a:t> number address 40H in R0</a:t>
            </a:r>
            <a:endParaRPr lang="en-US" sz="2000" dirty="0" smtClean="0">
              <a:latin typeface="Times New Roman"/>
              <a:ea typeface="Times New Roman"/>
              <a:cs typeface="Times New Roman"/>
            </a:endParaRPr>
          </a:p>
          <a:p>
            <a:pPr>
              <a:buNone/>
            </a:pPr>
            <a:r>
              <a:rPr lang="en-US" sz="2000" dirty="0" smtClean="0">
                <a:latin typeface="Times New Roman"/>
                <a:ea typeface="Times New Roman"/>
                <a:cs typeface="Times New Roman"/>
              </a:rPr>
              <a:t>		MOV R5, #05</a:t>
            </a:r>
            <a:r>
              <a:rPr lang="en-US" sz="1100" dirty="0" smtClean="0">
                <a:latin typeface="Times New Roman"/>
                <a:ea typeface="Times New Roman"/>
                <a:cs typeface="Times New Roman"/>
              </a:rPr>
              <a:t>H		</a:t>
            </a:r>
            <a:r>
              <a:rPr lang="en-US" sz="1600" dirty="0" smtClean="0">
                <a:solidFill>
                  <a:prstClr val="black"/>
                </a:solidFill>
                <a:latin typeface="Times New Roman"/>
                <a:ea typeface="Times New Roman"/>
                <a:cs typeface="Times New Roman"/>
              </a:rPr>
              <a:t> store the number 05H in R5</a:t>
            </a:r>
            <a:endParaRPr lang="en-US" sz="2000" dirty="0" smtClean="0">
              <a:latin typeface="Times New Roman"/>
              <a:ea typeface="Times New Roman"/>
              <a:cs typeface="Times New Roman"/>
            </a:endParaRPr>
          </a:p>
          <a:p>
            <a:pPr>
              <a:buNone/>
            </a:pPr>
            <a:r>
              <a:rPr lang="en-GB" sz="2000" dirty="0" smtClean="0"/>
              <a:t>		MOV B,R5		</a:t>
            </a:r>
            <a:r>
              <a:rPr lang="en-US" sz="1600" dirty="0" smtClean="0">
                <a:solidFill>
                  <a:prstClr val="black"/>
                </a:solidFill>
                <a:latin typeface="Times New Roman"/>
                <a:ea typeface="Times New Roman"/>
                <a:cs typeface="Times New Roman"/>
              </a:rPr>
              <a:t> store the number 05H in B</a:t>
            </a:r>
            <a:endParaRPr lang="en-GB" sz="2000" dirty="0" smtClean="0"/>
          </a:p>
          <a:p>
            <a:pPr>
              <a:buNone/>
            </a:pPr>
            <a:r>
              <a:rPr lang="en-GB" sz="2000" dirty="0" smtClean="0"/>
              <a:t>		CLR A			Clear Acc	</a:t>
            </a:r>
          </a:p>
          <a:p>
            <a:pPr>
              <a:buNone/>
            </a:pPr>
            <a:r>
              <a:rPr lang="en-GB" sz="2000" dirty="0" smtClean="0"/>
              <a:t>LOOP: 	ADD A,@R0</a:t>
            </a:r>
          </a:p>
          <a:p>
            <a:pPr>
              <a:buNone/>
            </a:pPr>
            <a:r>
              <a:rPr lang="en-GB" sz="2000" dirty="0" smtClean="0"/>
              <a:t>		INC R0</a:t>
            </a:r>
          </a:p>
          <a:p>
            <a:pPr>
              <a:buNone/>
            </a:pPr>
            <a:r>
              <a:rPr lang="en-GB" sz="2000" dirty="0" smtClean="0"/>
              <a:t>		DJNZ R5,LOOP</a:t>
            </a:r>
          </a:p>
          <a:p>
            <a:pPr>
              <a:buNone/>
            </a:pPr>
            <a:r>
              <a:rPr lang="en-GB" sz="2000" dirty="0" smtClean="0"/>
              <a:t>		DIV AB</a:t>
            </a:r>
          </a:p>
          <a:p>
            <a:pPr>
              <a:buNone/>
            </a:pPr>
            <a:r>
              <a:rPr lang="en-GB" sz="2000" dirty="0" smtClean="0"/>
              <a:t>		MOV 55H,A		Save the quotient in location 55H</a:t>
            </a:r>
          </a:p>
          <a:p>
            <a:pPr>
              <a:buNone/>
            </a:pPr>
            <a:r>
              <a:rPr lang="en-GB" sz="2000" dirty="0" smtClean="0"/>
              <a:t>		END</a:t>
            </a:r>
            <a:endParaRPr lang="en-GB" sz="2000" dirty="0"/>
          </a:p>
        </p:txBody>
      </p:sp>
      <p:sp>
        <p:nvSpPr>
          <p:cNvPr id="4" name="Slide Number Placeholder 3"/>
          <p:cNvSpPr>
            <a:spLocks noGrp="1"/>
          </p:cNvSpPr>
          <p:nvPr>
            <p:ph type="sldNum" sz="quarter" idx="12"/>
          </p:nvPr>
        </p:nvSpPr>
        <p:spPr/>
        <p:txBody>
          <a:bodyPr/>
          <a:lstStyle/>
          <a:p>
            <a:pPr>
              <a:defRPr/>
            </a:pPr>
            <a:fld id="{5F266DE1-7BFC-4D15-BB25-D650F153EEC8}" type="slidenum">
              <a:rPr lang="en-US" smtClean="0"/>
              <a:pPr>
                <a:defRPr/>
              </a:pPr>
              <a:t>382</a:t>
            </a:fld>
            <a:endParaRPr lang="en-US"/>
          </a:p>
        </p:txBody>
      </p:sp>
    </p:spTree>
    <p:extLst>
      <p:ext uri="{BB962C8B-B14F-4D97-AF65-F5344CB8AC3E}">
        <p14:creationId xmlns:p14="http://schemas.microsoft.com/office/powerpoint/2010/main" val="215199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a:xfrm>
            <a:off x="0" y="0"/>
            <a:ext cx="9144000" cy="1143000"/>
          </a:xfrm>
        </p:spPr>
        <p:txBody>
          <a:bodyPr/>
          <a:lstStyle/>
          <a:p>
            <a:pPr eaLnBrk="1" hangingPunct="1"/>
            <a:r>
              <a:rPr lang="en-US" altLang="zh-TW" smtClean="0">
                <a:ea typeface="新細明體" pitchFamily="18" charset="-120"/>
              </a:rPr>
              <a:t>Checking an input bit</a:t>
            </a:r>
            <a:endParaRPr lang="en-US" smtClean="0">
              <a:ea typeface="新細明體" pitchFamily="18" charset="-120"/>
            </a:endParaRPr>
          </a:p>
        </p:txBody>
      </p:sp>
      <p:sp>
        <p:nvSpPr>
          <p:cNvPr id="9" name="Slide Number Placeholder 8"/>
          <p:cNvSpPr>
            <a:spLocks noGrp="1"/>
          </p:cNvSpPr>
          <p:nvPr>
            <p:ph type="sldNum" sz="quarter" idx="12"/>
          </p:nvPr>
        </p:nvSpPr>
        <p:spPr/>
        <p:txBody>
          <a:bodyPr/>
          <a:lstStyle/>
          <a:p>
            <a:pPr>
              <a:defRPr/>
            </a:pPr>
            <a:fld id="{58192763-ECA8-4B55-8099-09EA622932A5}" type="slidenum">
              <a:rPr lang="en-US" smtClean="0"/>
              <a:pPr>
                <a:defRPr/>
              </a:pPr>
              <a:t>383</a:t>
            </a:fld>
            <a:endParaRPr lang="en-US"/>
          </a:p>
        </p:txBody>
      </p:sp>
      <p:sp>
        <p:nvSpPr>
          <p:cNvPr id="6" name="Text Box 4"/>
          <p:cNvSpPr txBox="1">
            <a:spLocks noChangeArrowheads="1"/>
          </p:cNvSpPr>
          <p:nvPr/>
        </p:nvSpPr>
        <p:spPr bwMode="auto">
          <a:xfrm>
            <a:off x="1500188" y="1143000"/>
            <a:ext cx="6026150" cy="954088"/>
          </a:xfrm>
          <a:prstGeom prst="rect">
            <a:avLst/>
          </a:prstGeom>
          <a:noFill/>
          <a:ln w="12700" cap="sq">
            <a:noFill/>
            <a:miter lim="800000"/>
            <a:headEnd type="none" w="sm" len="sm"/>
            <a:tailEnd type="none" w="sm" len="sm"/>
          </a:ln>
        </p:spPr>
        <p:txBody>
          <a:bodyPr wrap="none">
            <a:spAutoFit/>
          </a:bodyPr>
          <a:lstStyle/>
          <a:p>
            <a:r>
              <a:rPr lang="en-US" altLang="zh-TW" sz="2800" b="1">
                <a:solidFill>
                  <a:srgbClr val="CC99FF"/>
                </a:solidFill>
                <a:latin typeface="Calibri" pitchFamily="34" charset="0"/>
                <a:ea typeface="新細明體" pitchFamily="18" charset="-120"/>
              </a:rPr>
              <a:t>JNB (jump if no bit) ; JB (jump if bit = 1)</a:t>
            </a:r>
          </a:p>
          <a:p>
            <a:endParaRPr lang="en-US" altLang="zh-TW" sz="2800" b="1">
              <a:solidFill>
                <a:srgbClr val="CC99FF"/>
              </a:solidFill>
              <a:latin typeface="Calibri" pitchFamily="34" charset="0"/>
              <a:ea typeface="新細明體" pitchFamily="18" charset="-120"/>
            </a:endParaRPr>
          </a:p>
        </p:txBody>
      </p:sp>
      <p:pic>
        <p:nvPicPr>
          <p:cNvPr id="7" name="Picture 3" descr="Example 8-3"/>
          <p:cNvPicPr>
            <a:picLocks noChangeAspect="1" noChangeArrowheads="1"/>
          </p:cNvPicPr>
          <p:nvPr/>
        </p:nvPicPr>
        <p:blipFill>
          <a:blip r:embed="rId2">
            <a:clrChange>
              <a:clrFrom>
                <a:srgbClr val="000000"/>
              </a:clrFrom>
              <a:clrTo>
                <a:srgbClr val="000000">
                  <a:alpha val="0"/>
                </a:srgbClr>
              </a:clrTo>
            </a:clrChange>
          </a:blip>
          <a:srcRect b="43562"/>
          <a:stretch>
            <a:fillRect/>
          </a:stretch>
        </p:blipFill>
        <p:spPr bwMode="auto">
          <a:xfrm>
            <a:off x="250825" y="2133600"/>
            <a:ext cx="8659813" cy="2003425"/>
          </a:xfrm>
          <a:prstGeom prst="rect">
            <a:avLst/>
          </a:prstGeom>
          <a:noFill/>
          <a:ln w="9525">
            <a:noFill/>
            <a:miter lim="800000"/>
            <a:headEnd/>
            <a:tailEnd/>
          </a:ln>
        </p:spPr>
      </p:pic>
      <p:pic>
        <p:nvPicPr>
          <p:cNvPr id="8" name="Picture 5" descr="Example 8-3"/>
          <p:cNvPicPr>
            <a:picLocks noChangeAspect="1" noChangeArrowheads="1"/>
          </p:cNvPicPr>
          <p:nvPr/>
        </p:nvPicPr>
        <p:blipFill>
          <a:blip r:embed="rId2">
            <a:clrChange>
              <a:clrFrom>
                <a:srgbClr val="000000"/>
              </a:clrFrom>
              <a:clrTo>
                <a:srgbClr val="000000">
                  <a:alpha val="0"/>
                </a:srgbClr>
              </a:clrTo>
            </a:clrChange>
          </a:blip>
          <a:srcRect t="53894"/>
          <a:stretch>
            <a:fillRect/>
          </a:stretch>
        </p:blipFill>
        <p:spPr bwMode="auto">
          <a:xfrm>
            <a:off x="254000" y="4078288"/>
            <a:ext cx="8662988" cy="1636712"/>
          </a:xfrm>
          <a:prstGeom prst="rect">
            <a:avLst/>
          </a:prstGeom>
          <a:noFill/>
          <a:ln w="9525">
            <a:noFill/>
            <a:miter lim="800000"/>
            <a:headEnd/>
            <a:tailEnd/>
          </a:ln>
        </p:spPr>
      </p:pic>
    </p:spTree>
    <p:extLst>
      <p:ext uri="{BB962C8B-B14F-4D97-AF65-F5344CB8AC3E}">
        <p14:creationId xmlns:p14="http://schemas.microsoft.com/office/powerpoint/2010/main" val="1972445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Switch Register Banks</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384</a:t>
            </a:fld>
            <a:endParaRPr lang="en-US"/>
          </a:p>
        </p:txBody>
      </p:sp>
      <p:pic>
        <p:nvPicPr>
          <p:cNvPr id="59396" name="Picture 4" descr="e2-7"/>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533400" y="1143000"/>
            <a:ext cx="8001000" cy="5222875"/>
          </a:xfrm>
          <a:prstGeom prst="rect">
            <a:avLst/>
          </a:prstGeom>
          <a:noFill/>
          <a:ln w="9525">
            <a:noFill/>
            <a:miter lim="800000"/>
            <a:headEnd/>
            <a:tailEnd/>
          </a:ln>
        </p:spPr>
      </p:pic>
    </p:spTree>
    <p:extLst>
      <p:ext uri="{BB962C8B-B14F-4D97-AF65-F5344CB8AC3E}">
        <p14:creationId xmlns:p14="http://schemas.microsoft.com/office/powerpoint/2010/main" val="217740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dissolve">
                                      <p:cBhvr>
                                        <p:cTn id="7"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Pushing onto Stack</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385</a:t>
            </a:fld>
            <a:endParaRPr lang="en-US"/>
          </a:p>
        </p:txBody>
      </p:sp>
      <p:pic>
        <p:nvPicPr>
          <p:cNvPr id="32773" name="Picture 5" descr="e2-8"/>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915988"/>
            <a:ext cx="9144000" cy="5694362"/>
          </a:xfrm>
          <a:prstGeom prst="rect">
            <a:avLst/>
          </a:prstGeom>
          <a:noFill/>
          <a:ln w="9525">
            <a:noFill/>
            <a:miter lim="800000"/>
            <a:headEnd/>
            <a:tailEnd/>
          </a:ln>
        </p:spPr>
      </p:pic>
    </p:spTree>
    <p:extLst>
      <p:ext uri="{BB962C8B-B14F-4D97-AF65-F5344CB8AC3E}">
        <p14:creationId xmlns:p14="http://schemas.microsoft.com/office/powerpoint/2010/main" val="214468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fade">
                                      <p:cBhvr>
                                        <p:cTn id="7" dur="1000"/>
                                        <p:tgtEl>
                                          <p:spTgt spid="32773"/>
                                        </p:tgtEl>
                                      </p:cBhvr>
                                    </p:animEffect>
                                    <p:anim calcmode="lin" valueType="num">
                                      <p:cBhvr>
                                        <p:cTn id="8" dur="1000" fill="hold"/>
                                        <p:tgtEl>
                                          <p:spTgt spid="32773"/>
                                        </p:tgtEl>
                                        <p:attrNameLst>
                                          <p:attrName>ppt_x</p:attrName>
                                        </p:attrNameLst>
                                      </p:cBhvr>
                                      <p:tavLst>
                                        <p:tav tm="0">
                                          <p:val>
                                            <p:strVal val="#ppt_x"/>
                                          </p:val>
                                        </p:tav>
                                        <p:tav tm="100000">
                                          <p:val>
                                            <p:strVal val="#ppt_x"/>
                                          </p:val>
                                        </p:tav>
                                      </p:tavLst>
                                    </p:anim>
                                    <p:anim calcmode="lin" valueType="num">
                                      <p:cBhvr>
                                        <p:cTn id="9" dur="1000" fill="hold"/>
                                        <p:tgtEl>
                                          <p:spTgt spid="327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Popping from Stack</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386</a:t>
            </a:fld>
            <a:endParaRPr lang="en-US"/>
          </a:p>
        </p:txBody>
      </p:sp>
      <p:pic>
        <p:nvPicPr>
          <p:cNvPr id="33797" name="Picture 5" descr="e2-9"/>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914400" y="1143000"/>
            <a:ext cx="7315200" cy="5264150"/>
          </a:xfrm>
          <a:prstGeom prst="rect">
            <a:avLst/>
          </a:prstGeom>
          <a:noFill/>
          <a:ln w="9525">
            <a:noFill/>
            <a:miter lim="800000"/>
            <a:headEnd/>
            <a:tailEnd/>
          </a:ln>
        </p:spPr>
      </p:pic>
    </p:spTree>
    <p:extLst>
      <p:ext uri="{BB962C8B-B14F-4D97-AF65-F5344CB8AC3E}">
        <p14:creationId xmlns:p14="http://schemas.microsoft.com/office/powerpoint/2010/main" val="3094804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dissolve">
                                      <p:cBhvr>
                                        <p:cTn id="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Looping</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387</a:t>
            </a:fld>
            <a:endParaRPr lang="en-US"/>
          </a:p>
        </p:txBody>
      </p:sp>
      <p:pic>
        <p:nvPicPr>
          <p:cNvPr id="63491" name="Picture 3" descr="e3-1"/>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3175" y="1447800"/>
            <a:ext cx="9226550" cy="4587875"/>
          </a:xfrm>
          <a:prstGeom prst="rect">
            <a:avLst/>
          </a:prstGeom>
          <a:noFill/>
          <a:ln w="9525">
            <a:noFill/>
            <a:miter lim="800000"/>
            <a:headEnd/>
            <a:tailEnd/>
          </a:ln>
        </p:spPr>
      </p:pic>
    </p:spTree>
    <p:extLst>
      <p:ext uri="{BB962C8B-B14F-4D97-AF65-F5344CB8AC3E}">
        <p14:creationId xmlns:p14="http://schemas.microsoft.com/office/powerpoint/2010/main" val="3066218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dissolve">
                                      <p:cBhvr>
                                        <p:cTn id="7"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0"/>
            <a:ext cx="9144000" cy="1143000"/>
          </a:xfrm>
        </p:spPr>
        <p:txBody>
          <a:bodyPr>
            <a:normAutofit/>
          </a:bodyPr>
          <a:lstStyle/>
          <a:p>
            <a:pPr eaLnBrk="1" hangingPunct="1"/>
            <a:r>
              <a:rPr lang="en-US" altLang="zh-TW" sz="4300" smtClean="0">
                <a:ea typeface="新細明體" pitchFamily="18" charset="-120"/>
              </a:rPr>
              <a:t>Loop inside a Loop (Nested Loop)</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388</a:t>
            </a:fld>
            <a:endParaRPr lang="en-US"/>
          </a:p>
        </p:txBody>
      </p:sp>
      <p:pic>
        <p:nvPicPr>
          <p:cNvPr id="64515" name="Picture 3" descr="e3-3"/>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685800" y="1066800"/>
            <a:ext cx="7620000" cy="5245100"/>
          </a:xfrm>
          <a:prstGeom prst="rect">
            <a:avLst/>
          </a:prstGeom>
          <a:noFill/>
          <a:ln w="9525">
            <a:noFill/>
            <a:miter lim="800000"/>
            <a:headEnd/>
            <a:tailEnd/>
          </a:ln>
        </p:spPr>
      </p:pic>
    </p:spTree>
    <p:extLst>
      <p:ext uri="{BB962C8B-B14F-4D97-AF65-F5344CB8AC3E}">
        <p14:creationId xmlns:p14="http://schemas.microsoft.com/office/powerpoint/2010/main" val="1298882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dissolve">
                                      <p:cBhvr>
                                        <p:cTn id="7"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Conditional Jump Example</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389</a:t>
            </a:fld>
            <a:endParaRPr lang="en-US"/>
          </a:p>
        </p:txBody>
      </p:sp>
      <p:pic>
        <p:nvPicPr>
          <p:cNvPr id="66563" name="Picture 3" descr="e3-4"/>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0" y="1571625"/>
            <a:ext cx="9207500" cy="4162425"/>
          </a:xfrm>
          <a:prstGeom prst="rect">
            <a:avLst/>
          </a:prstGeom>
          <a:noFill/>
          <a:ln w="9525">
            <a:noFill/>
            <a:miter lim="800000"/>
            <a:headEnd/>
            <a:tailEnd/>
          </a:ln>
        </p:spPr>
      </p:pic>
    </p:spTree>
    <p:extLst>
      <p:ext uri="{BB962C8B-B14F-4D97-AF65-F5344CB8AC3E}">
        <p14:creationId xmlns:p14="http://schemas.microsoft.com/office/powerpoint/2010/main" val="138653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dissolve">
                                      <p:cBhvr>
                                        <p:cTn id="7" dur="5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7"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29" name="object 5"/>
          <p:cNvSpPr>
            <a:spLocks noChangeArrowheads="1"/>
          </p:cNvSpPr>
          <p:nvPr/>
        </p:nvSpPr>
        <p:spPr bwMode="auto">
          <a:xfrm>
            <a:off x="3800475" y="215900"/>
            <a:ext cx="1277938"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0" name="object 6"/>
          <p:cNvSpPr>
            <a:spLocks noChangeArrowheads="1"/>
          </p:cNvSpPr>
          <p:nvPr/>
        </p:nvSpPr>
        <p:spPr bwMode="auto">
          <a:xfrm>
            <a:off x="4552950" y="520700"/>
            <a:ext cx="603250" cy="447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1" name="object 7"/>
          <p:cNvSpPr>
            <a:spLocks noChangeArrowheads="1"/>
          </p:cNvSpPr>
          <p:nvPr/>
        </p:nvSpPr>
        <p:spPr bwMode="auto">
          <a:xfrm>
            <a:off x="4756150" y="215900"/>
            <a:ext cx="869950" cy="752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2" name="object 8"/>
          <p:cNvSpPr>
            <a:spLocks noChangeArrowheads="1"/>
          </p:cNvSpPr>
          <p:nvPr/>
        </p:nvSpPr>
        <p:spPr bwMode="auto">
          <a:xfrm>
            <a:off x="5121275" y="215900"/>
            <a:ext cx="12763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3" name="object 9"/>
          <p:cNvSpPr>
            <a:spLocks noChangeArrowheads="1"/>
          </p:cNvSpPr>
          <p:nvPr/>
        </p:nvSpPr>
        <p:spPr bwMode="auto">
          <a:xfrm>
            <a:off x="5873750" y="520700"/>
            <a:ext cx="601663" cy="4476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4" name="object 10"/>
          <p:cNvSpPr>
            <a:spLocks noChangeArrowheads="1"/>
          </p:cNvSpPr>
          <p:nvPr/>
        </p:nvSpPr>
        <p:spPr bwMode="auto">
          <a:xfrm>
            <a:off x="3121025" y="804863"/>
            <a:ext cx="1438275" cy="5683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5" name="object 11"/>
          <p:cNvSpPr>
            <a:spLocks noChangeArrowheads="1"/>
          </p:cNvSpPr>
          <p:nvPr/>
        </p:nvSpPr>
        <p:spPr bwMode="auto">
          <a:xfrm>
            <a:off x="4090988" y="804863"/>
            <a:ext cx="582612" cy="5683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36" name="object 12"/>
          <p:cNvSpPr>
            <a:spLocks noChangeArrowheads="1"/>
          </p:cNvSpPr>
          <p:nvPr/>
        </p:nvSpPr>
        <p:spPr bwMode="auto">
          <a:xfrm>
            <a:off x="4205288" y="804863"/>
            <a:ext cx="3043237" cy="5683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3" name="object 13"/>
          <p:cNvSpPr txBox="1">
            <a:spLocks noGrp="1"/>
          </p:cNvSpPr>
          <p:nvPr>
            <p:ph type="title"/>
          </p:nvPr>
        </p:nvSpPr>
        <p:spPr/>
        <p:txBody>
          <a:bodyPr rtlCol="0"/>
          <a:lstStyle/>
          <a:p>
            <a:pPr marL="3612515" eaLnBrk="1" fontAlgn="auto" hangingPunct="1">
              <a:spcBef>
                <a:spcPts val="0"/>
              </a:spcBef>
              <a:spcAft>
                <a:spcPts val="0"/>
              </a:spcAft>
              <a:defRPr/>
            </a:pPr>
            <a:r>
              <a:rPr dirty="0"/>
              <a:t>AD</a:t>
            </a:r>
            <a:r>
              <a:rPr baseline="-20833" dirty="0"/>
              <a:t>0 </a:t>
            </a:r>
            <a:r>
              <a:rPr dirty="0"/>
              <a:t>–</a:t>
            </a:r>
            <a:r>
              <a:rPr spc="80" dirty="0"/>
              <a:t> </a:t>
            </a:r>
            <a:r>
              <a:rPr dirty="0"/>
              <a:t>AD</a:t>
            </a:r>
            <a:r>
              <a:rPr baseline="-20833" dirty="0"/>
              <a:t>7</a:t>
            </a:r>
            <a:endParaRPr baseline="-20833"/>
          </a:p>
        </p:txBody>
      </p:sp>
      <p:sp>
        <p:nvSpPr>
          <p:cNvPr id="26642" name="object 2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C198309A-3BF3-4085-9030-1CB197D830BF}"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39</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14" name="object 14"/>
          <p:cNvSpPr txBox="1"/>
          <p:nvPr/>
        </p:nvSpPr>
        <p:spPr>
          <a:xfrm>
            <a:off x="1597025" y="906463"/>
            <a:ext cx="5429250" cy="5259387"/>
          </a:xfrm>
          <a:prstGeom prst="rect">
            <a:avLst/>
          </a:prstGeom>
        </p:spPr>
        <p:txBody>
          <a:bodyPr lIns="0" tIns="0" rIns="0" bIns="0">
            <a:spAutoFit/>
          </a:bodyPr>
          <a:lstStyle>
            <a:lvl1pPr marL="17589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7589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19-12 (Bidirectional)</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58950" marR="0" lvl="0" indent="0" algn="l" defTabSz="914400" rtl="0" eaLnBrk="1" fontAlgn="base" latinLnBrk="0" hangingPunct="1">
              <a:lnSpc>
                <a:spcPct val="80000"/>
              </a:lnSpc>
              <a:spcBef>
                <a:spcPts val="1325"/>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These pins serve the dual  purpose of transmitting lower  order address and data byte.</a:t>
            </a:r>
          </a:p>
          <a:p>
            <a:pPr marL="1758950"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758950" marR="0" lvl="0" indent="0" algn="l" defTabSz="914400" rtl="0" eaLnBrk="1" fontAlgn="base" latinLnBrk="0" hangingPunct="1">
              <a:lnSpc>
                <a:spcPts val="2113"/>
              </a:lnSpc>
              <a:spcBef>
                <a:spcPts val="1963"/>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During 1</a:t>
            </a:r>
            <a:r>
              <a:rPr kumimoji="0" lang="en-US" altLang="en-US" sz="2100" b="0" i="0" u="none" strike="noStrike" kern="1200" cap="none" spc="0" normalizeH="0" baseline="25000" noProof="0" smtClean="0">
                <a:ln>
                  <a:noFill/>
                </a:ln>
                <a:solidFill>
                  <a:prstClr val="black"/>
                </a:solidFill>
                <a:effectLst/>
                <a:uLnTx/>
                <a:uFillTx/>
                <a:latin typeface="Arial" panose="020B0604020202020204" pitchFamily="34" charset="0"/>
                <a:ea typeface="+mn-ea"/>
                <a:cs typeface="Arial" panose="020B0604020202020204" pitchFamily="34" charset="0"/>
              </a:rPr>
              <a:t>st </a:t>
            </a: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clock cycle, these  pins act as lower half of  address.</a:t>
            </a:r>
          </a:p>
          <a:p>
            <a:pPr marL="1758950"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758950" marR="0" lvl="0" indent="0" algn="l" defTabSz="914400" rtl="0" eaLnBrk="1" fontAlgn="base" latinLnBrk="0" hangingPunct="1">
              <a:lnSpc>
                <a:spcPct val="100000"/>
              </a:lnSpc>
              <a:spcBef>
                <a:spcPts val="50"/>
              </a:spcBef>
              <a:spcAft>
                <a:spcPct val="0"/>
              </a:spcAft>
              <a:buClr>
                <a:srgbClr val="3891A7"/>
              </a:buClr>
              <a:buSzTx/>
              <a:buFont typeface="Wingdings" panose="05000000000000000000" pitchFamily="2" charset="2"/>
              <a:buChar char=""/>
              <a:tabLst/>
              <a:defRPr/>
            </a:pPr>
            <a:endParaRPr kumimoji="0" lang="en-US" altLang="en-US" sz="17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75895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In remaining clock cycles,  these pins act as data bus.</a:t>
            </a:r>
          </a:p>
          <a:p>
            <a:pPr marL="1758950"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758950" marR="0" lvl="0" indent="0" algn="l" defTabSz="914400" rtl="0" eaLnBrk="1" fontAlgn="base" latinLnBrk="0" hangingPunct="1">
              <a:lnSpc>
                <a:spcPct val="100000"/>
              </a:lnSpc>
              <a:spcBef>
                <a:spcPts val="25"/>
              </a:spcBef>
              <a:spcAft>
                <a:spcPct val="0"/>
              </a:spcAft>
              <a:buClr>
                <a:srgbClr val="3891A7"/>
              </a:buClr>
              <a:buSzTx/>
              <a:buFont typeface="Wingdings" panose="05000000000000000000" pitchFamily="2" charset="2"/>
              <a:buChar char=""/>
              <a:tabLst/>
              <a:defRPr/>
            </a:pPr>
            <a:endParaRPr kumimoji="0" lang="en-US" altLang="en-US" sz="17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75895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separation of lower order  address and data is done by  address latch.</a:t>
            </a:r>
          </a:p>
        </p:txBody>
      </p:sp>
      <p:sp>
        <p:nvSpPr>
          <p:cNvPr id="26639" name="object 15"/>
          <p:cNvSpPr>
            <a:spLocks noChangeArrowheads="1"/>
          </p:cNvSpPr>
          <p:nvPr/>
        </p:nvSpPr>
        <p:spPr bwMode="auto">
          <a:xfrm>
            <a:off x="5822950" y="1752600"/>
            <a:ext cx="3244850" cy="441960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40" name="object 16"/>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6641" name="object 17"/>
          <p:cNvSpPr>
            <a:spLocks noChangeArrowheads="1"/>
          </p:cNvSpPr>
          <p:nvPr/>
        </p:nvSpPr>
        <p:spPr bwMode="auto">
          <a:xfrm>
            <a:off x="6019800" y="4038600"/>
            <a:ext cx="381000" cy="1905000"/>
          </a:xfrm>
          <a:custGeom>
            <a:avLst/>
            <a:gdLst>
              <a:gd name="T0" fmla="*/ 0 w 381000"/>
              <a:gd name="T1" fmla="*/ 0 h 1905000"/>
              <a:gd name="T2" fmla="*/ 381000 w 381000"/>
              <a:gd name="T3" fmla="*/ 1905000 h 1905000"/>
            </a:gdLst>
            <a:ahLst/>
            <a:cxnLst/>
            <a:rect l="T0" t="T1" r="T2" b="T3"/>
            <a:pathLst>
              <a:path w="381000" h="1905000">
                <a:moveTo>
                  <a:pt x="0" y="1905000"/>
                </a:moveTo>
                <a:lnTo>
                  <a:pt x="381000" y="1905000"/>
                </a:lnTo>
                <a:lnTo>
                  <a:pt x="381000" y="0"/>
                </a:lnTo>
                <a:lnTo>
                  <a:pt x="0" y="0"/>
                </a:lnTo>
                <a:lnTo>
                  <a:pt x="0" y="19050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6643"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0" y="1600200"/>
            <a:ext cx="3276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59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5" name="object 12"/>
          <p:cNvSpPr>
            <a:spLocks noChangeArrowheads="1"/>
          </p:cNvSpPr>
          <p:nvPr/>
        </p:nvSpPr>
        <p:spPr bwMode="auto">
          <a:xfrm>
            <a:off x="5943600" y="4114800"/>
            <a:ext cx="609600" cy="1828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95266560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0" y="0"/>
            <a:ext cx="9144000" cy="1143000"/>
          </a:xfrm>
        </p:spPr>
        <p:txBody>
          <a:bodyPr/>
          <a:lstStyle/>
          <a:p>
            <a:pPr eaLnBrk="1" hangingPunct="1"/>
            <a:r>
              <a:rPr lang="en-US" altLang="zh-TW" smtClean="0">
                <a:ea typeface="新細明體" pitchFamily="18" charset="-120"/>
              </a:rPr>
              <a:t>Conditional Jump Example</a:t>
            </a:r>
          </a:p>
        </p:txBody>
      </p:sp>
      <p:sp>
        <p:nvSpPr>
          <p:cNvPr id="5" name="Slide Number Placeholder 4"/>
          <p:cNvSpPr>
            <a:spLocks noGrp="1"/>
          </p:cNvSpPr>
          <p:nvPr>
            <p:ph type="sldNum" sz="quarter" idx="12"/>
          </p:nvPr>
        </p:nvSpPr>
        <p:spPr/>
        <p:txBody>
          <a:bodyPr/>
          <a:lstStyle/>
          <a:p>
            <a:pPr>
              <a:defRPr/>
            </a:pPr>
            <a:fld id="{58192763-ECA8-4B55-8099-09EA622932A5}" type="slidenum">
              <a:rPr lang="en-US" smtClean="0"/>
              <a:pPr>
                <a:defRPr/>
              </a:pPr>
              <a:t>390</a:t>
            </a:fld>
            <a:endParaRPr lang="en-US"/>
          </a:p>
        </p:txBody>
      </p:sp>
      <p:pic>
        <p:nvPicPr>
          <p:cNvPr id="67587" name="Picture 3" descr="e3-5"/>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609600" y="1066800"/>
            <a:ext cx="7772400" cy="5229225"/>
          </a:xfrm>
          <a:prstGeom prst="rect">
            <a:avLst/>
          </a:prstGeom>
          <a:noFill/>
          <a:ln w="9525">
            <a:noFill/>
            <a:miter lim="800000"/>
            <a:headEnd/>
            <a:tailEnd/>
          </a:ln>
        </p:spPr>
      </p:pic>
    </p:spTree>
    <p:extLst>
      <p:ext uri="{BB962C8B-B14F-4D97-AF65-F5344CB8AC3E}">
        <p14:creationId xmlns:p14="http://schemas.microsoft.com/office/powerpoint/2010/main" val="90361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dissolve">
                                      <p:cBhvr>
                                        <p:cTn id="7" dur="500"/>
                                        <p:tgtEl>
                                          <p:spTgt spid="67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0" y="2786063"/>
            <a:ext cx="9144000" cy="1143000"/>
          </a:xfrm>
        </p:spPr>
        <p:txBody>
          <a:bodyPr>
            <a:normAutofit fontScale="90000"/>
          </a:bodyPr>
          <a:lstStyle/>
          <a:p>
            <a:pPr eaLnBrk="1" hangingPunct="1"/>
            <a:r>
              <a:rPr lang="en-US" sz="16600" smtClean="0">
                <a:latin typeface="Curlz MT" pitchFamily="82" charset="0"/>
                <a:ea typeface="Calibri" pitchFamily="34" charset="0"/>
              </a:rPr>
              <a:t>8051 TIMERS</a:t>
            </a: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391</a:t>
            </a:fld>
            <a:endParaRPr lang="en-US"/>
          </a:p>
        </p:txBody>
      </p:sp>
    </p:spTree>
    <p:extLst>
      <p:ext uri="{BB962C8B-B14F-4D97-AF65-F5344CB8AC3E}">
        <p14:creationId xmlns:p14="http://schemas.microsoft.com/office/powerpoint/2010/main" val="18423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Title 45"/>
          <p:cNvSpPr>
            <a:spLocks noGrp="1"/>
          </p:cNvSpPr>
          <p:nvPr>
            <p:ph type="title"/>
          </p:nvPr>
        </p:nvSpPr>
        <p:spPr>
          <a:xfrm>
            <a:off x="0" y="0"/>
            <a:ext cx="9144000" cy="1143000"/>
          </a:xfrm>
        </p:spPr>
        <p:txBody>
          <a:bodyPr/>
          <a:lstStyle/>
          <a:p>
            <a:pPr eaLnBrk="1" hangingPunct="1"/>
            <a:r>
              <a:rPr lang="en-US" smtClean="0">
                <a:ea typeface="Calibri" pitchFamily="34" charset="0"/>
              </a:rPr>
              <a:t>8051 Timer/Counter</a:t>
            </a:r>
          </a:p>
        </p:txBody>
      </p:sp>
      <p:sp>
        <p:nvSpPr>
          <p:cNvPr id="58" name="Slide Number Placeholder 57"/>
          <p:cNvSpPr>
            <a:spLocks noGrp="1"/>
          </p:cNvSpPr>
          <p:nvPr>
            <p:ph type="sldNum" sz="quarter" idx="12"/>
          </p:nvPr>
        </p:nvSpPr>
        <p:spPr/>
        <p:txBody>
          <a:bodyPr/>
          <a:lstStyle/>
          <a:p>
            <a:pPr>
              <a:defRPr/>
            </a:pPr>
            <a:fld id="{58192763-ECA8-4B55-8099-09EA622932A5}" type="slidenum">
              <a:rPr lang="en-US" smtClean="0"/>
              <a:pPr>
                <a:defRPr/>
              </a:pPr>
              <a:t>392</a:t>
            </a:fld>
            <a:endParaRPr lang="en-US"/>
          </a:p>
        </p:txBody>
      </p:sp>
      <p:sp>
        <p:nvSpPr>
          <p:cNvPr id="6" name="AutoShape 2"/>
          <p:cNvSpPr>
            <a:spLocks noChangeArrowheads="1"/>
          </p:cNvSpPr>
          <p:nvPr/>
        </p:nvSpPr>
        <p:spPr bwMode="auto">
          <a:xfrm>
            <a:off x="7620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a:solidFill>
                  <a:schemeClr val="tx1"/>
                </a:solidFill>
                <a:latin typeface="Arial Black" pitchFamily="34" charset="0"/>
              </a:rPr>
              <a:t>OSC</a:t>
            </a:r>
          </a:p>
        </p:txBody>
      </p:sp>
      <p:sp>
        <p:nvSpPr>
          <p:cNvPr id="7" name="AutoShape 3"/>
          <p:cNvSpPr>
            <a:spLocks noChangeArrowheads="1"/>
          </p:cNvSpPr>
          <p:nvPr/>
        </p:nvSpPr>
        <p:spPr bwMode="auto">
          <a:xfrm>
            <a:off x="23368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a:solidFill>
                  <a:schemeClr val="tx1"/>
                </a:solidFill>
                <a:latin typeface="Arial Black" pitchFamily="34" charset="0"/>
              </a:rPr>
              <a:t>÷12</a:t>
            </a:r>
          </a:p>
        </p:txBody>
      </p:sp>
      <p:sp>
        <p:nvSpPr>
          <p:cNvPr id="8" name="AutoShape 4"/>
          <p:cNvSpPr>
            <a:spLocks noChangeArrowheads="1"/>
          </p:cNvSpPr>
          <p:nvPr/>
        </p:nvSpPr>
        <p:spPr bwMode="auto">
          <a:xfrm rot="10800000">
            <a:off x="2225675" y="4643438"/>
            <a:ext cx="838200" cy="83820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9" name="AutoShape 5"/>
          <p:cNvSpPr>
            <a:spLocks noChangeArrowheads="1"/>
          </p:cNvSpPr>
          <p:nvPr/>
        </p:nvSpPr>
        <p:spPr bwMode="auto">
          <a:xfrm>
            <a:off x="3733800" y="3657600"/>
            <a:ext cx="685800" cy="838200"/>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6"/>
          <p:cNvGrpSpPr>
            <a:grpSpLocks/>
          </p:cNvGrpSpPr>
          <p:nvPr/>
        </p:nvGrpSpPr>
        <p:grpSpPr bwMode="auto">
          <a:xfrm>
            <a:off x="1130300" y="4572000"/>
            <a:ext cx="762000" cy="609600"/>
            <a:chOff x="3456" y="2400"/>
            <a:chExt cx="480" cy="384"/>
          </a:xfrm>
          <a:solidFill>
            <a:srgbClr val="00B0F0"/>
          </a:solidFill>
        </p:grpSpPr>
        <p:sp>
          <p:nvSpPr>
            <p:cNvPr id="11" name="AutoShape 7"/>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2" name="AutoShape 8"/>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13" name="Line 9"/>
          <p:cNvSpPr>
            <a:spLocks noChangeShapeType="1"/>
          </p:cNvSpPr>
          <p:nvPr/>
        </p:nvSpPr>
        <p:spPr bwMode="auto">
          <a:xfrm>
            <a:off x="1638300" y="1714500"/>
            <a:ext cx="685800" cy="0"/>
          </a:xfrm>
          <a:prstGeom prst="line">
            <a:avLst/>
          </a:prstGeom>
          <a:noFill/>
          <a:ln w="38100">
            <a:solidFill>
              <a:srgbClr val="FF0000"/>
            </a:solidFill>
            <a:round/>
            <a:headEnd/>
            <a:tailEnd type="triangle" w="med" len="med"/>
          </a:ln>
        </p:spPr>
        <p:txBody>
          <a:bodyPr/>
          <a:lstStyle/>
          <a:p>
            <a:endParaRPr lang="en-GB"/>
          </a:p>
        </p:txBody>
      </p:sp>
      <p:sp>
        <p:nvSpPr>
          <p:cNvPr id="14" name="AutoShape 10"/>
          <p:cNvSpPr>
            <a:spLocks noChangeArrowheads="1"/>
          </p:cNvSpPr>
          <p:nvPr/>
        </p:nvSpPr>
        <p:spPr bwMode="auto">
          <a:xfrm>
            <a:off x="5562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TLx</a:t>
            </a:r>
          </a:p>
          <a:p>
            <a:pPr algn="ctr"/>
            <a:r>
              <a:rPr lang="en-US" b="1">
                <a:solidFill>
                  <a:schemeClr val="tx1"/>
                </a:solidFill>
                <a:latin typeface="Calibri" pitchFamily="34" charset="0"/>
              </a:rPr>
              <a:t>(8 Bit)</a:t>
            </a:r>
          </a:p>
        </p:txBody>
      </p:sp>
      <p:sp>
        <p:nvSpPr>
          <p:cNvPr id="15" name="Line 11"/>
          <p:cNvSpPr>
            <a:spLocks noChangeShapeType="1"/>
          </p:cNvSpPr>
          <p:nvPr/>
        </p:nvSpPr>
        <p:spPr bwMode="auto">
          <a:xfrm>
            <a:off x="3810000" y="2438400"/>
            <a:ext cx="990600" cy="0"/>
          </a:xfrm>
          <a:prstGeom prst="line">
            <a:avLst/>
          </a:prstGeom>
          <a:noFill/>
          <a:ln w="38100">
            <a:solidFill>
              <a:srgbClr val="FF0000"/>
            </a:solidFill>
            <a:round/>
            <a:headEnd type="diamond" w="med" len="med"/>
            <a:tailEnd type="diamond" w="med" len="med"/>
          </a:ln>
        </p:spPr>
        <p:txBody>
          <a:bodyPr/>
          <a:lstStyle/>
          <a:p>
            <a:endParaRPr lang="en-GB"/>
          </a:p>
        </p:txBody>
      </p:sp>
      <p:sp>
        <p:nvSpPr>
          <p:cNvPr id="16" name="Line 12"/>
          <p:cNvSpPr>
            <a:spLocks noChangeShapeType="1"/>
          </p:cNvSpPr>
          <p:nvPr/>
        </p:nvSpPr>
        <p:spPr bwMode="auto">
          <a:xfrm>
            <a:off x="3200400" y="1714500"/>
            <a:ext cx="304800" cy="0"/>
          </a:xfrm>
          <a:prstGeom prst="line">
            <a:avLst/>
          </a:prstGeom>
          <a:noFill/>
          <a:ln w="38100">
            <a:solidFill>
              <a:srgbClr val="FF0000"/>
            </a:solidFill>
            <a:round/>
            <a:headEnd/>
            <a:tailEnd/>
          </a:ln>
        </p:spPr>
        <p:txBody>
          <a:bodyPr/>
          <a:lstStyle/>
          <a:p>
            <a:endParaRPr lang="en-GB"/>
          </a:p>
        </p:txBody>
      </p:sp>
      <p:sp>
        <p:nvSpPr>
          <p:cNvPr id="17" name="Line 13"/>
          <p:cNvSpPr>
            <a:spLocks noChangeShapeType="1"/>
          </p:cNvSpPr>
          <p:nvPr/>
        </p:nvSpPr>
        <p:spPr bwMode="auto">
          <a:xfrm>
            <a:off x="1905000" y="4876800"/>
            <a:ext cx="419100" cy="0"/>
          </a:xfrm>
          <a:prstGeom prst="line">
            <a:avLst/>
          </a:prstGeom>
          <a:noFill/>
          <a:ln w="38100">
            <a:solidFill>
              <a:srgbClr val="FF0000"/>
            </a:solidFill>
            <a:round/>
            <a:headEnd/>
            <a:tailEnd type="triangle" w="med" len="med"/>
          </a:ln>
        </p:spPr>
        <p:txBody>
          <a:bodyPr/>
          <a:lstStyle/>
          <a:p>
            <a:endParaRPr lang="en-GB"/>
          </a:p>
        </p:txBody>
      </p:sp>
      <p:sp>
        <p:nvSpPr>
          <p:cNvPr id="18" name="Line 14"/>
          <p:cNvSpPr>
            <a:spLocks noChangeShapeType="1"/>
          </p:cNvSpPr>
          <p:nvPr/>
        </p:nvSpPr>
        <p:spPr bwMode="auto">
          <a:xfrm>
            <a:off x="1371600" y="3886200"/>
            <a:ext cx="2362200" cy="0"/>
          </a:xfrm>
          <a:prstGeom prst="line">
            <a:avLst/>
          </a:prstGeom>
          <a:noFill/>
          <a:ln w="38100">
            <a:solidFill>
              <a:srgbClr val="FF0000"/>
            </a:solidFill>
            <a:round/>
            <a:headEnd type="oval" w="med" len="med"/>
            <a:tailEnd type="triangle" w="med" len="med"/>
          </a:ln>
        </p:spPr>
        <p:txBody>
          <a:bodyPr/>
          <a:lstStyle/>
          <a:p>
            <a:endParaRPr lang="en-GB"/>
          </a:p>
        </p:txBody>
      </p:sp>
      <p:sp>
        <p:nvSpPr>
          <p:cNvPr id="19" name="Line 15"/>
          <p:cNvSpPr>
            <a:spLocks noChangeShapeType="1"/>
          </p:cNvSpPr>
          <p:nvPr/>
        </p:nvSpPr>
        <p:spPr bwMode="auto">
          <a:xfrm>
            <a:off x="3060700" y="5070475"/>
            <a:ext cx="381000" cy="0"/>
          </a:xfrm>
          <a:prstGeom prst="line">
            <a:avLst/>
          </a:prstGeom>
          <a:noFill/>
          <a:ln w="38100">
            <a:solidFill>
              <a:srgbClr val="FF0000"/>
            </a:solidFill>
            <a:round/>
            <a:headEnd/>
            <a:tailEnd/>
          </a:ln>
        </p:spPr>
        <p:txBody>
          <a:bodyPr/>
          <a:lstStyle/>
          <a:p>
            <a:endParaRPr lang="en-GB"/>
          </a:p>
        </p:txBody>
      </p:sp>
      <p:sp>
        <p:nvSpPr>
          <p:cNvPr id="20" name="Line 16"/>
          <p:cNvSpPr>
            <a:spLocks noChangeShapeType="1"/>
          </p:cNvSpPr>
          <p:nvPr/>
        </p:nvSpPr>
        <p:spPr bwMode="auto">
          <a:xfrm>
            <a:off x="3429000" y="4267200"/>
            <a:ext cx="304800" cy="0"/>
          </a:xfrm>
          <a:prstGeom prst="line">
            <a:avLst/>
          </a:prstGeom>
          <a:noFill/>
          <a:ln w="38100">
            <a:solidFill>
              <a:srgbClr val="FF0000"/>
            </a:solidFill>
            <a:round/>
            <a:headEnd/>
            <a:tailEnd type="triangle" w="med" len="med"/>
          </a:ln>
        </p:spPr>
        <p:txBody>
          <a:bodyPr/>
          <a:lstStyle/>
          <a:p>
            <a:endParaRPr lang="en-GB"/>
          </a:p>
        </p:txBody>
      </p:sp>
      <p:sp>
        <p:nvSpPr>
          <p:cNvPr id="21" name="Line 17"/>
          <p:cNvSpPr>
            <a:spLocks noChangeShapeType="1"/>
          </p:cNvSpPr>
          <p:nvPr/>
        </p:nvSpPr>
        <p:spPr bwMode="auto">
          <a:xfrm flipV="1">
            <a:off x="1371600" y="3263900"/>
            <a:ext cx="2133600" cy="12700"/>
          </a:xfrm>
          <a:prstGeom prst="line">
            <a:avLst/>
          </a:prstGeom>
          <a:noFill/>
          <a:ln w="38100">
            <a:solidFill>
              <a:srgbClr val="FF0000"/>
            </a:solidFill>
            <a:round/>
            <a:headEnd type="oval" w="med" len="med"/>
            <a:tailEnd/>
          </a:ln>
        </p:spPr>
        <p:txBody>
          <a:bodyPr/>
          <a:lstStyle/>
          <a:p>
            <a:endParaRPr lang="en-GB"/>
          </a:p>
        </p:txBody>
      </p:sp>
      <p:sp>
        <p:nvSpPr>
          <p:cNvPr id="22" name="Line 18"/>
          <p:cNvSpPr>
            <a:spLocks noChangeShapeType="1"/>
          </p:cNvSpPr>
          <p:nvPr/>
        </p:nvSpPr>
        <p:spPr bwMode="auto">
          <a:xfrm>
            <a:off x="3505200" y="1701800"/>
            <a:ext cx="0" cy="584200"/>
          </a:xfrm>
          <a:prstGeom prst="line">
            <a:avLst/>
          </a:prstGeom>
          <a:noFill/>
          <a:ln w="38100">
            <a:solidFill>
              <a:srgbClr val="FF0000"/>
            </a:solidFill>
            <a:round/>
            <a:headEnd/>
            <a:tailEnd type="triangle" w="med" len="med"/>
          </a:ln>
        </p:spPr>
        <p:txBody>
          <a:bodyPr/>
          <a:lstStyle/>
          <a:p>
            <a:endParaRPr lang="en-GB"/>
          </a:p>
        </p:txBody>
      </p:sp>
      <p:sp>
        <p:nvSpPr>
          <p:cNvPr id="23" name="Line 19"/>
          <p:cNvSpPr>
            <a:spLocks noChangeShapeType="1"/>
          </p:cNvSpPr>
          <p:nvPr/>
        </p:nvSpPr>
        <p:spPr bwMode="auto">
          <a:xfrm flipV="1">
            <a:off x="3505200" y="2590800"/>
            <a:ext cx="0" cy="685800"/>
          </a:xfrm>
          <a:prstGeom prst="line">
            <a:avLst/>
          </a:prstGeom>
          <a:noFill/>
          <a:ln w="38100">
            <a:solidFill>
              <a:srgbClr val="FF0000"/>
            </a:solidFill>
            <a:round/>
            <a:headEnd/>
            <a:tailEnd type="triangle" w="med" len="med"/>
          </a:ln>
        </p:spPr>
        <p:txBody>
          <a:bodyPr/>
          <a:lstStyle/>
          <a:p>
            <a:endParaRPr lang="en-GB"/>
          </a:p>
        </p:txBody>
      </p:sp>
      <p:sp>
        <p:nvSpPr>
          <p:cNvPr id="24" name="Line 20"/>
          <p:cNvSpPr>
            <a:spLocks noChangeShapeType="1"/>
          </p:cNvSpPr>
          <p:nvPr/>
        </p:nvSpPr>
        <p:spPr bwMode="auto">
          <a:xfrm flipV="1">
            <a:off x="3429000" y="4254500"/>
            <a:ext cx="0" cy="817563"/>
          </a:xfrm>
          <a:prstGeom prst="line">
            <a:avLst/>
          </a:prstGeom>
          <a:noFill/>
          <a:ln w="38100">
            <a:solidFill>
              <a:srgbClr val="FF0000"/>
            </a:solidFill>
            <a:round/>
            <a:headEnd/>
            <a:tailEnd/>
          </a:ln>
        </p:spPr>
        <p:txBody>
          <a:bodyPr/>
          <a:lstStyle/>
          <a:p>
            <a:endParaRPr lang="en-GB"/>
          </a:p>
        </p:txBody>
      </p:sp>
      <p:graphicFrame>
        <p:nvGraphicFramePr>
          <p:cNvPr id="25" name="Object 2"/>
          <p:cNvGraphicFramePr>
            <a:graphicFrameLocks noChangeAspect="1"/>
          </p:cNvGraphicFramePr>
          <p:nvPr/>
        </p:nvGraphicFramePr>
        <p:xfrm>
          <a:off x="3657600" y="2057400"/>
          <a:ext cx="876300" cy="311150"/>
        </p:xfrm>
        <a:graphic>
          <a:graphicData uri="http://schemas.openxmlformats.org/presentationml/2006/ole">
            <mc:AlternateContent xmlns:mc="http://schemas.openxmlformats.org/markup-compatibility/2006">
              <mc:Choice xmlns:v="urn:schemas-microsoft-com:vml" Requires="v">
                <p:oleObj spid="_x0000_s48486" name="Equation" r:id="rId3" imgW="571320" imgH="203040" progId="">
                  <p:embed/>
                </p:oleObj>
              </mc:Choice>
              <mc:Fallback>
                <p:oleObj name="Equation" r:id="rId3" imgW="571320" imgH="203040" progId="">
                  <p:embed/>
                  <p:pic>
                    <p:nvPicPr>
                      <p:cNvPr id="2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057400"/>
                        <a:ext cx="8763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3"/>
          <p:cNvGraphicFramePr>
            <a:graphicFrameLocks noChangeAspect="1"/>
          </p:cNvGraphicFramePr>
          <p:nvPr/>
        </p:nvGraphicFramePr>
        <p:xfrm>
          <a:off x="3657600" y="2590800"/>
          <a:ext cx="836613" cy="311150"/>
        </p:xfrm>
        <a:graphic>
          <a:graphicData uri="http://schemas.openxmlformats.org/presentationml/2006/ole">
            <mc:AlternateContent xmlns:mc="http://schemas.openxmlformats.org/markup-compatibility/2006">
              <mc:Choice xmlns:v="urn:schemas-microsoft-com:vml" Requires="v">
                <p:oleObj spid="_x0000_s48487" name="Equation" r:id="rId5" imgW="545760" imgH="203040" progId="">
                  <p:embed/>
                </p:oleObj>
              </mc:Choice>
              <mc:Fallback>
                <p:oleObj name="Equation" r:id="rId5" imgW="545760" imgH="203040" progId="">
                  <p:embed/>
                  <p:pic>
                    <p:nvPicPr>
                      <p:cNvPr id="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590800"/>
                        <a:ext cx="8366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23"/>
          <p:cNvSpPr>
            <a:spLocks noChangeShapeType="1"/>
          </p:cNvSpPr>
          <p:nvPr/>
        </p:nvSpPr>
        <p:spPr bwMode="auto">
          <a:xfrm flipH="1" flipV="1">
            <a:off x="3505200" y="2286000"/>
            <a:ext cx="304800" cy="152400"/>
          </a:xfrm>
          <a:prstGeom prst="line">
            <a:avLst/>
          </a:prstGeom>
          <a:noFill/>
          <a:ln w="12700">
            <a:solidFill>
              <a:srgbClr val="FF3333"/>
            </a:solidFill>
            <a:round/>
            <a:headEnd type="diamond" w="med" len="med"/>
            <a:tailEnd/>
          </a:ln>
        </p:spPr>
        <p:txBody>
          <a:bodyPr/>
          <a:lstStyle/>
          <a:p>
            <a:endParaRPr lang="en-GB"/>
          </a:p>
        </p:txBody>
      </p:sp>
      <p:sp>
        <p:nvSpPr>
          <p:cNvPr id="28" name="Line 24"/>
          <p:cNvSpPr>
            <a:spLocks noChangeShapeType="1"/>
          </p:cNvSpPr>
          <p:nvPr/>
        </p:nvSpPr>
        <p:spPr bwMode="auto">
          <a:xfrm>
            <a:off x="838200" y="4876800"/>
            <a:ext cx="304800"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29" name="Object 4"/>
          <p:cNvGraphicFramePr>
            <a:graphicFrameLocks noChangeAspect="1"/>
          </p:cNvGraphicFramePr>
          <p:nvPr/>
        </p:nvGraphicFramePr>
        <p:xfrm>
          <a:off x="161925" y="5816600"/>
          <a:ext cx="1017588" cy="411163"/>
        </p:xfrm>
        <a:graphic>
          <a:graphicData uri="http://schemas.openxmlformats.org/presentationml/2006/ole">
            <mc:AlternateContent xmlns:mc="http://schemas.openxmlformats.org/markup-compatibility/2006">
              <mc:Choice xmlns:v="urn:schemas-microsoft-com:vml" Requires="v">
                <p:oleObj spid="_x0000_s48488" name="Equation" r:id="rId7" imgW="596880" imgH="241200" progId="">
                  <p:embed/>
                </p:oleObj>
              </mc:Choice>
              <mc:Fallback>
                <p:oleObj name="Equation" r:id="rId7" imgW="596880" imgH="241200" progId="">
                  <p:embed/>
                  <p:pic>
                    <p:nvPicPr>
                      <p:cNvPr id="2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 y="5816600"/>
                        <a:ext cx="1017588"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5"/>
          <p:cNvGraphicFramePr>
            <a:graphicFrameLocks noChangeAspect="1"/>
          </p:cNvGraphicFramePr>
          <p:nvPr/>
        </p:nvGraphicFramePr>
        <p:xfrm>
          <a:off x="0" y="4665663"/>
          <a:ext cx="781050" cy="404812"/>
        </p:xfrm>
        <a:graphic>
          <a:graphicData uri="http://schemas.openxmlformats.org/presentationml/2006/ole">
            <mc:AlternateContent xmlns:mc="http://schemas.openxmlformats.org/markup-compatibility/2006">
              <mc:Choice xmlns:v="urn:schemas-microsoft-com:vml" Requires="v">
                <p:oleObj spid="_x0000_s48489" name="Equation" r:id="rId9" imgW="342720" imgH="177480" progId="">
                  <p:embed/>
                </p:oleObj>
              </mc:Choice>
              <mc:Fallback>
                <p:oleObj name="Equation" r:id="rId9" imgW="342720" imgH="177480" progId="">
                  <p:embed/>
                  <p:pic>
                    <p:nvPicPr>
                      <p:cNvPr id="3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665663"/>
                        <a:ext cx="78105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6"/>
          <p:cNvGraphicFramePr>
            <a:graphicFrameLocks noChangeAspect="1"/>
          </p:cNvGraphicFramePr>
          <p:nvPr/>
        </p:nvGraphicFramePr>
        <p:xfrm>
          <a:off x="596900" y="3657600"/>
          <a:ext cx="539750" cy="412750"/>
        </p:xfrm>
        <a:graphic>
          <a:graphicData uri="http://schemas.openxmlformats.org/presentationml/2006/ole">
            <mc:AlternateContent xmlns:mc="http://schemas.openxmlformats.org/markup-compatibility/2006">
              <mc:Choice xmlns:v="urn:schemas-microsoft-com:vml" Requires="v">
                <p:oleObj spid="_x0000_s48490" name="Equation" r:id="rId11" imgW="215640" imgH="164880" progId="">
                  <p:embed/>
                </p:oleObj>
              </mc:Choice>
              <mc:Fallback>
                <p:oleObj name="Equation" r:id="rId11" imgW="215640" imgH="164880" progId="">
                  <p:embed/>
                  <p:pic>
                    <p:nvPicPr>
                      <p:cNvPr id="3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900" y="3657600"/>
                        <a:ext cx="5397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7"/>
          <p:cNvGraphicFramePr>
            <a:graphicFrameLocks noChangeAspect="1"/>
          </p:cNvGraphicFramePr>
          <p:nvPr/>
        </p:nvGraphicFramePr>
        <p:xfrm>
          <a:off x="258763" y="3017838"/>
          <a:ext cx="1006475" cy="476250"/>
        </p:xfrm>
        <a:graphic>
          <a:graphicData uri="http://schemas.openxmlformats.org/presentationml/2006/ole">
            <mc:AlternateContent xmlns:mc="http://schemas.openxmlformats.org/markup-compatibility/2006">
              <mc:Choice xmlns:v="urn:schemas-microsoft-com:vml" Requires="v">
                <p:oleObj spid="_x0000_s48491" name="Equation" r:id="rId13" imgW="431640" imgH="203040" progId="">
                  <p:embed/>
                </p:oleObj>
              </mc:Choice>
              <mc:Fallback>
                <p:oleObj name="Equation" r:id="rId13" imgW="431640" imgH="203040" progId="">
                  <p:embed/>
                  <p:pic>
                    <p:nvPicPr>
                      <p:cNvPr id="3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8763" y="3017838"/>
                        <a:ext cx="10064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Line 29"/>
          <p:cNvSpPr>
            <a:spLocks noChangeShapeType="1"/>
          </p:cNvSpPr>
          <p:nvPr/>
        </p:nvSpPr>
        <p:spPr bwMode="auto">
          <a:xfrm>
            <a:off x="1371600" y="6019800"/>
            <a:ext cx="673100" cy="0"/>
          </a:xfrm>
          <a:prstGeom prst="line">
            <a:avLst/>
          </a:prstGeom>
          <a:noFill/>
          <a:ln w="38100">
            <a:solidFill>
              <a:srgbClr val="FF0000"/>
            </a:solidFill>
            <a:round/>
            <a:headEnd type="oval" w="med" len="med"/>
            <a:tailEnd/>
          </a:ln>
        </p:spPr>
        <p:txBody>
          <a:bodyPr/>
          <a:lstStyle/>
          <a:p>
            <a:endParaRPr lang="en-GB"/>
          </a:p>
        </p:txBody>
      </p:sp>
      <p:sp>
        <p:nvSpPr>
          <p:cNvPr id="34" name="Line 30"/>
          <p:cNvSpPr>
            <a:spLocks noChangeShapeType="1"/>
          </p:cNvSpPr>
          <p:nvPr/>
        </p:nvSpPr>
        <p:spPr bwMode="auto">
          <a:xfrm>
            <a:off x="2032000" y="5257800"/>
            <a:ext cx="304800" cy="0"/>
          </a:xfrm>
          <a:prstGeom prst="line">
            <a:avLst/>
          </a:prstGeom>
          <a:noFill/>
          <a:ln w="38100">
            <a:solidFill>
              <a:srgbClr val="FF0000"/>
            </a:solidFill>
            <a:round/>
            <a:headEnd/>
            <a:tailEnd type="triangle" w="med" len="med"/>
          </a:ln>
        </p:spPr>
        <p:txBody>
          <a:bodyPr/>
          <a:lstStyle/>
          <a:p>
            <a:endParaRPr lang="en-GB"/>
          </a:p>
        </p:txBody>
      </p:sp>
      <p:sp>
        <p:nvSpPr>
          <p:cNvPr id="35" name="Line 31"/>
          <p:cNvSpPr>
            <a:spLocks noChangeShapeType="1"/>
          </p:cNvSpPr>
          <p:nvPr/>
        </p:nvSpPr>
        <p:spPr bwMode="auto">
          <a:xfrm flipV="1">
            <a:off x="2032000" y="5245100"/>
            <a:ext cx="0" cy="762000"/>
          </a:xfrm>
          <a:prstGeom prst="line">
            <a:avLst/>
          </a:prstGeom>
          <a:noFill/>
          <a:ln w="38100">
            <a:solidFill>
              <a:srgbClr val="FF0000"/>
            </a:solidFill>
            <a:round/>
            <a:headEnd/>
            <a:tailEnd/>
          </a:ln>
        </p:spPr>
        <p:txBody>
          <a:bodyPr/>
          <a:lstStyle/>
          <a:p>
            <a:endParaRPr lang="en-GB"/>
          </a:p>
        </p:txBody>
      </p:sp>
      <p:sp>
        <p:nvSpPr>
          <p:cNvPr id="36" name="Line 32"/>
          <p:cNvSpPr>
            <a:spLocks noChangeShapeType="1"/>
          </p:cNvSpPr>
          <p:nvPr/>
        </p:nvSpPr>
        <p:spPr bwMode="auto">
          <a:xfrm>
            <a:off x="5257800" y="2438400"/>
            <a:ext cx="304800" cy="0"/>
          </a:xfrm>
          <a:prstGeom prst="line">
            <a:avLst/>
          </a:prstGeom>
          <a:noFill/>
          <a:ln w="38100">
            <a:solidFill>
              <a:srgbClr val="FF0000"/>
            </a:solidFill>
            <a:round/>
            <a:headEnd type="diamond" w="med" len="med"/>
            <a:tailEnd type="triangle" w="med" len="med"/>
          </a:ln>
        </p:spPr>
        <p:txBody>
          <a:bodyPr/>
          <a:lstStyle/>
          <a:p>
            <a:endParaRPr lang="en-GB"/>
          </a:p>
        </p:txBody>
      </p:sp>
      <p:sp>
        <p:nvSpPr>
          <p:cNvPr id="37" name="Line 33"/>
          <p:cNvSpPr>
            <a:spLocks noChangeShapeType="1"/>
          </p:cNvSpPr>
          <p:nvPr/>
        </p:nvSpPr>
        <p:spPr bwMode="auto">
          <a:xfrm flipH="1" flipV="1">
            <a:off x="4800600" y="2209800"/>
            <a:ext cx="457200" cy="228600"/>
          </a:xfrm>
          <a:prstGeom prst="line">
            <a:avLst/>
          </a:prstGeom>
          <a:noFill/>
          <a:ln w="12700">
            <a:solidFill>
              <a:srgbClr val="FF3333"/>
            </a:solidFill>
            <a:round/>
            <a:headEnd type="diamond" w="med" len="med"/>
            <a:tailEnd/>
          </a:ln>
        </p:spPr>
        <p:txBody>
          <a:bodyPr/>
          <a:lstStyle/>
          <a:p>
            <a:endParaRPr lang="en-GB"/>
          </a:p>
        </p:txBody>
      </p:sp>
      <p:sp>
        <p:nvSpPr>
          <p:cNvPr id="38" name="Line 34"/>
          <p:cNvSpPr>
            <a:spLocks noChangeShapeType="1"/>
          </p:cNvSpPr>
          <p:nvPr/>
        </p:nvSpPr>
        <p:spPr bwMode="auto">
          <a:xfrm flipV="1">
            <a:off x="4953000" y="2324100"/>
            <a:ext cx="38100" cy="1714500"/>
          </a:xfrm>
          <a:prstGeom prst="line">
            <a:avLst/>
          </a:prstGeom>
          <a:noFill/>
          <a:ln w="28575">
            <a:solidFill>
              <a:srgbClr val="FF0000"/>
            </a:solidFill>
            <a:prstDash val="dash"/>
            <a:round/>
            <a:headEnd/>
            <a:tailEnd type="triangle" w="med" len="med"/>
          </a:ln>
        </p:spPr>
        <p:txBody>
          <a:bodyPr/>
          <a:lstStyle/>
          <a:p>
            <a:endParaRPr lang="en-GB"/>
          </a:p>
        </p:txBody>
      </p:sp>
      <p:sp>
        <p:nvSpPr>
          <p:cNvPr id="39" name="Line 35"/>
          <p:cNvSpPr>
            <a:spLocks noChangeShapeType="1"/>
          </p:cNvSpPr>
          <p:nvPr/>
        </p:nvSpPr>
        <p:spPr bwMode="auto">
          <a:xfrm>
            <a:off x="4432300" y="4092575"/>
            <a:ext cx="533400" cy="0"/>
          </a:xfrm>
          <a:prstGeom prst="line">
            <a:avLst/>
          </a:prstGeom>
          <a:noFill/>
          <a:ln w="28575">
            <a:solidFill>
              <a:srgbClr val="FF0000"/>
            </a:solidFill>
            <a:prstDash val="dash"/>
            <a:round/>
            <a:headEnd/>
            <a:tailEnd/>
          </a:ln>
        </p:spPr>
        <p:txBody>
          <a:bodyPr/>
          <a:lstStyle/>
          <a:p>
            <a:endParaRPr lang="en-GB"/>
          </a:p>
        </p:txBody>
      </p:sp>
      <p:sp>
        <p:nvSpPr>
          <p:cNvPr id="40" name="AutoShape 36"/>
          <p:cNvSpPr>
            <a:spLocks noChangeArrowheads="1"/>
          </p:cNvSpPr>
          <p:nvPr/>
        </p:nvSpPr>
        <p:spPr bwMode="auto">
          <a:xfrm>
            <a:off x="6324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THx</a:t>
            </a:r>
          </a:p>
          <a:p>
            <a:pPr algn="ctr"/>
            <a:r>
              <a:rPr lang="en-US" b="1">
                <a:solidFill>
                  <a:schemeClr val="tx1"/>
                </a:solidFill>
                <a:latin typeface="Calibri" pitchFamily="34" charset="0"/>
              </a:rPr>
              <a:t>(8 Bit)</a:t>
            </a:r>
            <a:endParaRPr lang="en-US" sz="2400" b="1">
              <a:solidFill>
                <a:schemeClr val="tx1"/>
              </a:solidFill>
              <a:latin typeface="Calibri" pitchFamily="34" charset="0"/>
            </a:endParaRPr>
          </a:p>
        </p:txBody>
      </p:sp>
      <p:sp>
        <p:nvSpPr>
          <p:cNvPr id="41" name="Line 37"/>
          <p:cNvSpPr>
            <a:spLocks noChangeShapeType="1"/>
          </p:cNvSpPr>
          <p:nvPr/>
        </p:nvSpPr>
        <p:spPr bwMode="auto">
          <a:xfrm>
            <a:off x="7137400" y="2400300"/>
            <a:ext cx="304800" cy="0"/>
          </a:xfrm>
          <a:prstGeom prst="line">
            <a:avLst/>
          </a:prstGeom>
          <a:noFill/>
          <a:ln w="38100">
            <a:solidFill>
              <a:srgbClr val="FF0000"/>
            </a:solidFill>
            <a:round/>
            <a:headEnd/>
            <a:tailEnd type="triangle" w="med" len="med"/>
          </a:ln>
        </p:spPr>
        <p:txBody>
          <a:bodyPr/>
          <a:lstStyle/>
          <a:p>
            <a:endParaRPr lang="en-GB"/>
          </a:p>
        </p:txBody>
      </p:sp>
      <p:sp>
        <p:nvSpPr>
          <p:cNvPr id="42" name="AutoShape 38"/>
          <p:cNvSpPr>
            <a:spLocks noChangeArrowheads="1"/>
          </p:cNvSpPr>
          <p:nvPr/>
        </p:nvSpPr>
        <p:spPr bwMode="auto">
          <a:xfrm>
            <a:off x="7429500" y="19812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TFx</a:t>
            </a:r>
          </a:p>
          <a:p>
            <a:pPr algn="ctr"/>
            <a:r>
              <a:rPr lang="en-US" b="1">
                <a:solidFill>
                  <a:schemeClr val="tx1"/>
                </a:solidFill>
                <a:latin typeface="Calibri" pitchFamily="34" charset="0"/>
              </a:rPr>
              <a:t>(1 Bit)</a:t>
            </a:r>
            <a:endParaRPr lang="en-US" sz="2400" b="1">
              <a:solidFill>
                <a:schemeClr val="tx1"/>
              </a:solidFill>
              <a:latin typeface="Calibri" pitchFamily="34" charset="0"/>
            </a:endParaRPr>
          </a:p>
        </p:txBody>
      </p:sp>
      <p:sp>
        <p:nvSpPr>
          <p:cNvPr id="43" name="Text Box 39"/>
          <p:cNvSpPr txBox="1">
            <a:spLocks noChangeArrowheads="1"/>
          </p:cNvSpPr>
          <p:nvPr/>
        </p:nvSpPr>
        <p:spPr bwMode="auto">
          <a:xfrm>
            <a:off x="7239000" y="3505200"/>
            <a:ext cx="1905000" cy="400050"/>
          </a:xfrm>
          <a:prstGeom prst="rect">
            <a:avLst/>
          </a:prstGeom>
          <a:noFill/>
          <a:ln w="9525">
            <a:noFill/>
            <a:miter lim="800000"/>
            <a:headEnd/>
            <a:tailEnd/>
          </a:ln>
        </p:spPr>
        <p:txBody>
          <a:bodyPr>
            <a:spAutoFit/>
          </a:bodyPr>
          <a:lstStyle/>
          <a:p>
            <a:r>
              <a:rPr lang="en-US">
                <a:solidFill>
                  <a:srgbClr val="92D050"/>
                </a:solidFill>
                <a:latin typeface="Arial Black" pitchFamily="34" charset="0"/>
              </a:rPr>
              <a:t>INTERRUPT</a:t>
            </a:r>
          </a:p>
        </p:txBody>
      </p:sp>
      <p:sp>
        <p:nvSpPr>
          <p:cNvPr id="44" name="Line 40"/>
          <p:cNvSpPr>
            <a:spLocks noChangeShapeType="1"/>
          </p:cNvSpPr>
          <p:nvPr/>
        </p:nvSpPr>
        <p:spPr bwMode="auto">
          <a:xfrm>
            <a:off x="8305800" y="2374900"/>
            <a:ext cx="304800" cy="0"/>
          </a:xfrm>
          <a:prstGeom prst="line">
            <a:avLst/>
          </a:prstGeom>
          <a:noFill/>
          <a:ln w="38100">
            <a:solidFill>
              <a:srgbClr val="FF0000"/>
            </a:solidFill>
            <a:round/>
            <a:headEnd/>
            <a:tailEnd/>
          </a:ln>
        </p:spPr>
        <p:txBody>
          <a:bodyPr/>
          <a:lstStyle/>
          <a:p>
            <a:endParaRPr lang="en-GB"/>
          </a:p>
        </p:txBody>
      </p:sp>
      <p:sp>
        <p:nvSpPr>
          <p:cNvPr id="45" name="Line 41"/>
          <p:cNvSpPr>
            <a:spLocks noChangeShapeType="1"/>
          </p:cNvSpPr>
          <p:nvPr/>
        </p:nvSpPr>
        <p:spPr bwMode="auto">
          <a:xfrm>
            <a:off x="8610600" y="2362200"/>
            <a:ext cx="0" cy="1066800"/>
          </a:xfrm>
          <a:prstGeom prst="line">
            <a:avLst/>
          </a:prstGeom>
          <a:noFill/>
          <a:ln w="38100">
            <a:solidFill>
              <a:srgbClr val="FF0000"/>
            </a:solidFill>
            <a:round/>
            <a:headEnd/>
            <a:tailEnd type="triangle" w="med" len="med"/>
          </a:ln>
        </p:spPr>
        <p:txBody>
          <a:bodyPr/>
          <a:lstStyle/>
          <a:p>
            <a:endParaRPr lang="en-GB"/>
          </a:p>
        </p:txBody>
      </p:sp>
      <p:pic>
        <p:nvPicPr>
          <p:cNvPr id="6152" name="Picture 8"/>
          <p:cNvPicPr>
            <a:picLocks noChangeAspect="1" noChangeArrowheads="1"/>
          </p:cNvPicPr>
          <p:nvPr/>
        </p:nvPicPr>
        <p:blipFill>
          <a:blip r:embed="rId15"/>
          <a:srcRect/>
          <a:stretch>
            <a:fillRect/>
          </a:stretch>
        </p:blipFill>
        <p:spPr bwMode="auto">
          <a:xfrm>
            <a:off x="4000500" y="4786313"/>
            <a:ext cx="4953000" cy="781050"/>
          </a:xfrm>
          <a:prstGeom prst="rect">
            <a:avLst/>
          </a:prstGeom>
          <a:noFill/>
          <a:ln w="9525">
            <a:noFill/>
            <a:miter lim="800000"/>
            <a:headEnd/>
            <a:tailEnd/>
          </a:ln>
        </p:spPr>
      </p:pic>
      <p:sp>
        <p:nvSpPr>
          <p:cNvPr id="49" name="Rectangle 48"/>
          <p:cNvSpPr>
            <a:spLocks noChangeArrowheads="1"/>
          </p:cNvSpPr>
          <p:nvPr/>
        </p:nvSpPr>
        <p:spPr bwMode="auto">
          <a:xfrm>
            <a:off x="4684713" y="5256213"/>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0" name="Rectangle 49"/>
          <p:cNvSpPr>
            <a:spLocks noChangeArrowheads="1"/>
          </p:cNvSpPr>
          <p:nvPr/>
        </p:nvSpPr>
        <p:spPr bwMode="auto">
          <a:xfrm>
            <a:off x="7113588" y="5256213"/>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pic>
        <p:nvPicPr>
          <p:cNvPr id="6153" name="Picture 9"/>
          <p:cNvPicPr>
            <a:picLocks noChangeAspect="1" noChangeArrowheads="1"/>
          </p:cNvPicPr>
          <p:nvPr/>
        </p:nvPicPr>
        <p:blipFill>
          <a:blip r:embed="rId16"/>
          <a:srcRect/>
          <a:stretch>
            <a:fillRect/>
          </a:stretch>
        </p:blipFill>
        <p:spPr bwMode="auto">
          <a:xfrm>
            <a:off x="4010025" y="5673725"/>
            <a:ext cx="4924425" cy="809625"/>
          </a:xfrm>
          <a:prstGeom prst="rect">
            <a:avLst/>
          </a:prstGeom>
          <a:noFill/>
          <a:ln w="9525">
            <a:noFill/>
            <a:miter lim="800000"/>
            <a:headEnd/>
            <a:tailEnd/>
          </a:ln>
        </p:spPr>
      </p:pic>
      <p:sp>
        <p:nvSpPr>
          <p:cNvPr id="52" name="Rectangle 51"/>
          <p:cNvSpPr>
            <a:spLocks noChangeArrowheads="1"/>
          </p:cNvSpPr>
          <p:nvPr/>
        </p:nvSpPr>
        <p:spPr bwMode="auto">
          <a:xfrm>
            <a:off x="4062413" y="6153150"/>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3" name="Rectangle 52"/>
          <p:cNvSpPr>
            <a:spLocks noChangeArrowheads="1"/>
          </p:cNvSpPr>
          <p:nvPr/>
        </p:nvSpPr>
        <p:spPr bwMode="auto">
          <a:xfrm>
            <a:off x="5265738" y="6153150"/>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4" name="Rectangle 53"/>
          <p:cNvSpPr>
            <a:spLocks noChangeArrowheads="1"/>
          </p:cNvSpPr>
          <p:nvPr/>
        </p:nvSpPr>
        <p:spPr bwMode="auto">
          <a:xfrm>
            <a:off x="4673600" y="6153150"/>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5" name="Rectangle 54"/>
          <p:cNvSpPr>
            <a:spLocks noChangeArrowheads="1"/>
          </p:cNvSpPr>
          <p:nvPr/>
        </p:nvSpPr>
        <p:spPr bwMode="auto">
          <a:xfrm>
            <a:off x="5878513" y="6153150"/>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6" name="Rectangle 55"/>
          <p:cNvSpPr>
            <a:spLocks noChangeArrowheads="1"/>
          </p:cNvSpPr>
          <p:nvPr/>
        </p:nvSpPr>
        <p:spPr bwMode="auto">
          <a:xfrm>
            <a:off x="4071938" y="5256213"/>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
        <p:nvSpPr>
          <p:cNvPr id="57" name="Rectangle 56"/>
          <p:cNvSpPr>
            <a:spLocks noChangeArrowheads="1"/>
          </p:cNvSpPr>
          <p:nvPr/>
        </p:nvSpPr>
        <p:spPr bwMode="auto">
          <a:xfrm>
            <a:off x="6500813" y="5256213"/>
            <a:ext cx="571500" cy="285750"/>
          </a:xfrm>
          <a:prstGeom prst="rect">
            <a:avLst/>
          </a:prstGeom>
          <a:solidFill>
            <a:srgbClr val="FF0000">
              <a:alpha val="43137"/>
            </a:srgbClr>
          </a:solidFill>
          <a:ln w="12700" algn="ctr">
            <a:solidFill>
              <a:schemeClr val="tx1"/>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71469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152"/>
                                        </p:tgtEl>
                                        <p:attrNameLst>
                                          <p:attrName>style.visibility</p:attrName>
                                        </p:attrNameLst>
                                      </p:cBhvr>
                                      <p:to>
                                        <p:strVal val="visible"/>
                                      </p:to>
                                    </p:set>
                                    <p:animEffect transition="in" filter="dissolve">
                                      <p:cBhvr>
                                        <p:cTn id="33" dur="500"/>
                                        <p:tgtEl>
                                          <p:spTgt spid="6152"/>
                                        </p:tgtEl>
                                      </p:cBhvr>
                                    </p:animEffect>
                                  </p:childTnLst>
                                </p:cTn>
                              </p:par>
                            </p:childTnLst>
                          </p:cTn>
                        </p:par>
                        <p:par>
                          <p:cTn id="34" fill="hold">
                            <p:stCondLst>
                              <p:cond delay="500"/>
                            </p:stCondLst>
                            <p:childTnLst>
                              <p:par>
                                <p:cTn id="35" presetID="23" presetClass="entr" presetSubtype="16"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p:cTn id="41" dur="500" fill="hold"/>
                                        <p:tgtEl>
                                          <p:spTgt spid="50"/>
                                        </p:tgtEl>
                                        <p:attrNameLst>
                                          <p:attrName>ppt_w</p:attrName>
                                        </p:attrNameLst>
                                      </p:cBhvr>
                                      <p:tavLst>
                                        <p:tav tm="0">
                                          <p:val>
                                            <p:fltVal val="0"/>
                                          </p:val>
                                        </p:tav>
                                        <p:tav tm="100000">
                                          <p:val>
                                            <p:strVal val="#ppt_w"/>
                                          </p:val>
                                        </p:tav>
                                      </p:tavLst>
                                    </p:anim>
                                    <p:anim calcmode="lin" valueType="num">
                                      <p:cBhvr>
                                        <p:cTn id="42"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6153"/>
                                        </p:tgtEl>
                                        <p:attrNameLst>
                                          <p:attrName>style.visibility</p:attrName>
                                        </p:attrNameLst>
                                      </p:cBhvr>
                                      <p:to>
                                        <p:strVal val="visible"/>
                                      </p:to>
                                    </p:set>
                                    <p:animEffect transition="in" filter="dissolve">
                                      <p:cBhvr>
                                        <p:cTn id="80" dur="500"/>
                                        <p:tgtEl>
                                          <p:spTgt spid="6153"/>
                                        </p:tgtEl>
                                      </p:cBhvr>
                                    </p:animEffect>
                                  </p:childTnLst>
                                </p:cTn>
                              </p:par>
                            </p:childTnLst>
                          </p:cTn>
                        </p:par>
                        <p:par>
                          <p:cTn id="81" fill="hold">
                            <p:stCondLst>
                              <p:cond delay="500"/>
                            </p:stCondLst>
                            <p:childTnLst>
                              <p:par>
                                <p:cTn id="82" presetID="23" presetClass="entr" presetSubtype="16" fill="hold" grpId="0" nodeType="after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p:cTn id="84" dur="500" fill="hold"/>
                                        <p:tgtEl>
                                          <p:spTgt spid="52"/>
                                        </p:tgtEl>
                                        <p:attrNameLst>
                                          <p:attrName>ppt_w</p:attrName>
                                        </p:attrNameLst>
                                      </p:cBhvr>
                                      <p:tavLst>
                                        <p:tav tm="0">
                                          <p:val>
                                            <p:fltVal val="0"/>
                                          </p:val>
                                        </p:tav>
                                        <p:tav tm="100000">
                                          <p:val>
                                            <p:strVal val="#ppt_w"/>
                                          </p:val>
                                        </p:tav>
                                      </p:tavLst>
                                    </p:anim>
                                    <p:anim calcmode="lin" valueType="num">
                                      <p:cBhvr>
                                        <p:cTn id="85" dur="500" fill="hold"/>
                                        <p:tgtEl>
                                          <p:spTgt spid="52"/>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 calcmode="lin" valueType="num">
                                      <p:cBhvr>
                                        <p:cTn id="88" dur="500" fill="hold"/>
                                        <p:tgtEl>
                                          <p:spTgt spid="53"/>
                                        </p:tgtEl>
                                        <p:attrNameLst>
                                          <p:attrName>ppt_w</p:attrName>
                                        </p:attrNameLst>
                                      </p:cBhvr>
                                      <p:tavLst>
                                        <p:tav tm="0">
                                          <p:val>
                                            <p:fltVal val="0"/>
                                          </p:val>
                                        </p:tav>
                                        <p:tav tm="100000">
                                          <p:val>
                                            <p:strVal val="#ppt_w"/>
                                          </p:val>
                                        </p:tav>
                                      </p:tavLst>
                                    </p:anim>
                                    <p:anim calcmode="lin" valueType="num">
                                      <p:cBhvr>
                                        <p:cTn id="89" dur="500" fill="hold"/>
                                        <p:tgtEl>
                                          <p:spTgt spid="53"/>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dissolv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dissolve">
                                      <p:cBhvr>
                                        <p:cTn id="99" dur="500"/>
                                        <p:tgtEl>
                                          <p:spTgt spid="32"/>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wipe(left)">
                                      <p:cBhvr>
                                        <p:cTn id="103" dur="500"/>
                                        <p:tgtEl>
                                          <p:spTgt spid="21"/>
                                        </p:tgtEl>
                                      </p:cBhvr>
                                    </p:animEffect>
                                  </p:childTnLst>
                                </p:cTn>
                              </p:par>
                            </p:childTnLst>
                          </p:cTn>
                        </p:par>
                        <p:par>
                          <p:cTn id="104" fill="hold">
                            <p:stCondLst>
                              <p:cond delay="1000"/>
                            </p:stCondLst>
                            <p:childTnLst>
                              <p:par>
                                <p:cTn id="105" presetID="22" presetClass="entr" presetSubtype="4" fill="hold" grpId="0" nodeType="after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down)">
                                      <p:cBhvr>
                                        <p:cTn id="107" dur="500"/>
                                        <p:tgtEl>
                                          <p:spTgt spid="2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left)">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500"/>
                            </p:stCondLst>
                            <p:childTnLst>
                              <p:par>
                                <p:cTn id="119" presetID="23" presetClass="entr" presetSubtype="16" fill="hold" grpId="0" nodeType="afterEffect">
                                  <p:stCondLst>
                                    <p:cond delay="0"/>
                                  </p:stCondLst>
                                  <p:childTnLst>
                                    <p:set>
                                      <p:cBhvr>
                                        <p:cTn id="120" dur="1" fill="hold">
                                          <p:stCondLst>
                                            <p:cond delay="0"/>
                                          </p:stCondLst>
                                        </p:cTn>
                                        <p:tgtEl>
                                          <p:spTgt spid="54"/>
                                        </p:tgtEl>
                                        <p:attrNameLst>
                                          <p:attrName>style.visibility</p:attrName>
                                        </p:attrNameLst>
                                      </p:cBhvr>
                                      <p:to>
                                        <p:strVal val="visible"/>
                                      </p:to>
                                    </p:set>
                                    <p:anim calcmode="lin" valueType="num">
                                      <p:cBhvr>
                                        <p:cTn id="121" dur="500" fill="hold"/>
                                        <p:tgtEl>
                                          <p:spTgt spid="54"/>
                                        </p:tgtEl>
                                        <p:attrNameLst>
                                          <p:attrName>ppt_w</p:attrName>
                                        </p:attrNameLst>
                                      </p:cBhvr>
                                      <p:tavLst>
                                        <p:tav tm="0">
                                          <p:val>
                                            <p:fltVal val="0"/>
                                          </p:val>
                                        </p:tav>
                                        <p:tav tm="100000">
                                          <p:val>
                                            <p:strVal val="#ppt_w"/>
                                          </p:val>
                                        </p:tav>
                                      </p:tavLst>
                                    </p:anim>
                                    <p:anim calcmode="lin" valueType="num">
                                      <p:cBhvr>
                                        <p:cTn id="122" dur="500" fill="hold"/>
                                        <p:tgtEl>
                                          <p:spTgt spid="54"/>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anim calcmode="lin" valueType="num">
                                      <p:cBhvr>
                                        <p:cTn id="125" dur="500" fill="hold"/>
                                        <p:tgtEl>
                                          <p:spTgt spid="55"/>
                                        </p:tgtEl>
                                        <p:attrNameLst>
                                          <p:attrName>ppt_w</p:attrName>
                                        </p:attrNameLst>
                                      </p:cBhvr>
                                      <p:tavLst>
                                        <p:tav tm="0">
                                          <p:val>
                                            <p:fltVal val="0"/>
                                          </p:val>
                                        </p:tav>
                                        <p:tav tm="100000">
                                          <p:val>
                                            <p:strVal val="#ppt_w"/>
                                          </p:val>
                                        </p:tav>
                                      </p:tavLst>
                                    </p:anim>
                                    <p:anim calcmode="lin" valueType="num">
                                      <p:cBhvr>
                                        <p:cTn id="126"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wipe(left)">
                                      <p:cBhvr>
                                        <p:cTn id="131" dur="500"/>
                                        <p:tgtEl>
                                          <p:spTgt spid="30"/>
                                        </p:tgtEl>
                                      </p:cBhvr>
                                    </p:animEffect>
                                  </p:childTnLst>
                                </p:cTn>
                              </p:par>
                            </p:childTnLst>
                          </p:cTn>
                        </p:par>
                        <p:par>
                          <p:cTn id="132" fill="hold">
                            <p:stCondLst>
                              <p:cond delay="500"/>
                            </p:stCondLst>
                            <p:childTnLst>
                              <p:par>
                                <p:cTn id="133" presetID="23" presetClass="entr" presetSubtype="16" fill="hold" grpId="0" nodeType="afterEffect">
                                  <p:stCondLst>
                                    <p:cond delay="0"/>
                                  </p:stCondLst>
                                  <p:childTnLst>
                                    <p:set>
                                      <p:cBhvr>
                                        <p:cTn id="134" dur="1" fill="hold">
                                          <p:stCondLst>
                                            <p:cond delay="0"/>
                                          </p:stCondLst>
                                        </p:cTn>
                                        <p:tgtEl>
                                          <p:spTgt spid="56"/>
                                        </p:tgtEl>
                                        <p:attrNameLst>
                                          <p:attrName>style.visibility</p:attrName>
                                        </p:attrNameLst>
                                      </p:cBhvr>
                                      <p:to>
                                        <p:strVal val="visible"/>
                                      </p:to>
                                    </p:set>
                                    <p:anim calcmode="lin" valueType="num">
                                      <p:cBhvr>
                                        <p:cTn id="135" dur="500" fill="hold"/>
                                        <p:tgtEl>
                                          <p:spTgt spid="56"/>
                                        </p:tgtEl>
                                        <p:attrNameLst>
                                          <p:attrName>ppt_w</p:attrName>
                                        </p:attrNameLst>
                                      </p:cBhvr>
                                      <p:tavLst>
                                        <p:tav tm="0">
                                          <p:val>
                                            <p:fltVal val="0"/>
                                          </p:val>
                                        </p:tav>
                                        <p:tav tm="100000">
                                          <p:val>
                                            <p:strVal val="#ppt_w"/>
                                          </p:val>
                                        </p:tav>
                                      </p:tavLst>
                                    </p:anim>
                                    <p:anim calcmode="lin" valueType="num">
                                      <p:cBhvr>
                                        <p:cTn id="136" dur="500" fill="hold"/>
                                        <p:tgtEl>
                                          <p:spTgt spid="56"/>
                                        </p:tgtEl>
                                        <p:attrNameLst>
                                          <p:attrName>ppt_h</p:attrName>
                                        </p:attrNameLst>
                                      </p:cBhvr>
                                      <p:tavLst>
                                        <p:tav tm="0">
                                          <p:val>
                                            <p:fltVal val="0"/>
                                          </p:val>
                                        </p:tav>
                                        <p:tav tm="100000">
                                          <p:val>
                                            <p:strVal val="#ppt_h"/>
                                          </p:val>
                                        </p:tav>
                                      </p:tavLst>
                                    </p:anim>
                                  </p:childTnLst>
                                </p:cTn>
                              </p:par>
                              <p:par>
                                <p:cTn id="137" presetID="23" presetClass="entr" presetSubtype="16"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 calcmode="lin" valueType="num">
                                      <p:cBhvr>
                                        <p:cTn id="139" dur="500" fill="hold"/>
                                        <p:tgtEl>
                                          <p:spTgt spid="57"/>
                                        </p:tgtEl>
                                        <p:attrNameLst>
                                          <p:attrName>ppt_w</p:attrName>
                                        </p:attrNameLst>
                                      </p:cBhvr>
                                      <p:tavLst>
                                        <p:tav tm="0">
                                          <p:val>
                                            <p:fltVal val="0"/>
                                          </p:val>
                                        </p:tav>
                                        <p:tav tm="100000">
                                          <p:val>
                                            <p:strVal val="#ppt_w"/>
                                          </p:val>
                                        </p:tav>
                                      </p:tavLst>
                                    </p:anim>
                                    <p:anim calcmode="lin" valueType="num">
                                      <p:cBhvr>
                                        <p:cTn id="140" dur="500" fill="hold"/>
                                        <p:tgtEl>
                                          <p:spTgt spid="57"/>
                                        </p:tgtEl>
                                        <p:attrNameLst>
                                          <p:attrName>ppt_h</p:attrName>
                                        </p:attrNameLst>
                                      </p:cBhvr>
                                      <p:tavLst>
                                        <p:tav tm="0">
                                          <p:val>
                                            <p:fltVal val="0"/>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ipe(left)">
                                      <p:cBhvr>
                                        <p:cTn id="145" dur="500"/>
                                        <p:tgtEl>
                                          <p:spTgt spid="2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18"/>
                                        </p:tgtEl>
                                        <p:attrNameLst>
                                          <p:attrName>style.visibility</p:attrName>
                                        </p:attrNameLst>
                                      </p:cBhvr>
                                      <p:to>
                                        <p:strVal val="visible"/>
                                      </p:to>
                                    </p:set>
                                    <p:animEffect transition="in" filter="wipe(left)">
                                      <p:cBhvr>
                                        <p:cTn id="150" dur="500"/>
                                        <p:tgtEl>
                                          <p:spTgt spid="18"/>
                                        </p:tgtEl>
                                      </p:cBhvr>
                                    </p:animEffect>
                                  </p:childTnLst>
                                </p:cTn>
                              </p:par>
                            </p:childTnLst>
                          </p:cTn>
                        </p:par>
                        <p:par>
                          <p:cTn id="151" fill="hold">
                            <p:stCondLst>
                              <p:cond delay="500"/>
                            </p:stCondLst>
                            <p:childTnLst>
                              <p:par>
                                <p:cTn id="152" presetID="22" presetClass="entr" presetSubtype="8" fill="hold" grpId="0" nodeType="afterEffect">
                                  <p:stCondLst>
                                    <p:cond delay="0"/>
                                  </p:stCondLst>
                                  <p:childTnLst>
                                    <p:set>
                                      <p:cBhvr>
                                        <p:cTn id="153" dur="1" fill="hold">
                                          <p:stCondLst>
                                            <p:cond delay="0"/>
                                          </p:stCondLst>
                                        </p:cTn>
                                        <p:tgtEl>
                                          <p:spTgt spid="9"/>
                                        </p:tgtEl>
                                        <p:attrNameLst>
                                          <p:attrName>style.visibility</p:attrName>
                                        </p:attrNameLst>
                                      </p:cBhvr>
                                      <p:to>
                                        <p:strVal val="visible"/>
                                      </p:to>
                                    </p:set>
                                    <p:animEffect transition="in" filter="wipe(left)">
                                      <p:cBhvr>
                                        <p:cTn id="154" dur="500"/>
                                        <p:tgtEl>
                                          <p:spTgt spid="9"/>
                                        </p:tgtEl>
                                      </p:cBhvr>
                                    </p:animEffect>
                                  </p:childTnLst>
                                </p:cTn>
                              </p:par>
                            </p:childTnLst>
                          </p:cTn>
                        </p:par>
                        <p:par>
                          <p:cTn id="155" fill="hold">
                            <p:stCondLst>
                              <p:cond delay="1000"/>
                            </p:stCondLst>
                            <p:childTnLst>
                              <p:par>
                                <p:cTn id="156" presetID="22" presetClass="entr" presetSubtype="8" fill="hold" grpId="0" nodeType="after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wipe(left)">
                                      <p:cBhvr>
                                        <p:cTn id="158" dur="500"/>
                                        <p:tgtEl>
                                          <p:spTgt spid="3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9"/>
                                        </p:tgtEl>
                                        <p:attrNameLst>
                                          <p:attrName>style.visibility</p:attrName>
                                        </p:attrNameLst>
                                      </p:cBhvr>
                                      <p:to>
                                        <p:strVal val="visible"/>
                                      </p:to>
                                    </p:set>
                                    <p:animEffect transition="in" filter="wipe(left)">
                                      <p:cBhvr>
                                        <p:cTn id="163" dur="500"/>
                                        <p:tgtEl>
                                          <p:spTgt spid="19"/>
                                        </p:tgtEl>
                                      </p:cBhvr>
                                    </p:animEffect>
                                  </p:childTnLst>
                                </p:cTn>
                              </p:par>
                            </p:childTnLst>
                          </p:cTn>
                        </p:par>
                        <p:par>
                          <p:cTn id="164" fill="hold">
                            <p:stCondLst>
                              <p:cond delay="500"/>
                            </p:stCondLst>
                            <p:childTnLst>
                              <p:par>
                                <p:cTn id="165" presetID="22" presetClass="entr" presetSubtype="4" fill="hold" grpId="0" nodeType="after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in" filter="wipe(down)">
                                      <p:cBhvr>
                                        <p:cTn id="167" dur="500"/>
                                        <p:tgtEl>
                                          <p:spTgt spid="24"/>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20"/>
                                        </p:tgtEl>
                                        <p:attrNameLst>
                                          <p:attrName>style.visibility</p:attrName>
                                        </p:attrNameLst>
                                      </p:cBhvr>
                                      <p:to>
                                        <p:strVal val="visible"/>
                                      </p:to>
                                    </p:set>
                                    <p:animEffect transition="in" filter="wipe(left)">
                                      <p:cBhvr>
                                        <p:cTn id="171" dur="500"/>
                                        <p:tgtEl>
                                          <p:spTgt spid="20"/>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8"/>
                                        </p:tgtEl>
                                        <p:attrNameLst>
                                          <p:attrName>style.visibility</p:attrName>
                                        </p:attrNameLst>
                                      </p:cBhvr>
                                      <p:to>
                                        <p:strVal val="visible"/>
                                      </p:to>
                                    </p:set>
                                    <p:animEffect transition="in" filter="wipe(left)">
                                      <p:cBhvr>
                                        <p:cTn id="176" dur="500"/>
                                        <p:tgtEl>
                                          <p:spTgt spid="8"/>
                                        </p:tgtEl>
                                      </p:cBhvr>
                                    </p:animEffect>
                                  </p:childTnLst>
                                </p:cTn>
                              </p:par>
                            </p:childTnLst>
                          </p:cTn>
                        </p:par>
                        <p:par>
                          <p:cTn id="177" fill="hold">
                            <p:stCondLst>
                              <p:cond delay="500"/>
                            </p:stCondLst>
                            <p:childTnLst>
                              <p:par>
                                <p:cTn id="178" presetID="22" presetClass="entr" presetSubtype="8" fill="hold" grpId="0" nodeType="afterEffect">
                                  <p:stCondLst>
                                    <p:cond delay="0"/>
                                  </p:stCondLst>
                                  <p:childTnLst>
                                    <p:set>
                                      <p:cBhvr>
                                        <p:cTn id="179" dur="1" fill="hold">
                                          <p:stCondLst>
                                            <p:cond delay="0"/>
                                          </p:stCondLst>
                                        </p:cTn>
                                        <p:tgtEl>
                                          <p:spTgt spid="17"/>
                                        </p:tgtEl>
                                        <p:attrNameLst>
                                          <p:attrName>style.visibility</p:attrName>
                                        </p:attrNameLst>
                                      </p:cBhvr>
                                      <p:to>
                                        <p:strVal val="visible"/>
                                      </p:to>
                                    </p:set>
                                    <p:animEffect transition="in" filter="wipe(left)">
                                      <p:cBhvr>
                                        <p:cTn id="180" dur="500"/>
                                        <p:tgtEl>
                                          <p:spTgt spid="17"/>
                                        </p:tgtEl>
                                      </p:cBhvr>
                                    </p:animEffect>
                                  </p:childTnLst>
                                </p:cTn>
                              </p:par>
                            </p:childTnLst>
                          </p:cTn>
                        </p:par>
                        <p:par>
                          <p:cTn id="181" fill="hold">
                            <p:stCondLst>
                              <p:cond delay="1000"/>
                            </p:stCondLst>
                            <p:childTnLst>
                              <p:par>
                                <p:cTn id="182" presetID="22" presetClass="entr" presetSubtype="8" fill="hold" grpId="0" nodeType="afterEffect">
                                  <p:stCondLst>
                                    <p:cond delay="0"/>
                                  </p:stCondLst>
                                  <p:childTnLst>
                                    <p:set>
                                      <p:cBhvr>
                                        <p:cTn id="183" dur="1" fill="hold">
                                          <p:stCondLst>
                                            <p:cond delay="0"/>
                                          </p:stCondLst>
                                        </p:cTn>
                                        <p:tgtEl>
                                          <p:spTgt spid="34"/>
                                        </p:tgtEl>
                                        <p:attrNameLst>
                                          <p:attrName>style.visibility</p:attrName>
                                        </p:attrNameLst>
                                      </p:cBhvr>
                                      <p:to>
                                        <p:strVal val="visible"/>
                                      </p:to>
                                    </p:set>
                                    <p:animEffect transition="in" filter="wipe(left)">
                                      <p:cBhvr>
                                        <p:cTn id="184" dur="500"/>
                                        <p:tgtEl>
                                          <p:spTgt spid="34"/>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28"/>
                                        </p:tgtEl>
                                        <p:attrNameLst>
                                          <p:attrName>style.visibility</p:attrName>
                                        </p:attrNameLst>
                                      </p:cBhvr>
                                      <p:to>
                                        <p:strVal val="visible"/>
                                      </p:to>
                                    </p:set>
                                    <p:animEffect transition="in" filter="wipe(left)">
                                      <p:cBhvr>
                                        <p:cTn id="189" dur="500"/>
                                        <p:tgtEl>
                                          <p:spTgt spid="28"/>
                                        </p:tgtEl>
                                      </p:cBhvr>
                                    </p:animEffect>
                                  </p:childTnLst>
                                </p:cTn>
                              </p:par>
                            </p:childTnLst>
                          </p:cTn>
                        </p:par>
                        <p:par>
                          <p:cTn id="190" fill="hold">
                            <p:stCondLst>
                              <p:cond delay="500"/>
                            </p:stCondLst>
                            <p:childTnLst>
                              <p:par>
                                <p:cTn id="191" presetID="22" presetClass="entr" presetSubtype="8" fill="hold" nodeType="afterEffect">
                                  <p:stCondLst>
                                    <p:cond delay="0"/>
                                  </p:stCondLst>
                                  <p:childTnLst>
                                    <p:set>
                                      <p:cBhvr>
                                        <p:cTn id="192" dur="1" fill="hold">
                                          <p:stCondLst>
                                            <p:cond delay="0"/>
                                          </p:stCondLst>
                                        </p:cTn>
                                        <p:tgtEl>
                                          <p:spTgt spid="2"/>
                                        </p:tgtEl>
                                        <p:attrNameLst>
                                          <p:attrName>style.visibility</p:attrName>
                                        </p:attrNameLst>
                                      </p:cBhvr>
                                      <p:to>
                                        <p:strVal val="visible"/>
                                      </p:to>
                                    </p:set>
                                    <p:animEffect transition="in" filter="wipe(left)">
                                      <p:cBhvr>
                                        <p:cTn id="193" dur="500"/>
                                        <p:tgtEl>
                                          <p:spTgt spid="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33"/>
                                        </p:tgtEl>
                                        <p:attrNameLst>
                                          <p:attrName>style.visibility</p:attrName>
                                        </p:attrNameLst>
                                      </p:cBhvr>
                                      <p:to>
                                        <p:strVal val="visible"/>
                                      </p:to>
                                    </p:set>
                                    <p:animEffect transition="in" filter="wipe(left)">
                                      <p:cBhvr>
                                        <p:cTn id="198" dur="500"/>
                                        <p:tgtEl>
                                          <p:spTgt spid="33"/>
                                        </p:tgtEl>
                                      </p:cBhvr>
                                    </p:animEffect>
                                  </p:childTnLst>
                                </p:cTn>
                              </p:par>
                            </p:childTnLst>
                          </p:cTn>
                        </p:par>
                        <p:par>
                          <p:cTn id="199" fill="hold">
                            <p:stCondLst>
                              <p:cond delay="500"/>
                            </p:stCondLst>
                            <p:childTnLst>
                              <p:par>
                                <p:cTn id="200" presetID="22" presetClass="entr" presetSubtype="8" fill="hold" grpId="0" nodeType="afterEffect">
                                  <p:stCondLst>
                                    <p:cond delay="0"/>
                                  </p:stCondLst>
                                  <p:childTnLst>
                                    <p:set>
                                      <p:cBhvr>
                                        <p:cTn id="201" dur="1" fill="hold">
                                          <p:stCondLst>
                                            <p:cond delay="0"/>
                                          </p:stCondLst>
                                        </p:cTn>
                                        <p:tgtEl>
                                          <p:spTgt spid="35"/>
                                        </p:tgtEl>
                                        <p:attrNameLst>
                                          <p:attrName>style.visibility</p:attrName>
                                        </p:attrNameLst>
                                      </p:cBhvr>
                                      <p:to>
                                        <p:strVal val="visible"/>
                                      </p:to>
                                    </p:set>
                                    <p:animEffect transition="in" filter="wipe(left)">
                                      <p:cBhvr>
                                        <p:cTn id="202" dur="500"/>
                                        <p:tgtEl>
                                          <p:spTgt spid="35"/>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44"/>
                                        </p:tgtEl>
                                        <p:attrNameLst>
                                          <p:attrName>style.visibility</p:attrName>
                                        </p:attrNameLst>
                                      </p:cBhvr>
                                      <p:to>
                                        <p:strVal val="visible"/>
                                      </p:to>
                                    </p:set>
                                    <p:animEffect transition="in" filter="wipe(left)">
                                      <p:cBhvr>
                                        <p:cTn id="207" dur="500"/>
                                        <p:tgtEl>
                                          <p:spTgt spid="44"/>
                                        </p:tgtEl>
                                      </p:cBhvr>
                                    </p:animEffect>
                                  </p:childTnLst>
                                </p:cTn>
                              </p:par>
                            </p:childTnLst>
                          </p:cTn>
                        </p:par>
                        <p:par>
                          <p:cTn id="208" fill="hold">
                            <p:stCondLst>
                              <p:cond delay="500"/>
                            </p:stCondLst>
                            <p:childTnLst>
                              <p:par>
                                <p:cTn id="209" presetID="22" presetClass="entr" presetSubtype="1" fill="hold" grpId="0" nodeType="afterEffect">
                                  <p:stCondLst>
                                    <p:cond delay="0"/>
                                  </p:stCondLst>
                                  <p:childTnLst>
                                    <p:set>
                                      <p:cBhvr>
                                        <p:cTn id="210" dur="1" fill="hold">
                                          <p:stCondLst>
                                            <p:cond delay="0"/>
                                          </p:stCondLst>
                                        </p:cTn>
                                        <p:tgtEl>
                                          <p:spTgt spid="45"/>
                                        </p:tgtEl>
                                        <p:attrNameLst>
                                          <p:attrName>style.visibility</p:attrName>
                                        </p:attrNameLst>
                                      </p:cBhvr>
                                      <p:to>
                                        <p:strVal val="visible"/>
                                      </p:to>
                                    </p:set>
                                    <p:animEffect transition="in" filter="wipe(up)">
                                      <p:cBhvr>
                                        <p:cTn id="211" dur="500"/>
                                        <p:tgtEl>
                                          <p:spTgt spid="45"/>
                                        </p:tgtEl>
                                      </p:cBhvr>
                                    </p:animEffect>
                                  </p:childTnLst>
                                </p:cTn>
                              </p:par>
                            </p:childTnLst>
                          </p:cTn>
                        </p:par>
                        <p:par>
                          <p:cTn id="212" fill="hold">
                            <p:stCondLst>
                              <p:cond delay="1000"/>
                            </p:stCondLst>
                            <p:childTnLst>
                              <p:par>
                                <p:cTn id="213" presetID="9" presetClass="entr" presetSubtype="0" fill="hold" grpId="0" nodeType="afterEffect">
                                  <p:stCondLst>
                                    <p:cond delay="0"/>
                                  </p:stCondLst>
                                  <p:childTnLst>
                                    <p:set>
                                      <p:cBhvr>
                                        <p:cTn id="214" dur="1" fill="hold">
                                          <p:stCondLst>
                                            <p:cond delay="0"/>
                                          </p:stCondLst>
                                        </p:cTn>
                                        <p:tgtEl>
                                          <p:spTgt spid="43"/>
                                        </p:tgtEl>
                                        <p:attrNameLst>
                                          <p:attrName>style.visibility</p:attrName>
                                        </p:attrNameLst>
                                      </p:cBhvr>
                                      <p:to>
                                        <p:strVal val="visible"/>
                                      </p:to>
                                    </p:set>
                                    <p:animEffect transition="in" filter="dissolve">
                                      <p:cBhvr>
                                        <p:cTn id="2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7" grpId="0" animBg="1"/>
      <p:bldP spid="28"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p:bldP spid="44" grpId="0" animBg="1"/>
      <p:bldP spid="45" grpId="0" animBg="1"/>
      <p:bldP spid="49" grpId="0" animBg="1"/>
      <p:bldP spid="50" grpId="0" animBg="1"/>
      <p:bldP spid="52" grpId="0" animBg="1"/>
      <p:bldP spid="53" grpId="0" animBg="1"/>
      <p:bldP spid="54" grpId="0" animBg="1"/>
      <p:bldP spid="55" grpId="0" animBg="1"/>
      <p:bldP spid="56" grpId="0" animBg="1"/>
      <p:bldP spid="57"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9"/>
          <p:cNvSpPr>
            <a:spLocks noGrp="1"/>
          </p:cNvSpPr>
          <p:nvPr>
            <p:ph type="title"/>
          </p:nvPr>
        </p:nvSpPr>
        <p:spPr>
          <a:xfrm>
            <a:off x="0" y="0"/>
            <a:ext cx="9144000" cy="1143000"/>
          </a:xfrm>
        </p:spPr>
        <p:txBody>
          <a:bodyPr/>
          <a:lstStyle/>
          <a:p>
            <a:pPr eaLnBrk="1" hangingPunct="1"/>
            <a:r>
              <a:rPr lang="en-US" smtClean="0">
                <a:ea typeface="Calibri" pitchFamily="34" charset="0"/>
              </a:rPr>
              <a:t>TMOD Register</a:t>
            </a:r>
          </a:p>
        </p:txBody>
      </p:sp>
      <p:sp>
        <p:nvSpPr>
          <p:cNvPr id="21" name="Slide Number Placeholder 20"/>
          <p:cNvSpPr>
            <a:spLocks noGrp="1"/>
          </p:cNvSpPr>
          <p:nvPr>
            <p:ph type="sldNum" sz="quarter" idx="12"/>
          </p:nvPr>
        </p:nvSpPr>
        <p:spPr/>
        <p:txBody>
          <a:bodyPr/>
          <a:lstStyle/>
          <a:p>
            <a:pPr>
              <a:defRPr/>
            </a:pPr>
            <a:fld id="{58192763-ECA8-4B55-8099-09EA622932A5}" type="slidenum">
              <a:rPr lang="en-US" smtClean="0"/>
              <a:pPr>
                <a:defRPr/>
              </a:pPr>
              <a:t>393</a:t>
            </a:fld>
            <a:endParaRPr lang="en-US"/>
          </a:p>
        </p:txBody>
      </p:sp>
      <p:pic>
        <p:nvPicPr>
          <p:cNvPr id="5122" name="Picture 2"/>
          <p:cNvPicPr>
            <a:picLocks noChangeAspect="1" noChangeArrowheads="1"/>
          </p:cNvPicPr>
          <p:nvPr/>
        </p:nvPicPr>
        <p:blipFill>
          <a:blip r:embed="rId2"/>
          <a:srcRect/>
          <a:stretch>
            <a:fillRect/>
          </a:stretch>
        </p:blipFill>
        <p:spPr bwMode="auto">
          <a:xfrm>
            <a:off x="219075" y="1000125"/>
            <a:ext cx="8705850" cy="1666875"/>
          </a:xfrm>
          <a:prstGeom prst="rect">
            <a:avLst/>
          </a:prstGeom>
          <a:noFill/>
          <a:ln w="9525">
            <a:noFill/>
            <a:miter lim="800000"/>
            <a:headEnd/>
            <a:tailEnd/>
          </a:ln>
        </p:spPr>
      </p:pic>
      <p:sp>
        <p:nvSpPr>
          <p:cNvPr id="12" name="Rectangle 11"/>
          <p:cNvSpPr>
            <a:spLocks noChangeArrowheads="1"/>
          </p:cNvSpPr>
          <p:nvPr/>
        </p:nvSpPr>
        <p:spPr bwMode="auto">
          <a:xfrm>
            <a:off x="214313" y="3000375"/>
            <a:ext cx="8715375" cy="3140075"/>
          </a:xfrm>
          <a:prstGeom prst="rect">
            <a:avLst/>
          </a:prstGeom>
          <a:noFill/>
          <a:ln w="9525">
            <a:noFill/>
            <a:miter lim="800000"/>
            <a:headEnd/>
            <a:tailEnd/>
          </a:ln>
        </p:spPr>
        <p:txBody>
          <a:bodyPr>
            <a:spAutoFit/>
          </a:bodyPr>
          <a:lstStyle/>
          <a:p>
            <a:r>
              <a:rPr lang="en-US" sz="2400" b="1">
                <a:solidFill>
                  <a:srgbClr val="FFFF66"/>
                </a:solidFill>
              </a:rPr>
              <a:t>GATE:</a:t>
            </a:r>
          </a:p>
          <a:p>
            <a:pPr lvl="1"/>
            <a:r>
              <a:rPr lang="en-US" sz="2400" b="1">
                <a:solidFill>
                  <a:srgbClr val="CC99FF"/>
                </a:solidFill>
              </a:rPr>
              <a:t>When set</a:t>
            </a:r>
            <a:r>
              <a:rPr lang="en-US" sz="2400">
                <a:solidFill>
                  <a:srgbClr val="CC99FF"/>
                </a:solidFill>
              </a:rPr>
              <a:t>,</a:t>
            </a:r>
            <a:r>
              <a:rPr lang="en-US" sz="2400">
                <a:solidFill>
                  <a:srgbClr val="92D050"/>
                </a:solidFill>
              </a:rPr>
              <a:t> timer/counter x is enabled, </a:t>
            </a:r>
            <a:r>
              <a:rPr lang="en-US" sz="2400" b="1">
                <a:solidFill>
                  <a:srgbClr val="CC99FF"/>
                </a:solidFill>
              </a:rPr>
              <a:t>if</a:t>
            </a:r>
            <a:r>
              <a:rPr lang="en-US" sz="2400">
                <a:solidFill>
                  <a:srgbClr val="92D050"/>
                </a:solidFill>
              </a:rPr>
              <a:t> INTx pin is high and TRx is set. </a:t>
            </a:r>
          </a:p>
          <a:p>
            <a:pPr lvl="1">
              <a:spcAft>
                <a:spcPts val="3600"/>
              </a:spcAft>
            </a:pPr>
            <a:r>
              <a:rPr lang="en-US" sz="2400" b="1">
                <a:solidFill>
                  <a:srgbClr val="CC99FF"/>
                </a:solidFill>
              </a:rPr>
              <a:t>When cleared</a:t>
            </a:r>
            <a:r>
              <a:rPr lang="en-US" sz="2400">
                <a:solidFill>
                  <a:srgbClr val="CC99FF"/>
                </a:solidFill>
              </a:rPr>
              <a:t>,</a:t>
            </a:r>
            <a:r>
              <a:rPr lang="en-US" sz="2400">
                <a:solidFill>
                  <a:srgbClr val="92D050"/>
                </a:solidFill>
              </a:rPr>
              <a:t> timer/counter x is enabled, </a:t>
            </a:r>
            <a:r>
              <a:rPr lang="en-US" sz="2400" b="1">
                <a:solidFill>
                  <a:srgbClr val="CC99FF"/>
                </a:solidFill>
              </a:rPr>
              <a:t>if</a:t>
            </a:r>
            <a:r>
              <a:rPr lang="en-US" sz="2400">
                <a:solidFill>
                  <a:srgbClr val="92D050"/>
                </a:solidFill>
              </a:rPr>
              <a:t> TRx bit set.</a:t>
            </a:r>
          </a:p>
          <a:p>
            <a:r>
              <a:rPr lang="en-US" sz="2400" b="1">
                <a:solidFill>
                  <a:srgbClr val="FFFF66"/>
                </a:solidFill>
              </a:rPr>
              <a:t>C/T*:</a:t>
            </a:r>
          </a:p>
          <a:p>
            <a:pPr lvl="1"/>
            <a:r>
              <a:rPr lang="en-US" sz="2400" b="1">
                <a:solidFill>
                  <a:srgbClr val="CC99FF"/>
                </a:solidFill>
              </a:rPr>
              <a:t>When set</a:t>
            </a:r>
            <a:r>
              <a:rPr lang="en-US" sz="2400">
                <a:solidFill>
                  <a:srgbClr val="CC99FF"/>
                </a:solidFill>
              </a:rPr>
              <a:t>,</a:t>
            </a:r>
            <a:r>
              <a:rPr lang="en-US" sz="2400">
                <a:solidFill>
                  <a:srgbClr val="92D050"/>
                </a:solidFill>
              </a:rPr>
              <a:t> counter operation (input from Tx input pin).</a:t>
            </a:r>
          </a:p>
          <a:p>
            <a:pPr lvl="1"/>
            <a:r>
              <a:rPr lang="en-US" sz="2400" b="1">
                <a:solidFill>
                  <a:srgbClr val="CC99FF"/>
                </a:solidFill>
              </a:rPr>
              <a:t>When cleared</a:t>
            </a:r>
            <a:r>
              <a:rPr lang="en-US" sz="2400">
                <a:solidFill>
                  <a:srgbClr val="CC99FF"/>
                </a:solidFill>
              </a:rPr>
              <a:t>,</a:t>
            </a:r>
            <a:r>
              <a:rPr lang="en-US" sz="2400">
                <a:solidFill>
                  <a:srgbClr val="92D050"/>
                </a:solidFill>
              </a:rPr>
              <a:t> timer operation (input from internal clock). </a:t>
            </a:r>
          </a:p>
        </p:txBody>
      </p:sp>
      <p:sp>
        <p:nvSpPr>
          <p:cNvPr id="13" name="Rectangle 12"/>
          <p:cNvSpPr>
            <a:spLocks noChangeArrowheads="1"/>
          </p:cNvSpPr>
          <p:nvPr/>
        </p:nvSpPr>
        <p:spPr bwMode="auto">
          <a:xfrm>
            <a:off x="285750"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4" name="Rectangle 13"/>
          <p:cNvSpPr>
            <a:spLocks noChangeArrowheads="1"/>
          </p:cNvSpPr>
          <p:nvPr/>
        </p:nvSpPr>
        <p:spPr bwMode="auto">
          <a:xfrm>
            <a:off x="4572000"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5" name="Rectangle 14"/>
          <p:cNvSpPr>
            <a:spLocks noChangeArrowheads="1"/>
          </p:cNvSpPr>
          <p:nvPr/>
        </p:nvSpPr>
        <p:spPr bwMode="auto">
          <a:xfrm>
            <a:off x="1357313"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6" name="Rectangle 15"/>
          <p:cNvSpPr>
            <a:spLocks noChangeArrowheads="1"/>
          </p:cNvSpPr>
          <p:nvPr/>
        </p:nvSpPr>
        <p:spPr bwMode="auto">
          <a:xfrm>
            <a:off x="5643563"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7" name="Rectangle 16"/>
          <p:cNvSpPr>
            <a:spLocks noChangeArrowheads="1"/>
          </p:cNvSpPr>
          <p:nvPr/>
        </p:nvSpPr>
        <p:spPr bwMode="auto">
          <a:xfrm>
            <a:off x="2428875"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8" name="Rectangle 17"/>
          <p:cNvSpPr>
            <a:spLocks noChangeArrowheads="1"/>
          </p:cNvSpPr>
          <p:nvPr/>
        </p:nvSpPr>
        <p:spPr bwMode="auto">
          <a:xfrm>
            <a:off x="3500438"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19" name="Rectangle 18"/>
          <p:cNvSpPr>
            <a:spLocks noChangeArrowheads="1"/>
          </p:cNvSpPr>
          <p:nvPr/>
        </p:nvSpPr>
        <p:spPr bwMode="auto">
          <a:xfrm>
            <a:off x="6715125"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20" name="Rectangle 19"/>
          <p:cNvSpPr>
            <a:spLocks noChangeArrowheads="1"/>
          </p:cNvSpPr>
          <p:nvPr/>
        </p:nvSpPr>
        <p:spPr bwMode="auto">
          <a:xfrm>
            <a:off x="7786688"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171707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dissolv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dissolve">
                                      <p:cBhvr>
                                        <p:cTn id="21" dur="500"/>
                                        <p:tgtEl>
                                          <p:spTgt spid="1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1000"/>
                                        <p:tgtEl>
                                          <p:spTgt spid="12">
                                            <p:txEl>
                                              <p:pRg st="1" end="1"/>
                                            </p:txEl>
                                          </p:spTgt>
                                        </p:tgtEl>
                                      </p:cBhvr>
                                    </p:animEffect>
                                    <p:anim calcmode="lin" valueType="num">
                                      <p:cBhvr>
                                        <p:cTn id="2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fade">
                                      <p:cBhvr>
                                        <p:cTn id="33" dur="1000"/>
                                        <p:tgtEl>
                                          <p:spTgt spid="12">
                                            <p:txEl>
                                              <p:pRg st="2" end="2"/>
                                            </p:txEl>
                                          </p:spTgt>
                                        </p:tgtEl>
                                      </p:cBhvr>
                                    </p:animEffect>
                                    <p:anim calcmode="lin" valueType="num">
                                      <p:cBhvr>
                                        <p:cTn id="34"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xit" presetSubtype="0" fill="hold" grpId="1" nodeType="clickEffect">
                                  <p:stCondLst>
                                    <p:cond delay="0"/>
                                  </p:stCondLst>
                                  <p:childTnLst>
                                    <p:anim calcmode="lin" valueType="num">
                                      <p:cBhvr>
                                        <p:cTn id="39" dur="500"/>
                                        <p:tgtEl>
                                          <p:spTgt spid="13"/>
                                        </p:tgtEl>
                                        <p:attrNameLst>
                                          <p:attrName>ppt_w</p:attrName>
                                        </p:attrNameLst>
                                      </p:cBhvr>
                                      <p:tavLst>
                                        <p:tav tm="0">
                                          <p:val>
                                            <p:strVal val="ppt_w"/>
                                          </p:val>
                                        </p:tav>
                                        <p:tav tm="100000">
                                          <p:val>
                                            <p:fltVal val="0"/>
                                          </p:val>
                                        </p:tav>
                                      </p:tavLst>
                                    </p:anim>
                                    <p:anim calcmode="lin" valueType="num">
                                      <p:cBhvr>
                                        <p:cTn id="40" dur="500"/>
                                        <p:tgtEl>
                                          <p:spTgt spid="13"/>
                                        </p:tgtEl>
                                        <p:attrNameLst>
                                          <p:attrName>ppt_h</p:attrName>
                                        </p:attrNameLst>
                                      </p:cBhvr>
                                      <p:tavLst>
                                        <p:tav tm="0">
                                          <p:val>
                                            <p:strVal val="ppt_h"/>
                                          </p:val>
                                        </p:tav>
                                        <p:tav tm="100000">
                                          <p:val>
                                            <p:fltVal val="0"/>
                                          </p:val>
                                        </p:tav>
                                      </p:tavLst>
                                    </p:anim>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53" presetClass="exit" presetSubtype="0" fill="hold" grpId="1" nodeType="withEffect">
                                  <p:stCondLst>
                                    <p:cond delay="0"/>
                                  </p:stCondLst>
                                  <p:childTnLst>
                                    <p:anim calcmode="lin" valueType="num">
                                      <p:cBhvr>
                                        <p:cTn id="44" dur="500"/>
                                        <p:tgtEl>
                                          <p:spTgt spid="14"/>
                                        </p:tgtEl>
                                        <p:attrNameLst>
                                          <p:attrName>ppt_w</p:attrName>
                                        </p:attrNameLst>
                                      </p:cBhvr>
                                      <p:tavLst>
                                        <p:tav tm="0">
                                          <p:val>
                                            <p:strVal val="ppt_w"/>
                                          </p:val>
                                        </p:tav>
                                        <p:tav tm="100000">
                                          <p:val>
                                            <p:fltVal val="0"/>
                                          </p:val>
                                        </p:tav>
                                      </p:tavLst>
                                    </p:anim>
                                    <p:anim calcmode="lin" valueType="num">
                                      <p:cBhvr>
                                        <p:cTn id="45" dur="500"/>
                                        <p:tgtEl>
                                          <p:spTgt spid="14"/>
                                        </p:tgtEl>
                                        <p:attrNameLst>
                                          <p:attrName>ppt_h</p:attrName>
                                        </p:attrNameLst>
                                      </p:cBhvr>
                                      <p:tavLst>
                                        <p:tav tm="0">
                                          <p:val>
                                            <p:strVal val="ppt_h"/>
                                          </p:val>
                                        </p:tav>
                                        <p:tav tm="100000">
                                          <p:val>
                                            <p:fltVal val="0"/>
                                          </p:val>
                                        </p:tav>
                                      </p:tavLst>
                                    </p:anim>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12">
                                            <p:txEl>
                                              <p:pRg st="3" end="3"/>
                                            </p:txEl>
                                          </p:spTgt>
                                        </p:tgtEl>
                                        <p:attrNameLst>
                                          <p:attrName>style.visibility</p:attrName>
                                        </p:attrNameLst>
                                      </p:cBhvr>
                                      <p:to>
                                        <p:strVal val="visible"/>
                                      </p:to>
                                    </p:set>
                                    <p:animEffect transition="in" filter="dissolve">
                                      <p:cBhvr>
                                        <p:cTn id="61" dur="500"/>
                                        <p:tgtEl>
                                          <p:spTgt spid="12">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nodeType="clickEffect">
                                  <p:stCondLst>
                                    <p:cond delay="0"/>
                                  </p:stCondLst>
                                  <p:childTnLst>
                                    <p:set>
                                      <p:cBhvr>
                                        <p:cTn id="65" dur="1" fill="hold">
                                          <p:stCondLst>
                                            <p:cond delay="0"/>
                                          </p:stCondLst>
                                        </p:cTn>
                                        <p:tgtEl>
                                          <p:spTgt spid="12">
                                            <p:txEl>
                                              <p:pRg st="4" end="4"/>
                                            </p:txEl>
                                          </p:spTgt>
                                        </p:tgtEl>
                                        <p:attrNameLst>
                                          <p:attrName>style.visibility</p:attrName>
                                        </p:attrNameLst>
                                      </p:cBhvr>
                                      <p:to>
                                        <p:strVal val="visible"/>
                                      </p:to>
                                    </p:set>
                                    <p:animEffect transition="in" filter="fade">
                                      <p:cBhvr>
                                        <p:cTn id="66" dur="1000"/>
                                        <p:tgtEl>
                                          <p:spTgt spid="12">
                                            <p:txEl>
                                              <p:pRg st="4" end="4"/>
                                            </p:txEl>
                                          </p:spTgt>
                                        </p:tgtEl>
                                      </p:cBhvr>
                                    </p:animEffect>
                                    <p:anim calcmode="lin" valueType="num">
                                      <p:cBhvr>
                                        <p:cTn id="67"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68"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7" presetClass="entr" presetSubtype="0" fill="hold" nodeType="clickEffect">
                                  <p:stCondLst>
                                    <p:cond delay="0"/>
                                  </p:stCondLst>
                                  <p:childTnLst>
                                    <p:set>
                                      <p:cBhvr>
                                        <p:cTn id="72" dur="1" fill="hold">
                                          <p:stCondLst>
                                            <p:cond delay="0"/>
                                          </p:stCondLst>
                                        </p:cTn>
                                        <p:tgtEl>
                                          <p:spTgt spid="12">
                                            <p:txEl>
                                              <p:pRg st="5" end="5"/>
                                            </p:txEl>
                                          </p:spTgt>
                                        </p:tgtEl>
                                        <p:attrNameLst>
                                          <p:attrName>style.visibility</p:attrName>
                                        </p:attrNameLst>
                                      </p:cBhvr>
                                      <p:to>
                                        <p:strVal val="visible"/>
                                      </p:to>
                                    </p:set>
                                    <p:animEffect transition="in" filter="fade">
                                      <p:cBhvr>
                                        <p:cTn id="73" dur="1000"/>
                                        <p:tgtEl>
                                          <p:spTgt spid="12">
                                            <p:txEl>
                                              <p:pRg st="5" end="5"/>
                                            </p:txEl>
                                          </p:spTgt>
                                        </p:tgtEl>
                                      </p:cBhvr>
                                    </p:animEffect>
                                    <p:anim calcmode="lin" valueType="num">
                                      <p:cBhvr>
                                        <p:cTn id="74"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75"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3" presetClass="exit" presetSubtype="0" fill="hold" grpId="1" nodeType="clickEffect">
                                  <p:stCondLst>
                                    <p:cond delay="0"/>
                                  </p:stCondLst>
                                  <p:childTnLst>
                                    <p:anim calcmode="lin" valueType="num">
                                      <p:cBhvr>
                                        <p:cTn id="79" dur="500"/>
                                        <p:tgtEl>
                                          <p:spTgt spid="15"/>
                                        </p:tgtEl>
                                        <p:attrNameLst>
                                          <p:attrName>ppt_w</p:attrName>
                                        </p:attrNameLst>
                                      </p:cBhvr>
                                      <p:tavLst>
                                        <p:tav tm="0">
                                          <p:val>
                                            <p:strVal val="ppt_w"/>
                                          </p:val>
                                        </p:tav>
                                        <p:tav tm="100000">
                                          <p:val>
                                            <p:fltVal val="0"/>
                                          </p:val>
                                        </p:tav>
                                      </p:tavLst>
                                    </p:anim>
                                    <p:anim calcmode="lin" valueType="num">
                                      <p:cBhvr>
                                        <p:cTn id="80" dur="500"/>
                                        <p:tgtEl>
                                          <p:spTgt spid="15"/>
                                        </p:tgtEl>
                                        <p:attrNameLst>
                                          <p:attrName>ppt_h</p:attrName>
                                        </p:attrNameLst>
                                      </p:cBhvr>
                                      <p:tavLst>
                                        <p:tav tm="0">
                                          <p:val>
                                            <p:strVal val="ppt_h"/>
                                          </p:val>
                                        </p:tav>
                                        <p:tav tm="100000">
                                          <p:val>
                                            <p:fltVal val="0"/>
                                          </p:val>
                                        </p:tav>
                                      </p:tavLst>
                                    </p:anim>
                                    <p:animEffect transition="out" filter="fade">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par>
                                <p:cTn id="83" presetID="53" presetClass="exit" presetSubtype="0" fill="hold" grpId="1" nodeType="withEffect">
                                  <p:stCondLst>
                                    <p:cond delay="0"/>
                                  </p:stCondLst>
                                  <p:childTnLst>
                                    <p:anim calcmode="lin" valueType="num">
                                      <p:cBhvr>
                                        <p:cTn id="84" dur="500"/>
                                        <p:tgtEl>
                                          <p:spTgt spid="16"/>
                                        </p:tgtEl>
                                        <p:attrNameLst>
                                          <p:attrName>ppt_w</p:attrName>
                                        </p:attrNameLst>
                                      </p:cBhvr>
                                      <p:tavLst>
                                        <p:tav tm="0">
                                          <p:val>
                                            <p:strVal val="ppt_w"/>
                                          </p:val>
                                        </p:tav>
                                        <p:tav tm="100000">
                                          <p:val>
                                            <p:fltVal val="0"/>
                                          </p:val>
                                        </p:tav>
                                      </p:tavLst>
                                    </p:anim>
                                    <p:anim calcmode="lin" valueType="num">
                                      <p:cBhvr>
                                        <p:cTn id="85" dur="500"/>
                                        <p:tgtEl>
                                          <p:spTgt spid="16"/>
                                        </p:tgtEl>
                                        <p:attrNameLst>
                                          <p:attrName>ppt_h</p:attrName>
                                        </p:attrNameLst>
                                      </p:cBhvr>
                                      <p:tavLst>
                                        <p:tav tm="0">
                                          <p:val>
                                            <p:strVal val="ppt_h"/>
                                          </p:val>
                                        </p:tav>
                                        <p:tav tm="100000">
                                          <p:val>
                                            <p:fltVal val="0"/>
                                          </p:val>
                                        </p:tav>
                                      </p:tavLst>
                                    </p:anim>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dissolve">
                                      <p:cBhvr>
                                        <p:cTn id="92" dur="500"/>
                                        <p:tgtEl>
                                          <p:spTgt spid="17"/>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dissolve">
                                      <p:cBhvr>
                                        <p:cTn id="95" dur="500"/>
                                        <p:tgtEl>
                                          <p:spTgt spid="18"/>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8" grpId="0" animBg="1"/>
      <p:bldP spid="19" grpId="0" animBg="1"/>
      <p:bldP spid="20"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9"/>
          <p:cNvSpPr>
            <a:spLocks noGrp="1"/>
          </p:cNvSpPr>
          <p:nvPr>
            <p:ph type="title"/>
          </p:nvPr>
        </p:nvSpPr>
        <p:spPr>
          <a:xfrm>
            <a:off x="0" y="0"/>
            <a:ext cx="9144000" cy="1143000"/>
          </a:xfrm>
        </p:spPr>
        <p:txBody>
          <a:bodyPr/>
          <a:lstStyle/>
          <a:p>
            <a:pPr eaLnBrk="1" hangingPunct="1"/>
            <a:r>
              <a:rPr lang="en-US" smtClean="0">
                <a:ea typeface="Calibri" pitchFamily="34" charset="0"/>
              </a:rPr>
              <a:t>TMOD Register</a:t>
            </a:r>
          </a:p>
        </p:txBody>
      </p:sp>
      <p:sp>
        <p:nvSpPr>
          <p:cNvPr id="11" name="Slide Number Placeholder 10"/>
          <p:cNvSpPr>
            <a:spLocks noGrp="1"/>
          </p:cNvSpPr>
          <p:nvPr>
            <p:ph type="sldNum" sz="quarter" idx="12"/>
          </p:nvPr>
        </p:nvSpPr>
        <p:spPr/>
        <p:txBody>
          <a:bodyPr/>
          <a:lstStyle/>
          <a:p>
            <a:pPr>
              <a:defRPr/>
            </a:pPr>
            <a:fld id="{58192763-ECA8-4B55-8099-09EA622932A5}" type="slidenum">
              <a:rPr lang="en-US" smtClean="0"/>
              <a:pPr>
                <a:defRPr/>
              </a:pPr>
              <a:t>394</a:t>
            </a:fld>
            <a:endParaRPr lang="en-US"/>
          </a:p>
        </p:txBody>
      </p:sp>
      <p:pic>
        <p:nvPicPr>
          <p:cNvPr id="63492" name="Picture 2"/>
          <p:cNvPicPr>
            <a:picLocks noChangeAspect="1" noChangeArrowheads="1"/>
          </p:cNvPicPr>
          <p:nvPr/>
        </p:nvPicPr>
        <p:blipFill>
          <a:blip r:embed="rId2"/>
          <a:srcRect/>
          <a:stretch>
            <a:fillRect/>
          </a:stretch>
        </p:blipFill>
        <p:spPr bwMode="auto">
          <a:xfrm>
            <a:off x="219075" y="1000125"/>
            <a:ext cx="8705850" cy="1666875"/>
          </a:xfrm>
          <a:prstGeom prst="rect">
            <a:avLst/>
          </a:prstGeom>
          <a:noFill/>
          <a:ln w="9525">
            <a:noFill/>
            <a:miter lim="800000"/>
            <a:headEnd/>
            <a:tailEnd/>
          </a:ln>
        </p:spPr>
      </p:pic>
      <p:sp>
        <p:nvSpPr>
          <p:cNvPr id="63493" name="Rectangle 16"/>
          <p:cNvSpPr>
            <a:spLocks noChangeArrowheads="1"/>
          </p:cNvSpPr>
          <p:nvPr/>
        </p:nvSpPr>
        <p:spPr bwMode="auto">
          <a:xfrm>
            <a:off x="2428875"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63494" name="Rectangle 17"/>
          <p:cNvSpPr>
            <a:spLocks noChangeArrowheads="1"/>
          </p:cNvSpPr>
          <p:nvPr/>
        </p:nvSpPr>
        <p:spPr bwMode="auto">
          <a:xfrm>
            <a:off x="3500438"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63495" name="Rectangle 18"/>
          <p:cNvSpPr>
            <a:spLocks noChangeArrowheads="1"/>
          </p:cNvSpPr>
          <p:nvPr/>
        </p:nvSpPr>
        <p:spPr bwMode="auto">
          <a:xfrm>
            <a:off x="6715125" y="1428750"/>
            <a:ext cx="1071563"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63496" name="Rectangle 19"/>
          <p:cNvSpPr>
            <a:spLocks noChangeArrowheads="1"/>
          </p:cNvSpPr>
          <p:nvPr/>
        </p:nvSpPr>
        <p:spPr bwMode="auto">
          <a:xfrm>
            <a:off x="7786688" y="1428750"/>
            <a:ext cx="1071562" cy="500063"/>
          </a:xfrm>
          <a:prstGeom prst="rect">
            <a:avLst/>
          </a:prstGeom>
          <a:solidFill>
            <a:srgbClr val="FF0000">
              <a:alpha val="54901"/>
            </a:srgbClr>
          </a:solidFill>
          <a:ln w="12700" algn="ctr">
            <a:solidFill>
              <a:schemeClr val="tx1"/>
            </a:solidFill>
            <a:round/>
            <a:headEnd type="none" w="sm" len="sm"/>
            <a:tailEnd type="none" w="sm" len="sm"/>
          </a:ln>
        </p:spPr>
        <p:txBody>
          <a:bodyPr/>
          <a:lstStyle/>
          <a:p>
            <a:endParaRPr lang="en-US"/>
          </a:p>
        </p:txBody>
      </p:sp>
      <p:sp>
        <p:nvSpPr>
          <p:cNvPr id="21" name="Rectangle 20"/>
          <p:cNvSpPr>
            <a:spLocks noChangeArrowheads="1"/>
          </p:cNvSpPr>
          <p:nvPr/>
        </p:nvSpPr>
        <p:spPr bwMode="auto">
          <a:xfrm>
            <a:off x="2000250" y="2714625"/>
            <a:ext cx="4840288" cy="400050"/>
          </a:xfrm>
          <a:prstGeom prst="rect">
            <a:avLst/>
          </a:prstGeom>
          <a:noFill/>
          <a:ln w="9525">
            <a:noFill/>
            <a:miter lim="800000"/>
            <a:headEnd/>
            <a:tailEnd/>
          </a:ln>
        </p:spPr>
        <p:txBody>
          <a:bodyPr wrap="none">
            <a:spAutoFit/>
          </a:bodyPr>
          <a:lstStyle/>
          <a:p>
            <a:r>
              <a:rPr lang="en-US" b="1">
                <a:solidFill>
                  <a:srgbClr val="CC99FF"/>
                </a:solidFill>
              </a:rPr>
              <a:t>The TMOD byte is not bit addressable.</a:t>
            </a:r>
          </a:p>
        </p:txBody>
      </p:sp>
      <p:pic>
        <p:nvPicPr>
          <p:cNvPr id="7170" name="Picture 2"/>
          <p:cNvPicPr>
            <a:picLocks noChangeAspect="1" noChangeArrowheads="1"/>
          </p:cNvPicPr>
          <p:nvPr/>
        </p:nvPicPr>
        <p:blipFill>
          <a:blip r:embed="rId3"/>
          <a:srcRect/>
          <a:stretch>
            <a:fillRect/>
          </a:stretch>
        </p:blipFill>
        <p:spPr bwMode="auto">
          <a:xfrm>
            <a:off x="193675" y="3214688"/>
            <a:ext cx="8759825" cy="3000375"/>
          </a:xfrm>
          <a:prstGeom prst="rect">
            <a:avLst/>
          </a:prstGeom>
          <a:noFill/>
          <a:ln w="9525">
            <a:noFill/>
            <a:miter lim="800000"/>
            <a:headEnd/>
            <a:tailEnd/>
          </a:ln>
        </p:spPr>
      </p:pic>
    </p:spTree>
    <p:extLst>
      <p:ext uri="{BB962C8B-B14F-4D97-AF65-F5344CB8AC3E}">
        <p14:creationId xmlns:p14="http://schemas.microsoft.com/office/powerpoint/2010/main" val="3755217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1000"/>
                                        <p:tgtEl>
                                          <p:spTgt spid="7170"/>
                                        </p:tgtEl>
                                      </p:cBhvr>
                                    </p:animEffect>
                                    <p:anim calcmode="lin" valueType="num">
                                      <p:cBhvr>
                                        <p:cTn id="15" dur="1000" fill="hold"/>
                                        <p:tgtEl>
                                          <p:spTgt spid="7170"/>
                                        </p:tgtEl>
                                        <p:attrNameLst>
                                          <p:attrName>ppt_x</p:attrName>
                                        </p:attrNameLst>
                                      </p:cBhvr>
                                      <p:tavLst>
                                        <p:tav tm="0">
                                          <p:val>
                                            <p:strVal val="#ppt_x"/>
                                          </p:val>
                                        </p:tav>
                                        <p:tav tm="100000">
                                          <p:val>
                                            <p:strVal val="#ppt_x"/>
                                          </p:val>
                                        </p:tav>
                                      </p:tavLst>
                                    </p:anim>
                                    <p:anim calcmode="lin" valueType="num">
                                      <p:cBhvr>
                                        <p:cTn id="16"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6"/>
          <p:cNvSpPr>
            <a:spLocks noGrp="1"/>
          </p:cNvSpPr>
          <p:nvPr>
            <p:ph type="title"/>
          </p:nvPr>
        </p:nvSpPr>
        <p:spPr>
          <a:xfrm>
            <a:off x="0" y="0"/>
            <a:ext cx="9144000" cy="1143000"/>
          </a:xfrm>
        </p:spPr>
        <p:txBody>
          <a:bodyPr/>
          <a:lstStyle/>
          <a:p>
            <a:pPr eaLnBrk="1" hangingPunct="1"/>
            <a:r>
              <a:rPr lang="en-US" smtClean="0">
                <a:ea typeface="Calibri" pitchFamily="34" charset="0"/>
              </a:rPr>
              <a:t>TCON Register</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395</a:t>
            </a:fld>
            <a:endParaRPr lang="en-US"/>
          </a:p>
        </p:txBody>
      </p:sp>
      <p:pic>
        <p:nvPicPr>
          <p:cNvPr id="4100" name="Picture 4"/>
          <p:cNvPicPr>
            <a:picLocks noChangeAspect="1" noChangeArrowheads="1"/>
          </p:cNvPicPr>
          <p:nvPr/>
        </p:nvPicPr>
        <p:blipFill>
          <a:blip r:embed="rId2"/>
          <a:srcRect/>
          <a:stretch>
            <a:fillRect/>
          </a:stretch>
        </p:blipFill>
        <p:spPr bwMode="auto">
          <a:xfrm>
            <a:off x="171450" y="1328738"/>
            <a:ext cx="8801100" cy="1457325"/>
          </a:xfrm>
          <a:prstGeom prst="rect">
            <a:avLst/>
          </a:prstGeom>
          <a:noFill/>
          <a:ln w="9525">
            <a:noFill/>
            <a:miter lim="800000"/>
            <a:headEnd/>
            <a:tailEnd/>
          </a:ln>
        </p:spPr>
      </p:pic>
      <p:pic>
        <p:nvPicPr>
          <p:cNvPr id="4101" name="Picture 5"/>
          <p:cNvPicPr>
            <a:picLocks noChangeAspect="1" noChangeArrowheads="1"/>
          </p:cNvPicPr>
          <p:nvPr/>
        </p:nvPicPr>
        <p:blipFill>
          <a:blip r:embed="rId3"/>
          <a:srcRect/>
          <a:stretch>
            <a:fillRect/>
          </a:stretch>
        </p:blipFill>
        <p:spPr bwMode="auto">
          <a:xfrm>
            <a:off x="233363" y="3071813"/>
            <a:ext cx="8677275" cy="3076575"/>
          </a:xfrm>
          <a:prstGeom prst="rect">
            <a:avLst/>
          </a:prstGeom>
          <a:noFill/>
          <a:ln w="9525">
            <a:noFill/>
            <a:miter lim="800000"/>
            <a:headEnd/>
            <a:tailEnd/>
          </a:ln>
        </p:spPr>
      </p:pic>
    </p:spTree>
    <p:extLst>
      <p:ext uri="{BB962C8B-B14F-4D97-AF65-F5344CB8AC3E}">
        <p14:creationId xmlns:p14="http://schemas.microsoft.com/office/powerpoint/2010/main" val="1531692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dissolv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1000"/>
                                        <p:tgtEl>
                                          <p:spTgt spid="4101"/>
                                        </p:tgtEl>
                                      </p:cBhvr>
                                    </p:animEffect>
                                    <p:anim calcmode="lin" valueType="num">
                                      <p:cBhvr>
                                        <p:cTn id="13" dur="1000" fill="hold"/>
                                        <p:tgtEl>
                                          <p:spTgt spid="4101"/>
                                        </p:tgtEl>
                                        <p:attrNameLst>
                                          <p:attrName>ppt_x</p:attrName>
                                        </p:attrNameLst>
                                      </p:cBhvr>
                                      <p:tavLst>
                                        <p:tav tm="0">
                                          <p:val>
                                            <p:strVal val="#ppt_x"/>
                                          </p:val>
                                        </p:tav>
                                        <p:tav tm="100000">
                                          <p:val>
                                            <p:strVal val="#ppt_x"/>
                                          </p:val>
                                        </p:tav>
                                      </p:tavLst>
                                    </p:anim>
                                    <p:anim calcmode="lin" valueType="num">
                                      <p:cBhvr>
                                        <p:cTn id="14" dur="1000" fill="hold"/>
                                        <p:tgtEl>
                                          <p:spTgt spid="4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Timer Modes</a:t>
            </a:r>
          </a:p>
        </p:txBody>
      </p:sp>
      <p:sp>
        <p:nvSpPr>
          <p:cNvPr id="32" name="Slide Number Placeholder 31"/>
          <p:cNvSpPr>
            <a:spLocks noGrp="1"/>
          </p:cNvSpPr>
          <p:nvPr>
            <p:ph type="sldNum" sz="quarter" idx="12"/>
          </p:nvPr>
        </p:nvSpPr>
        <p:spPr/>
        <p:txBody>
          <a:bodyPr/>
          <a:lstStyle/>
          <a:p>
            <a:pPr>
              <a:defRPr/>
            </a:pPr>
            <a:fld id="{58192763-ECA8-4B55-8099-09EA622932A5}" type="slidenum">
              <a:rPr lang="en-US" smtClean="0"/>
              <a:pPr>
                <a:defRPr/>
              </a:pPr>
              <a:t>396</a:t>
            </a:fld>
            <a:endParaRPr lang="en-US"/>
          </a:p>
        </p:txBody>
      </p:sp>
      <p:sp>
        <p:nvSpPr>
          <p:cNvPr id="9" name="AutoShape 53"/>
          <p:cNvSpPr>
            <a:spLocks noChangeArrowheads="1"/>
          </p:cNvSpPr>
          <p:nvPr/>
        </p:nvSpPr>
        <p:spPr bwMode="auto">
          <a:xfrm>
            <a:off x="623888" y="1706563"/>
            <a:ext cx="2590800" cy="1038225"/>
          </a:xfrm>
          <a:prstGeom prst="bevel">
            <a:avLst>
              <a:gd name="adj" fmla="val 12500"/>
            </a:avLst>
          </a:prstGeom>
          <a:solidFill>
            <a:schemeClr val="accent1"/>
          </a:solidFill>
          <a:ln w="9525">
            <a:solidFill>
              <a:schemeClr val="tx1"/>
            </a:solidFill>
            <a:miter lim="800000"/>
            <a:headEnd/>
            <a:tailEnd/>
          </a:ln>
        </p:spPr>
        <p:txBody>
          <a:bodyPr wrap="none" anchor="ctr"/>
          <a:lstStyle/>
          <a:p>
            <a:pPr algn="ctr"/>
            <a:r>
              <a:rPr lang="en-US" sz="3600">
                <a:solidFill>
                  <a:schemeClr val="tx1"/>
                </a:solidFill>
                <a:latin typeface="Arial Black" pitchFamily="34" charset="0"/>
              </a:rPr>
              <a:t>Timer 0</a:t>
            </a:r>
          </a:p>
        </p:txBody>
      </p:sp>
      <p:grpSp>
        <p:nvGrpSpPr>
          <p:cNvPr id="2" name="Group 118"/>
          <p:cNvGrpSpPr>
            <a:grpSpLocks/>
          </p:cNvGrpSpPr>
          <p:nvPr/>
        </p:nvGrpSpPr>
        <p:grpSpPr bwMode="auto">
          <a:xfrm>
            <a:off x="871538" y="2786063"/>
            <a:ext cx="2057400" cy="3581400"/>
            <a:chOff x="480" y="1968"/>
            <a:chExt cx="1296" cy="2256"/>
          </a:xfrm>
        </p:grpSpPr>
        <p:sp>
          <p:nvSpPr>
            <p:cNvPr id="65556" name="AutoShape 85"/>
            <p:cNvSpPr>
              <a:spLocks noChangeArrowheads="1"/>
            </p:cNvSpPr>
            <p:nvPr/>
          </p:nvSpPr>
          <p:spPr bwMode="auto">
            <a:xfrm>
              <a:off x="480" y="1968"/>
              <a:ext cx="1296" cy="2256"/>
            </a:xfrm>
            <a:prstGeom prst="bevel">
              <a:avLst>
                <a:gd name="adj" fmla="val 12500"/>
              </a:avLst>
            </a:prstGeom>
            <a:solidFill>
              <a:schemeClr val="accent1"/>
            </a:solidFill>
            <a:ln w="9525">
              <a:solidFill>
                <a:schemeClr val="tx1"/>
              </a:solidFill>
              <a:miter lim="800000"/>
              <a:headEnd/>
              <a:tailEnd/>
            </a:ln>
          </p:spPr>
          <p:txBody>
            <a:bodyPr wrap="none" anchor="ctr"/>
            <a:lstStyle/>
            <a:p>
              <a:endParaRPr lang="en-US"/>
            </a:p>
          </p:txBody>
        </p:sp>
        <p:sp>
          <p:nvSpPr>
            <p:cNvPr id="65557" name="Rectangle 88"/>
            <p:cNvSpPr>
              <a:spLocks noChangeArrowheads="1"/>
            </p:cNvSpPr>
            <p:nvPr/>
          </p:nvSpPr>
          <p:spPr bwMode="auto">
            <a:xfrm>
              <a:off x="672" y="3564"/>
              <a:ext cx="912" cy="468"/>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3</a:t>
              </a:r>
            </a:p>
          </p:txBody>
        </p:sp>
        <p:sp>
          <p:nvSpPr>
            <p:cNvPr id="65558" name="Rectangle 89"/>
            <p:cNvSpPr>
              <a:spLocks noChangeArrowheads="1"/>
            </p:cNvSpPr>
            <p:nvPr/>
          </p:nvSpPr>
          <p:spPr bwMode="auto">
            <a:xfrm>
              <a:off x="672" y="3096"/>
              <a:ext cx="912" cy="468"/>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2</a:t>
              </a:r>
            </a:p>
          </p:txBody>
        </p:sp>
        <p:sp>
          <p:nvSpPr>
            <p:cNvPr id="65559" name="Rectangle 90"/>
            <p:cNvSpPr>
              <a:spLocks noChangeArrowheads="1"/>
            </p:cNvSpPr>
            <p:nvPr/>
          </p:nvSpPr>
          <p:spPr bwMode="auto">
            <a:xfrm>
              <a:off x="672" y="2628"/>
              <a:ext cx="912" cy="468"/>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1</a:t>
              </a:r>
            </a:p>
          </p:txBody>
        </p:sp>
        <p:sp>
          <p:nvSpPr>
            <p:cNvPr id="65560" name="Rectangle 91"/>
            <p:cNvSpPr>
              <a:spLocks noChangeArrowheads="1"/>
            </p:cNvSpPr>
            <p:nvPr/>
          </p:nvSpPr>
          <p:spPr bwMode="auto">
            <a:xfrm>
              <a:off x="672" y="2160"/>
              <a:ext cx="912" cy="468"/>
            </a:xfrm>
            <a:prstGeom prst="rect">
              <a:avLst/>
            </a:prstGeom>
            <a:noFill/>
            <a:ln w="9525">
              <a:noFill/>
              <a:miter lim="800000"/>
              <a:headEnd/>
              <a:tailEnd/>
            </a:ln>
          </p:spPr>
          <p:txBody>
            <a:bodyPr/>
            <a:lstStyle/>
            <a:p>
              <a:pPr>
                <a:buClr>
                  <a:schemeClr val="hlink"/>
                </a:buClr>
                <a:buFont typeface="Wingdings" pitchFamily="2" charset="2"/>
                <a:buNone/>
              </a:pPr>
              <a:r>
                <a:rPr lang="en-US" sz="2800" b="1">
                  <a:solidFill>
                    <a:srgbClr val="C00000"/>
                  </a:solidFill>
                </a:rPr>
                <a:t>Mode 0</a:t>
              </a:r>
            </a:p>
          </p:txBody>
        </p:sp>
        <p:sp>
          <p:nvSpPr>
            <p:cNvPr id="65561" name="Line 92"/>
            <p:cNvSpPr>
              <a:spLocks noChangeShapeType="1"/>
            </p:cNvSpPr>
            <p:nvPr/>
          </p:nvSpPr>
          <p:spPr bwMode="auto">
            <a:xfrm>
              <a:off x="672" y="2160"/>
              <a:ext cx="912" cy="0"/>
            </a:xfrm>
            <a:prstGeom prst="line">
              <a:avLst/>
            </a:prstGeom>
            <a:noFill/>
            <a:ln w="28575" cap="sq">
              <a:solidFill>
                <a:schemeClr val="tx1"/>
              </a:solidFill>
              <a:round/>
              <a:headEnd/>
              <a:tailEnd/>
            </a:ln>
          </p:spPr>
          <p:txBody>
            <a:bodyPr/>
            <a:lstStyle/>
            <a:p>
              <a:endParaRPr lang="en-GB"/>
            </a:p>
          </p:txBody>
        </p:sp>
        <p:sp>
          <p:nvSpPr>
            <p:cNvPr id="65562" name="Line 93"/>
            <p:cNvSpPr>
              <a:spLocks noChangeShapeType="1"/>
            </p:cNvSpPr>
            <p:nvPr/>
          </p:nvSpPr>
          <p:spPr bwMode="auto">
            <a:xfrm>
              <a:off x="672" y="2628"/>
              <a:ext cx="912" cy="0"/>
            </a:xfrm>
            <a:prstGeom prst="line">
              <a:avLst/>
            </a:prstGeom>
            <a:noFill/>
            <a:ln w="12700">
              <a:solidFill>
                <a:schemeClr val="tx1"/>
              </a:solidFill>
              <a:round/>
              <a:headEnd/>
              <a:tailEnd/>
            </a:ln>
          </p:spPr>
          <p:txBody>
            <a:bodyPr/>
            <a:lstStyle/>
            <a:p>
              <a:endParaRPr lang="en-GB"/>
            </a:p>
          </p:txBody>
        </p:sp>
        <p:sp>
          <p:nvSpPr>
            <p:cNvPr id="65563" name="Line 94"/>
            <p:cNvSpPr>
              <a:spLocks noChangeShapeType="1"/>
            </p:cNvSpPr>
            <p:nvPr/>
          </p:nvSpPr>
          <p:spPr bwMode="auto">
            <a:xfrm>
              <a:off x="672" y="3096"/>
              <a:ext cx="912" cy="0"/>
            </a:xfrm>
            <a:prstGeom prst="line">
              <a:avLst/>
            </a:prstGeom>
            <a:noFill/>
            <a:ln w="12700">
              <a:solidFill>
                <a:schemeClr val="tx1"/>
              </a:solidFill>
              <a:round/>
              <a:headEnd/>
              <a:tailEnd/>
            </a:ln>
          </p:spPr>
          <p:txBody>
            <a:bodyPr/>
            <a:lstStyle/>
            <a:p>
              <a:endParaRPr lang="en-GB"/>
            </a:p>
          </p:txBody>
        </p:sp>
        <p:sp>
          <p:nvSpPr>
            <p:cNvPr id="65564" name="Line 95"/>
            <p:cNvSpPr>
              <a:spLocks noChangeShapeType="1"/>
            </p:cNvSpPr>
            <p:nvPr/>
          </p:nvSpPr>
          <p:spPr bwMode="auto">
            <a:xfrm>
              <a:off x="672" y="3564"/>
              <a:ext cx="912" cy="0"/>
            </a:xfrm>
            <a:prstGeom prst="line">
              <a:avLst/>
            </a:prstGeom>
            <a:noFill/>
            <a:ln w="12700">
              <a:solidFill>
                <a:schemeClr val="tx1"/>
              </a:solidFill>
              <a:round/>
              <a:headEnd/>
              <a:tailEnd/>
            </a:ln>
          </p:spPr>
          <p:txBody>
            <a:bodyPr/>
            <a:lstStyle/>
            <a:p>
              <a:endParaRPr lang="en-GB"/>
            </a:p>
          </p:txBody>
        </p:sp>
        <p:sp>
          <p:nvSpPr>
            <p:cNvPr id="65565" name="Line 96"/>
            <p:cNvSpPr>
              <a:spLocks noChangeShapeType="1"/>
            </p:cNvSpPr>
            <p:nvPr/>
          </p:nvSpPr>
          <p:spPr bwMode="auto">
            <a:xfrm>
              <a:off x="672" y="4032"/>
              <a:ext cx="912" cy="0"/>
            </a:xfrm>
            <a:prstGeom prst="line">
              <a:avLst/>
            </a:prstGeom>
            <a:noFill/>
            <a:ln w="28575" cap="sq">
              <a:solidFill>
                <a:schemeClr val="tx1"/>
              </a:solidFill>
              <a:round/>
              <a:headEnd/>
              <a:tailEnd/>
            </a:ln>
          </p:spPr>
          <p:txBody>
            <a:bodyPr/>
            <a:lstStyle/>
            <a:p>
              <a:endParaRPr lang="en-GB"/>
            </a:p>
          </p:txBody>
        </p:sp>
        <p:sp>
          <p:nvSpPr>
            <p:cNvPr id="65566" name="Line 97"/>
            <p:cNvSpPr>
              <a:spLocks noChangeShapeType="1"/>
            </p:cNvSpPr>
            <p:nvPr/>
          </p:nvSpPr>
          <p:spPr bwMode="auto">
            <a:xfrm>
              <a:off x="672" y="2160"/>
              <a:ext cx="0" cy="1872"/>
            </a:xfrm>
            <a:prstGeom prst="line">
              <a:avLst/>
            </a:prstGeom>
            <a:noFill/>
            <a:ln w="28575" cap="sq">
              <a:solidFill>
                <a:schemeClr val="tx1"/>
              </a:solidFill>
              <a:round/>
              <a:headEnd/>
              <a:tailEnd/>
            </a:ln>
          </p:spPr>
          <p:txBody>
            <a:bodyPr/>
            <a:lstStyle/>
            <a:p>
              <a:endParaRPr lang="en-GB"/>
            </a:p>
          </p:txBody>
        </p:sp>
        <p:sp>
          <p:nvSpPr>
            <p:cNvPr id="65567" name="Line 98"/>
            <p:cNvSpPr>
              <a:spLocks noChangeShapeType="1"/>
            </p:cNvSpPr>
            <p:nvPr/>
          </p:nvSpPr>
          <p:spPr bwMode="auto">
            <a:xfrm>
              <a:off x="1584" y="2160"/>
              <a:ext cx="0" cy="1872"/>
            </a:xfrm>
            <a:prstGeom prst="line">
              <a:avLst/>
            </a:prstGeom>
            <a:noFill/>
            <a:ln w="28575" cap="sq">
              <a:solidFill>
                <a:schemeClr val="tx1"/>
              </a:solidFill>
              <a:round/>
              <a:headEnd/>
              <a:tailEnd/>
            </a:ln>
          </p:spPr>
          <p:txBody>
            <a:bodyPr/>
            <a:lstStyle/>
            <a:p>
              <a:endParaRPr lang="en-GB"/>
            </a:p>
          </p:txBody>
        </p:sp>
      </p:grpSp>
      <p:grpSp>
        <p:nvGrpSpPr>
          <p:cNvPr id="3" name="Group 119"/>
          <p:cNvGrpSpPr>
            <a:grpSpLocks/>
          </p:cNvGrpSpPr>
          <p:nvPr/>
        </p:nvGrpSpPr>
        <p:grpSpPr bwMode="auto">
          <a:xfrm>
            <a:off x="6357938" y="2795588"/>
            <a:ext cx="1981200" cy="2743200"/>
            <a:chOff x="4032" y="1968"/>
            <a:chExt cx="1248" cy="1728"/>
          </a:xfrm>
        </p:grpSpPr>
        <p:sp>
          <p:nvSpPr>
            <p:cNvPr id="65546" name="AutoShape 100"/>
            <p:cNvSpPr>
              <a:spLocks noChangeArrowheads="1"/>
            </p:cNvSpPr>
            <p:nvPr/>
          </p:nvSpPr>
          <p:spPr bwMode="auto">
            <a:xfrm>
              <a:off x="4032" y="1968"/>
              <a:ext cx="1248" cy="1728"/>
            </a:xfrm>
            <a:prstGeom prst="bevel">
              <a:avLst>
                <a:gd name="adj" fmla="val 12500"/>
              </a:avLst>
            </a:prstGeom>
            <a:solidFill>
              <a:schemeClr val="accent1"/>
            </a:solidFill>
            <a:ln w="9525">
              <a:solidFill>
                <a:schemeClr val="tx1"/>
              </a:solidFill>
              <a:miter lim="800000"/>
              <a:headEnd/>
              <a:tailEnd/>
            </a:ln>
          </p:spPr>
          <p:txBody>
            <a:bodyPr wrap="none" anchor="ctr"/>
            <a:lstStyle/>
            <a:p>
              <a:endParaRPr lang="en-US"/>
            </a:p>
          </p:txBody>
        </p:sp>
        <p:sp>
          <p:nvSpPr>
            <p:cNvPr id="65547" name="Rectangle 102"/>
            <p:cNvSpPr>
              <a:spLocks noChangeArrowheads="1"/>
            </p:cNvSpPr>
            <p:nvPr/>
          </p:nvSpPr>
          <p:spPr bwMode="auto">
            <a:xfrm>
              <a:off x="4184" y="3056"/>
              <a:ext cx="912" cy="464"/>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2</a:t>
              </a:r>
            </a:p>
          </p:txBody>
        </p:sp>
        <p:sp>
          <p:nvSpPr>
            <p:cNvPr id="65548" name="Rectangle 103"/>
            <p:cNvSpPr>
              <a:spLocks noChangeArrowheads="1"/>
            </p:cNvSpPr>
            <p:nvPr/>
          </p:nvSpPr>
          <p:spPr bwMode="auto">
            <a:xfrm>
              <a:off x="4184" y="2592"/>
              <a:ext cx="912" cy="464"/>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1</a:t>
              </a:r>
            </a:p>
          </p:txBody>
        </p:sp>
        <p:sp>
          <p:nvSpPr>
            <p:cNvPr id="65549" name="Rectangle 104"/>
            <p:cNvSpPr>
              <a:spLocks noChangeArrowheads="1"/>
            </p:cNvSpPr>
            <p:nvPr/>
          </p:nvSpPr>
          <p:spPr bwMode="auto">
            <a:xfrm>
              <a:off x="4184" y="2128"/>
              <a:ext cx="912" cy="464"/>
            </a:xfrm>
            <a:prstGeom prst="rect">
              <a:avLst/>
            </a:prstGeom>
            <a:noFill/>
            <a:ln w="9525">
              <a:noFill/>
              <a:miter lim="800000"/>
              <a:headEnd/>
              <a:tailEnd/>
            </a:ln>
          </p:spPr>
          <p:txBody>
            <a:bodyPr/>
            <a:lstStyle/>
            <a:p>
              <a:pPr>
                <a:spcBef>
                  <a:spcPct val="20000"/>
                </a:spcBef>
                <a:buClr>
                  <a:schemeClr val="hlink"/>
                </a:buClr>
                <a:buFont typeface="Wingdings" pitchFamily="2" charset="2"/>
                <a:buNone/>
              </a:pPr>
              <a:r>
                <a:rPr lang="en-US" sz="2800" b="1">
                  <a:solidFill>
                    <a:srgbClr val="C00000"/>
                  </a:solidFill>
                </a:rPr>
                <a:t>Mode 0</a:t>
              </a:r>
            </a:p>
          </p:txBody>
        </p:sp>
        <p:sp>
          <p:nvSpPr>
            <p:cNvPr id="65550" name="Line 105"/>
            <p:cNvSpPr>
              <a:spLocks noChangeShapeType="1"/>
            </p:cNvSpPr>
            <p:nvPr/>
          </p:nvSpPr>
          <p:spPr bwMode="auto">
            <a:xfrm>
              <a:off x="4184" y="2128"/>
              <a:ext cx="912" cy="0"/>
            </a:xfrm>
            <a:prstGeom prst="line">
              <a:avLst/>
            </a:prstGeom>
            <a:noFill/>
            <a:ln w="28575" cap="sq">
              <a:solidFill>
                <a:schemeClr val="tx1"/>
              </a:solidFill>
              <a:round/>
              <a:headEnd/>
              <a:tailEnd/>
            </a:ln>
          </p:spPr>
          <p:txBody>
            <a:bodyPr/>
            <a:lstStyle/>
            <a:p>
              <a:endParaRPr lang="en-GB"/>
            </a:p>
          </p:txBody>
        </p:sp>
        <p:sp>
          <p:nvSpPr>
            <p:cNvPr id="65551" name="Line 106"/>
            <p:cNvSpPr>
              <a:spLocks noChangeShapeType="1"/>
            </p:cNvSpPr>
            <p:nvPr/>
          </p:nvSpPr>
          <p:spPr bwMode="auto">
            <a:xfrm>
              <a:off x="4184" y="2592"/>
              <a:ext cx="912" cy="0"/>
            </a:xfrm>
            <a:prstGeom prst="line">
              <a:avLst/>
            </a:prstGeom>
            <a:noFill/>
            <a:ln w="12700">
              <a:solidFill>
                <a:schemeClr val="tx1"/>
              </a:solidFill>
              <a:round/>
              <a:headEnd/>
              <a:tailEnd/>
            </a:ln>
          </p:spPr>
          <p:txBody>
            <a:bodyPr/>
            <a:lstStyle/>
            <a:p>
              <a:endParaRPr lang="en-GB"/>
            </a:p>
          </p:txBody>
        </p:sp>
        <p:sp>
          <p:nvSpPr>
            <p:cNvPr id="65552" name="Line 107"/>
            <p:cNvSpPr>
              <a:spLocks noChangeShapeType="1"/>
            </p:cNvSpPr>
            <p:nvPr/>
          </p:nvSpPr>
          <p:spPr bwMode="auto">
            <a:xfrm>
              <a:off x="4184" y="3056"/>
              <a:ext cx="912" cy="0"/>
            </a:xfrm>
            <a:prstGeom prst="line">
              <a:avLst/>
            </a:prstGeom>
            <a:noFill/>
            <a:ln w="12700">
              <a:solidFill>
                <a:schemeClr val="tx1"/>
              </a:solidFill>
              <a:round/>
              <a:headEnd/>
              <a:tailEnd/>
            </a:ln>
          </p:spPr>
          <p:txBody>
            <a:bodyPr/>
            <a:lstStyle/>
            <a:p>
              <a:endParaRPr lang="en-GB"/>
            </a:p>
          </p:txBody>
        </p:sp>
        <p:sp>
          <p:nvSpPr>
            <p:cNvPr id="65553" name="Line 108"/>
            <p:cNvSpPr>
              <a:spLocks noChangeShapeType="1"/>
            </p:cNvSpPr>
            <p:nvPr/>
          </p:nvSpPr>
          <p:spPr bwMode="auto">
            <a:xfrm>
              <a:off x="4184" y="3520"/>
              <a:ext cx="912" cy="0"/>
            </a:xfrm>
            <a:prstGeom prst="line">
              <a:avLst/>
            </a:prstGeom>
            <a:noFill/>
            <a:ln w="28575" cap="sq">
              <a:solidFill>
                <a:schemeClr val="tx1"/>
              </a:solidFill>
              <a:round/>
              <a:headEnd/>
              <a:tailEnd/>
            </a:ln>
          </p:spPr>
          <p:txBody>
            <a:bodyPr/>
            <a:lstStyle/>
            <a:p>
              <a:endParaRPr lang="en-GB"/>
            </a:p>
          </p:txBody>
        </p:sp>
        <p:sp>
          <p:nvSpPr>
            <p:cNvPr id="65554" name="Line 109"/>
            <p:cNvSpPr>
              <a:spLocks noChangeShapeType="1"/>
            </p:cNvSpPr>
            <p:nvPr/>
          </p:nvSpPr>
          <p:spPr bwMode="auto">
            <a:xfrm>
              <a:off x="4184" y="2128"/>
              <a:ext cx="0" cy="1392"/>
            </a:xfrm>
            <a:prstGeom prst="line">
              <a:avLst/>
            </a:prstGeom>
            <a:noFill/>
            <a:ln w="28575" cap="sq">
              <a:solidFill>
                <a:schemeClr val="tx1"/>
              </a:solidFill>
              <a:round/>
              <a:headEnd/>
              <a:tailEnd/>
            </a:ln>
          </p:spPr>
          <p:txBody>
            <a:bodyPr/>
            <a:lstStyle/>
            <a:p>
              <a:endParaRPr lang="en-GB"/>
            </a:p>
          </p:txBody>
        </p:sp>
        <p:sp>
          <p:nvSpPr>
            <p:cNvPr id="65555" name="Line 110"/>
            <p:cNvSpPr>
              <a:spLocks noChangeShapeType="1"/>
            </p:cNvSpPr>
            <p:nvPr/>
          </p:nvSpPr>
          <p:spPr bwMode="auto">
            <a:xfrm>
              <a:off x="5096" y="2128"/>
              <a:ext cx="0" cy="1392"/>
            </a:xfrm>
            <a:prstGeom prst="line">
              <a:avLst/>
            </a:prstGeom>
            <a:noFill/>
            <a:ln w="28575" cap="sq">
              <a:solidFill>
                <a:schemeClr val="tx1"/>
              </a:solidFill>
              <a:round/>
              <a:headEnd/>
              <a:tailEnd/>
            </a:ln>
          </p:spPr>
          <p:txBody>
            <a:bodyPr/>
            <a:lstStyle/>
            <a:p>
              <a:endParaRPr lang="en-GB"/>
            </a:p>
          </p:txBody>
        </p:sp>
      </p:grpSp>
      <p:sp>
        <p:nvSpPr>
          <p:cNvPr id="34" name="AutoShape 111"/>
          <p:cNvSpPr>
            <a:spLocks noChangeArrowheads="1"/>
          </p:cNvSpPr>
          <p:nvPr/>
        </p:nvSpPr>
        <p:spPr bwMode="auto">
          <a:xfrm>
            <a:off x="6019800" y="1717675"/>
            <a:ext cx="2590800" cy="1038225"/>
          </a:xfrm>
          <a:prstGeom prst="bevel">
            <a:avLst>
              <a:gd name="adj" fmla="val 12500"/>
            </a:avLst>
          </a:prstGeom>
          <a:solidFill>
            <a:schemeClr val="accent1"/>
          </a:solidFill>
          <a:ln w="9525">
            <a:solidFill>
              <a:schemeClr val="tx1"/>
            </a:solidFill>
            <a:miter lim="800000"/>
            <a:headEnd/>
            <a:tailEnd/>
          </a:ln>
        </p:spPr>
        <p:txBody>
          <a:bodyPr wrap="none" anchor="ctr"/>
          <a:lstStyle/>
          <a:p>
            <a:pPr algn="ctr"/>
            <a:r>
              <a:rPr lang="en-US" sz="3600">
                <a:solidFill>
                  <a:schemeClr val="tx1"/>
                </a:solidFill>
                <a:latin typeface="Arial Black" pitchFamily="34" charset="0"/>
              </a:rPr>
              <a:t>Timer 1</a:t>
            </a:r>
          </a:p>
        </p:txBody>
      </p:sp>
      <p:sp>
        <p:nvSpPr>
          <p:cNvPr id="35" name="AutoShape 115"/>
          <p:cNvSpPr>
            <a:spLocks noChangeArrowheads="1"/>
          </p:cNvSpPr>
          <p:nvPr/>
        </p:nvSpPr>
        <p:spPr bwMode="auto">
          <a:xfrm>
            <a:off x="3200400" y="838200"/>
            <a:ext cx="2819400" cy="1905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1316 w 21600"/>
              <a:gd name="T13" fmla="*/ 13312 h 21600"/>
              <a:gd name="T14" fmla="*/ 20284 w 21600"/>
              <a:gd name="T15" fmla="*/ 18373 h 21600"/>
            </a:gdLst>
            <a:ahLst/>
            <a:cxnLst>
              <a:cxn ang="T8">
                <a:pos x="T0" y="T1"/>
              </a:cxn>
              <a:cxn ang="T9">
                <a:pos x="T2" y="T3"/>
              </a:cxn>
              <a:cxn ang="T10">
                <a:pos x="T4" y="T5"/>
              </a:cxn>
              <a:cxn ang="T11">
                <a:pos x="T6" y="T7"/>
              </a:cxn>
            </a:cxnLst>
            <a:rect l="T12" t="T13" r="T14" b="T15"/>
            <a:pathLst>
              <a:path w="21600" h="21600">
                <a:moveTo>
                  <a:pt x="10800" y="0"/>
                </a:moveTo>
                <a:lnTo>
                  <a:pt x="6875" y="4393"/>
                </a:lnTo>
                <a:lnTo>
                  <a:pt x="9075" y="4393"/>
                </a:lnTo>
                <a:lnTo>
                  <a:pt x="9075" y="13312"/>
                </a:lnTo>
                <a:lnTo>
                  <a:pt x="2995" y="13312"/>
                </a:lnTo>
                <a:lnTo>
                  <a:pt x="2995" y="10085"/>
                </a:lnTo>
                <a:lnTo>
                  <a:pt x="0" y="15842"/>
                </a:lnTo>
                <a:lnTo>
                  <a:pt x="2995" y="21600"/>
                </a:lnTo>
                <a:lnTo>
                  <a:pt x="2995" y="18373"/>
                </a:lnTo>
                <a:lnTo>
                  <a:pt x="18605" y="18373"/>
                </a:lnTo>
                <a:lnTo>
                  <a:pt x="18605" y="21600"/>
                </a:lnTo>
                <a:lnTo>
                  <a:pt x="21600" y="15842"/>
                </a:lnTo>
                <a:lnTo>
                  <a:pt x="18605" y="10085"/>
                </a:lnTo>
                <a:lnTo>
                  <a:pt x="18605" y="13312"/>
                </a:lnTo>
                <a:lnTo>
                  <a:pt x="12525" y="13312"/>
                </a:lnTo>
                <a:lnTo>
                  <a:pt x="12525" y="4393"/>
                </a:lnTo>
                <a:lnTo>
                  <a:pt x="14725" y="4393"/>
                </a:lnTo>
                <a:close/>
              </a:path>
            </a:pathLst>
          </a:custGeom>
          <a:solidFill>
            <a:srgbClr val="008000"/>
          </a:solidFill>
          <a:ln w="9525">
            <a:solidFill>
              <a:schemeClr val="tx1"/>
            </a:solidFill>
            <a:miter lim="800000"/>
            <a:headEnd/>
            <a:tailEnd/>
          </a:ln>
        </p:spPr>
        <p:txBody>
          <a:bodyPr wrap="none" anchor="ctr"/>
          <a:lstStyle/>
          <a:p>
            <a:endParaRPr lang="en-US"/>
          </a:p>
        </p:txBody>
      </p:sp>
      <p:sp>
        <p:nvSpPr>
          <p:cNvPr id="36" name="AutoShape 117"/>
          <p:cNvSpPr>
            <a:spLocks noChangeArrowheads="1"/>
          </p:cNvSpPr>
          <p:nvPr/>
        </p:nvSpPr>
        <p:spPr bwMode="auto">
          <a:xfrm>
            <a:off x="2387600" y="152400"/>
            <a:ext cx="4429125" cy="1295400"/>
          </a:xfrm>
          <a:prstGeom prst="bevel">
            <a:avLst>
              <a:gd name="adj" fmla="val 22671"/>
            </a:avLst>
          </a:prstGeom>
          <a:solidFill>
            <a:schemeClr val="accent1"/>
          </a:solidFill>
          <a:ln w="9525">
            <a:solidFill>
              <a:schemeClr val="tx1"/>
            </a:solidFill>
            <a:miter lim="800000"/>
            <a:headEnd/>
            <a:tailEnd/>
          </a:ln>
        </p:spPr>
        <p:txBody>
          <a:bodyPr wrap="none" anchor="ctr"/>
          <a:lstStyle/>
          <a:p>
            <a:pPr algn="ctr"/>
            <a:r>
              <a:rPr lang="en-US" sz="3600">
                <a:solidFill>
                  <a:schemeClr val="tx1"/>
                </a:solidFill>
                <a:latin typeface="Arial Black" pitchFamily="34" charset="0"/>
              </a:rPr>
              <a:t>8051 TIMERS</a:t>
            </a:r>
          </a:p>
        </p:txBody>
      </p:sp>
    </p:spTree>
    <p:extLst>
      <p:ext uri="{BB962C8B-B14F-4D97-AF65-F5344CB8AC3E}">
        <p14:creationId xmlns:p14="http://schemas.microsoft.com/office/powerpoint/2010/main" val="2814879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outVertical)">
                                      <p:cBhvr>
                                        <p:cTn id="12" dur="500"/>
                                        <p:tgtEl>
                                          <p:spTgt spid="3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1000"/>
                                        <p:tgtEl>
                                          <p:spTgt spid="3"/>
                                        </p:tgtEl>
                                      </p:cBhvr>
                                    </p:animEffect>
                                  </p:childTnLst>
                                </p:cTn>
                              </p:par>
                              <p:par>
                                <p:cTn id="25" presetID="22" presetClass="entr" presetSubtype="1"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4" grpId="0" animBg="1"/>
      <p:bldP spid="35" grpId="0" animBg="1"/>
      <p:bldP spid="36"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AutoShape 6"/>
          <p:cNvSpPr>
            <a:spLocks noChangeArrowheads="1"/>
          </p:cNvSpPr>
          <p:nvPr/>
        </p:nvSpPr>
        <p:spPr bwMode="auto">
          <a:xfrm>
            <a:off x="7620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OSC</a:t>
            </a:r>
          </a:p>
        </p:txBody>
      </p:sp>
      <p:sp>
        <p:nvSpPr>
          <p:cNvPr id="2057" name="AutoShape 11"/>
          <p:cNvSpPr>
            <a:spLocks noChangeArrowheads="1"/>
          </p:cNvSpPr>
          <p:nvPr/>
        </p:nvSpPr>
        <p:spPr bwMode="auto">
          <a:xfrm>
            <a:off x="23368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÷12</a:t>
            </a:r>
          </a:p>
        </p:txBody>
      </p:sp>
      <p:sp>
        <p:nvSpPr>
          <p:cNvPr id="2058" name="AutoShape 12"/>
          <p:cNvSpPr>
            <a:spLocks noChangeArrowheads="1"/>
          </p:cNvSpPr>
          <p:nvPr/>
        </p:nvSpPr>
        <p:spPr bwMode="auto">
          <a:xfrm rot="10800000">
            <a:off x="2235200" y="4622800"/>
            <a:ext cx="838200" cy="83820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2059" name="AutoShape 15"/>
          <p:cNvSpPr>
            <a:spLocks noChangeArrowheads="1"/>
          </p:cNvSpPr>
          <p:nvPr/>
        </p:nvSpPr>
        <p:spPr bwMode="auto">
          <a:xfrm>
            <a:off x="3733800" y="3657600"/>
            <a:ext cx="685800" cy="838200"/>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8"/>
          <p:cNvGrpSpPr>
            <a:grpSpLocks/>
          </p:cNvGrpSpPr>
          <p:nvPr/>
        </p:nvGrpSpPr>
        <p:grpSpPr bwMode="auto">
          <a:xfrm>
            <a:off x="1130300" y="4572000"/>
            <a:ext cx="762000" cy="609600"/>
            <a:chOff x="3456" y="2400"/>
            <a:chExt cx="480" cy="384"/>
          </a:xfrm>
          <a:solidFill>
            <a:srgbClr val="00B0F0"/>
          </a:solidFill>
        </p:grpSpPr>
        <p:sp>
          <p:nvSpPr>
            <p:cNvPr id="190480" name="AutoShape 16"/>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0481" name="AutoShape 17"/>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2061" name="Line 19"/>
          <p:cNvSpPr>
            <a:spLocks noChangeShapeType="1"/>
          </p:cNvSpPr>
          <p:nvPr/>
        </p:nvSpPr>
        <p:spPr bwMode="auto">
          <a:xfrm>
            <a:off x="1638300" y="1714500"/>
            <a:ext cx="685800" cy="0"/>
          </a:xfrm>
          <a:prstGeom prst="line">
            <a:avLst/>
          </a:prstGeom>
          <a:noFill/>
          <a:ln w="38100">
            <a:solidFill>
              <a:srgbClr val="FF0000"/>
            </a:solidFill>
            <a:round/>
            <a:headEnd/>
            <a:tailEnd type="triangle" w="med" len="med"/>
          </a:ln>
        </p:spPr>
        <p:txBody>
          <a:bodyPr/>
          <a:lstStyle/>
          <a:p>
            <a:endParaRPr lang="en-GB"/>
          </a:p>
        </p:txBody>
      </p:sp>
      <p:sp>
        <p:nvSpPr>
          <p:cNvPr id="2062" name="AutoShape 26"/>
          <p:cNvSpPr>
            <a:spLocks noChangeArrowheads="1"/>
          </p:cNvSpPr>
          <p:nvPr/>
        </p:nvSpPr>
        <p:spPr bwMode="auto">
          <a:xfrm>
            <a:off x="5562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TL0</a:t>
            </a:r>
          </a:p>
        </p:txBody>
      </p:sp>
      <p:sp>
        <p:nvSpPr>
          <p:cNvPr id="2063" name="Line 28"/>
          <p:cNvSpPr>
            <a:spLocks noChangeShapeType="1"/>
          </p:cNvSpPr>
          <p:nvPr/>
        </p:nvSpPr>
        <p:spPr bwMode="auto">
          <a:xfrm>
            <a:off x="3810000" y="2438400"/>
            <a:ext cx="990600" cy="0"/>
          </a:xfrm>
          <a:prstGeom prst="line">
            <a:avLst/>
          </a:prstGeom>
          <a:noFill/>
          <a:ln w="38100">
            <a:solidFill>
              <a:srgbClr val="FF0000"/>
            </a:solidFill>
            <a:round/>
            <a:headEnd type="diamond" w="med" len="med"/>
            <a:tailEnd type="diamond" w="med" len="med"/>
          </a:ln>
        </p:spPr>
        <p:txBody>
          <a:bodyPr/>
          <a:lstStyle/>
          <a:p>
            <a:endParaRPr lang="en-GB"/>
          </a:p>
        </p:txBody>
      </p:sp>
      <p:sp>
        <p:nvSpPr>
          <p:cNvPr id="2064" name="Line 29"/>
          <p:cNvSpPr>
            <a:spLocks noChangeShapeType="1"/>
          </p:cNvSpPr>
          <p:nvPr/>
        </p:nvSpPr>
        <p:spPr bwMode="auto">
          <a:xfrm>
            <a:off x="3200400" y="1714500"/>
            <a:ext cx="304800" cy="0"/>
          </a:xfrm>
          <a:prstGeom prst="line">
            <a:avLst/>
          </a:prstGeom>
          <a:noFill/>
          <a:ln w="38100">
            <a:solidFill>
              <a:srgbClr val="FF0000"/>
            </a:solidFill>
            <a:round/>
            <a:headEnd/>
            <a:tailEnd/>
          </a:ln>
        </p:spPr>
        <p:txBody>
          <a:bodyPr/>
          <a:lstStyle/>
          <a:p>
            <a:endParaRPr lang="en-GB"/>
          </a:p>
        </p:txBody>
      </p:sp>
      <p:sp>
        <p:nvSpPr>
          <p:cNvPr id="2065" name="Line 30"/>
          <p:cNvSpPr>
            <a:spLocks noChangeShapeType="1"/>
          </p:cNvSpPr>
          <p:nvPr/>
        </p:nvSpPr>
        <p:spPr bwMode="auto">
          <a:xfrm>
            <a:off x="1905000" y="4876800"/>
            <a:ext cx="419100" cy="0"/>
          </a:xfrm>
          <a:prstGeom prst="line">
            <a:avLst/>
          </a:prstGeom>
          <a:noFill/>
          <a:ln w="38100">
            <a:solidFill>
              <a:srgbClr val="FF0000"/>
            </a:solidFill>
            <a:round/>
            <a:headEnd/>
            <a:tailEnd type="triangle" w="med" len="med"/>
          </a:ln>
        </p:spPr>
        <p:txBody>
          <a:bodyPr/>
          <a:lstStyle/>
          <a:p>
            <a:endParaRPr lang="en-GB"/>
          </a:p>
        </p:txBody>
      </p:sp>
      <p:sp>
        <p:nvSpPr>
          <p:cNvPr id="2066" name="Line 31"/>
          <p:cNvSpPr>
            <a:spLocks noChangeShapeType="1"/>
          </p:cNvSpPr>
          <p:nvPr/>
        </p:nvSpPr>
        <p:spPr bwMode="auto">
          <a:xfrm>
            <a:off x="1371600" y="3886200"/>
            <a:ext cx="2362200" cy="0"/>
          </a:xfrm>
          <a:prstGeom prst="line">
            <a:avLst/>
          </a:prstGeom>
          <a:noFill/>
          <a:ln w="38100">
            <a:solidFill>
              <a:srgbClr val="FF0000"/>
            </a:solidFill>
            <a:round/>
            <a:headEnd type="oval" w="med" len="med"/>
            <a:tailEnd type="triangle" w="med" len="med"/>
          </a:ln>
        </p:spPr>
        <p:txBody>
          <a:bodyPr/>
          <a:lstStyle/>
          <a:p>
            <a:endParaRPr lang="en-GB"/>
          </a:p>
        </p:txBody>
      </p:sp>
      <p:sp>
        <p:nvSpPr>
          <p:cNvPr id="2067" name="Line 32"/>
          <p:cNvSpPr>
            <a:spLocks noChangeShapeType="1"/>
          </p:cNvSpPr>
          <p:nvPr/>
        </p:nvSpPr>
        <p:spPr bwMode="auto">
          <a:xfrm>
            <a:off x="3060700" y="5029200"/>
            <a:ext cx="381000" cy="0"/>
          </a:xfrm>
          <a:prstGeom prst="line">
            <a:avLst/>
          </a:prstGeom>
          <a:noFill/>
          <a:ln w="38100">
            <a:solidFill>
              <a:srgbClr val="FF0000"/>
            </a:solidFill>
            <a:round/>
            <a:headEnd/>
            <a:tailEnd/>
          </a:ln>
        </p:spPr>
        <p:txBody>
          <a:bodyPr/>
          <a:lstStyle/>
          <a:p>
            <a:endParaRPr lang="en-GB"/>
          </a:p>
        </p:txBody>
      </p:sp>
      <p:sp>
        <p:nvSpPr>
          <p:cNvPr id="2068" name="Line 33"/>
          <p:cNvSpPr>
            <a:spLocks noChangeShapeType="1"/>
          </p:cNvSpPr>
          <p:nvPr/>
        </p:nvSpPr>
        <p:spPr bwMode="auto">
          <a:xfrm>
            <a:off x="3429000" y="4267200"/>
            <a:ext cx="304800" cy="0"/>
          </a:xfrm>
          <a:prstGeom prst="line">
            <a:avLst/>
          </a:prstGeom>
          <a:noFill/>
          <a:ln w="38100">
            <a:solidFill>
              <a:srgbClr val="FF0000"/>
            </a:solidFill>
            <a:round/>
            <a:headEnd/>
            <a:tailEnd type="triangle" w="med" len="med"/>
          </a:ln>
        </p:spPr>
        <p:txBody>
          <a:bodyPr/>
          <a:lstStyle/>
          <a:p>
            <a:endParaRPr lang="en-GB"/>
          </a:p>
        </p:txBody>
      </p:sp>
      <p:sp>
        <p:nvSpPr>
          <p:cNvPr id="2069" name="Line 34"/>
          <p:cNvSpPr>
            <a:spLocks noChangeShapeType="1"/>
          </p:cNvSpPr>
          <p:nvPr/>
        </p:nvSpPr>
        <p:spPr bwMode="auto">
          <a:xfrm flipV="1">
            <a:off x="1371600" y="3263900"/>
            <a:ext cx="2133600" cy="12700"/>
          </a:xfrm>
          <a:prstGeom prst="line">
            <a:avLst/>
          </a:prstGeom>
          <a:noFill/>
          <a:ln w="38100">
            <a:solidFill>
              <a:srgbClr val="FF0000"/>
            </a:solidFill>
            <a:round/>
            <a:headEnd type="oval" w="med" len="med"/>
            <a:tailEnd/>
          </a:ln>
        </p:spPr>
        <p:txBody>
          <a:bodyPr/>
          <a:lstStyle/>
          <a:p>
            <a:endParaRPr lang="en-GB"/>
          </a:p>
        </p:txBody>
      </p:sp>
      <p:sp>
        <p:nvSpPr>
          <p:cNvPr id="2070" name="Line 35"/>
          <p:cNvSpPr>
            <a:spLocks noChangeShapeType="1"/>
          </p:cNvSpPr>
          <p:nvPr/>
        </p:nvSpPr>
        <p:spPr bwMode="auto">
          <a:xfrm>
            <a:off x="3505200" y="1701800"/>
            <a:ext cx="0" cy="584200"/>
          </a:xfrm>
          <a:prstGeom prst="line">
            <a:avLst/>
          </a:prstGeom>
          <a:noFill/>
          <a:ln w="38100">
            <a:solidFill>
              <a:srgbClr val="FF0000"/>
            </a:solidFill>
            <a:round/>
            <a:headEnd/>
            <a:tailEnd type="triangle" w="med" len="med"/>
          </a:ln>
        </p:spPr>
        <p:txBody>
          <a:bodyPr/>
          <a:lstStyle/>
          <a:p>
            <a:endParaRPr lang="en-GB"/>
          </a:p>
        </p:txBody>
      </p:sp>
      <p:sp>
        <p:nvSpPr>
          <p:cNvPr id="2071" name="Line 36"/>
          <p:cNvSpPr>
            <a:spLocks noChangeShapeType="1"/>
          </p:cNvSpPr>
          <p:nvPr/>
        </p:nvSpPr>
        <p:spPr bwMode="auto">
          <a:xfrm flipV="1">
            <a:off x="3505200" y="2590800"/>
            <a:ext cx="0" cy="685800"/>
          </a:xfrm>
          <a:prstGeom prst="line">
            <a:avLst/>
          </a:prstGeom>
          <a:noFill/>
          <a:ln w="38100">
            <a:solidFill>
              <a:srgbClr val="FF0000"/>
            </a:solidFill>
            <a:round/>
            <a:headEnd/>
            <a:tailEnd type="triangle" w="med" len="med"/>
          </a:ln>
        </p:spPr>
        <p:txBody>
          <a:bodyPr/>
          <a:lstStyle/>
          <a:p>
            <a:endParaRPr lang="en-GB"/>
          </a:p>
        </p:txBody>
      </p:sp>
      <p:sp>
        <p:nvSpPr>
          <p:cNvPr id="2072" name="Line 37"/>
          <p:cNvSpPr>
            <a:spLocks noChangeShapeType="1"/>
          </p:cNvSpPr>
          <p:nvPr/>
        </p:nvSpPr>
        <p:spPr bwMode="auto">
          <a:xfrm flipV="1">
            <a:off x="3429000" y="4254500"/>
            <a:ext cx="0" cy="762000"/>
          </a:xfrm>
          <a:prstGeom prst="line">
            <a:avLst/>
          </a:prstGeom>
          <a:noFill/>
          <a:ln w="38100">
            <a:solidFill>
              <a:srgbClr val="FF0000"/>
            </a:solidFill>
            <a:round/>
            <a:headEnd/>
            <a:tailEnd/>
          </a:ln>
        </p:spPr>
        <p:txBody>
          <a:bodyPr/>
          <a:lstStyle/>
          <a:p>
            <a:endParaRPr lang="en-GB"/>
          </a:p>
        </p:txBody>
      </p:sp>
      <p:graphicFrame>
        <p:nvGraphicFramePr>
          <p:cNvPr id="2050" name="Object 2"/>
          <p:cNvGraphicFramePr>
            <a:graphicFrameLocks noChangeAspect="1"/>
          </p:cNvGraphicFramePr>
          <p:nvPr/>
        </p:nvGraphicFramePr>
        <p:xfrm>
          <a:off x="3657600" y="2057400"/>
          <a:ext cx="876300" cy="311150"/>
        </p:xfrm>
        <a:graphic>
          <a:graphicData uri="http://schemas.openxmlformats.org/presentationml/2006/ole">
            <mc:AlternateContent xmlns:mc="http://schemas.openxmlformats.org/markup-compatibility/2006">
              <mc:Choice xmlns:v="urn:schemas-microsoft-com:vml" Requires="v">
                <p:oleObj spid="_x0000_s49510" name="Equation" r:id="rId3" imgW="571320" imgH="203040" progId="">
                  <p:embed/>
                </p:oleObj>
              </mc:Choice>
              <mc:Fallback>
                <p:oleObj name="Equation" r:id="rId3" imgW="571320" imgH="203040" progId="">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057400"/>
                        <a:ext cx="8763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3657600" y="2590800"/>
          <a:ext cx="836613" cy="311150"/>
        </p:xfrm>
        <a:graphic>
          <a:graphicData uri="http://schemas.openxmlformats.org/presentationml/2006/ole">
            <mc:AlternateContent xmlns:mc="http://schemas.openxmlformats.org/markup-compatibility/2006">
              <mc:Choice xmlns:v="urn:schemas-microsoft-com:vml" Requires="v">
                <p:oleObj spid="_x0000_s49511" name="Equation" r:id="rId5" imgW="545760" imgH="203040" progId="">
                  <p:embed/>
                </p:oleObj>
              </mc:Choice>
              <mc:Fallback>
                <p:oleObj name="Equation" r:id="rId5" imgW="545760" imgH="203040" progId="">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590800"/>
                        <a:ext cx="8366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3" name="Line 45"/>
          <p:cNvSpPr>
            <a:spLocks noChangeShapeType="1"/>
          </p:cNvSpPr>
          <p:nvPr/>
        </p:nvSpPr>
        <p:spPr bwMode="auto">
          <a:xfrm flipH="1" flipV="1">
            <a:off x="3505200" y="2286000"/>
            <a:ext cx="304800" cy="152400"/>
          </a:xfrm>
          <a:prstGeom prst="line">
            <a:avLst/>
          </a:prstGeom>
          <a:noFill/>
          <a:ln w="12700">
            <a:solidFill>
              <a:srgbClr val="FF3333"/>
            </a:solidFill>
            <a:round/>
            <a:headEnd type="diamond" w="med" len="med"/>
            <a:tailEnd/>
          </a:ln>
        </p:spPr>
        <p:txBody>
          <a:bodyPr/>
          <a:lstStyle/>
          <a:p>
            <a:endParaRPr lang="en-GB"/>
          </a:p>
        </p:txBody>
      </p:sp>
      <p:sp>
        <p:nvSpPr>
          <p:cNvPr id="2074" name="Line 48"/>
          <p:cNvSpPr>
            <a:spLocks noChangeShapeType="1"/>
          </p:cNvSpPr>
          <p:nvPr/>
        </p:nvSpPr>
        <p:spPr bwMode="auto">
          <a:xfrm>
            <a:off x="838200" y="4876800"/>
            <a:ext cx="304800"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2052" name="Object 4"/>
          <p:cNvGraphicFramePr>
            <a:graphicFrameLocks noChangeAspect="1"/>
          </p:cNvGraphicFramePr>
          <p:nvPr/>
        </p:nvGraphicFramePr>
        <p:xfrm>
          <a:off x="96838" y="5816600"/>
          <a:ext cx="1147762" cy="411163"/>
        </p:xfrm>
        <a:graphic>
          <a:graphicData uri="http://schemas.openxmlformats.org/presentationml/2006/ole">
            <mc:AlternateContent xmlns:mc="http://schemas.openxmlformats.org/markup-compatibility/2006">
              <mc:Choice xmlns:v="urn:schemas-microsoft-com:vml" Requires="v">
                <p:oleObj spid="_x0000_s49512" name="Equation" r:id="rId7" imgW="672840" imgH="241200" progId="">
                  <p:embed/>
                </p:oleObj>
              </mc:Choice>
              <mc:Fallback>
                <p:oleObj name="Equation" r:id="rId7" imgW="672840" imgH="241200" progId="">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38" y="5816600"/>
                        <a:ext cx="11477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5"/>
          <p:cNvGraphicFramePr>
            <a:graphicFrameLocks noChangeAspect="1"/>
          </p:cNvGraphicFramePr>
          <p:nvPr/>
        </p:nvGraphicFramePr>
        <p:xfrm>
          <a:off x="0" y="4665663"/>
          <a:ext cx="781050" cy="404812"/>
        </p:xfrm>
        <a:graphic>
          <a:graphicData uri="http://schemas.openxmlformats.org/presentationml/2006/ole">
            <mc:AlternateContent xmlns:mc="http://schemas.openxmlformats.org/markup-compatibility/2006">
              <mc:Choice xmlns:v="urn:schemas-microsoft-com:vml" Requires="v">
                <p:oleObj spid="_x0000_s49513" name="Equation" r:id="rId9" imgW="342720" imgH="177480" progId="">
                  <p:embed/>
                </p:oleObj>
              </mc:Choice>
              <mc:Fallback>
                <p:oleObj name="Equation" r:id="rId9" imgW="342720" imgH="177480" progId="">
                  <p:embed/>
                  <p:pic>
                    <p:nvPicPr>
                      <p:cNvPr id="20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665663"/>
                        <a:ext cx="78105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4" name="Object 6"/>
          <p:cNvGraphicFramePr>
            <a:graphicFrameLocks noChangeAspect="1"/>
          </p:cNvGraphicFramePr>
          <p:nvPr/>
        </p:nvGraphicFramePr>
        <p:xfrm>
          <a:off x="501650" y="3641725"/>
          <a:ext cx="730250" cy="444500"/>
        </p:xfrm>
        <a:graphic>
          <a:graphicData uri="http://schemas.openxmlformats.org/presentationml/2006/ole">
            <mc:AlternateContent xmlns:mc="http://schemas.openxmlformats.org/markup-compatibility/2006">
              <mc:Choice xmlns:v="urn:schemas-microsoft-com:vml" Requires="v">
                <p:oleObj spid="_x0000_s49514" name="Equation" r:id="rId11" imgW="291960" imgH="177480" progId="">
                  <p:embed/>
                </p:oleObj>
              </mc:Choice>
              <mc:Fallback>
                <p:oleObj name="Equation" r:id="rId11" imgW="291960" imgH="177480" progId="">
                  <p:embed/>
                  <p:pic>
                    <p:nvPicPr>
                      <p:cNvPr id="20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 y="3641725"/>
                        <a:ext cx="730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5" name="Object 7"/>
          <p:cNvGraphicFramePr>
            <a:graphicFrameLocks noChangeAspect="1"/>
          </p:cNvGraphicFramePr>
          <p:nvPr/>
        </p:nvGraphicFramePr>
        <p:xfrm>
          <a:off x="200025" y="3048000"/>
          <a:ext cx="1125538" cy="415925"/>
        </p:xfrm>
        <a:graphic>
          <a:graphicData uri="http://schemas.openxmlformats.org/presentationml/2006/ole">
            <mc:AlternateContent xmlns:mc="http://schemas.openxmlformats.org/markup-compatibility/2006">
              <mc:Choice xmlns:v="urn:schemas-microsoft-com:vml" Requires="v">
                <p:oleObj spid="_x0000_s49515" name="Equation" r:id="rId13" imgW="482400" imgH="177480" progId="">
                  <p:embed/>
                </p:oleObj>
              </mc:Choice>
              <mc:Fallback>
                <p:oleObj name="Equation" r:id="rId13" imgW="482400" imgH="177480" progId="">
                  <p:embed/>
                  <p:pic>
                    <p:nvPicPr>
                      <p:cNvPr id="20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025" y="3048000"/>
                        <a:ext cx="112553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5" name="Line 55"/>
          <p:cNvSpPr>
            <a:spLocks noChangeShapeType="1"/>
          </p:cNvSpPr>
          <p:nvPr/>
        </p:nvSpPr>
        <p:spPr bwMode="auto">
          <a:xfrm>
            <a:off x="1371600" y="6019800"/>
            <a:ext cx="673100" cy="0"/>
          </a:xfrm>
          <a:prstGeom prst="line">
            <a:avLst/>
          </a:prstGeom>
          <a:noFill/>
          <a:ln w="38100">
            <a:solidFill>
              <a:srgbClr val="FF0000"/>
            </a:solidFill>
            <a:round/>
            <a:headEnd type="oval" w="med" len="med"/>
            <a:tailEnd/>
          </a:ln>
        </p:spPr>
        <p:txBody>
          <a:bodyPr/>
          <a:lstStyle/>
          <a:p>
            <a:endParaRPr lang="en-GB"/>
          </a:p>
        </p:txBody>
      </p:sp>
      <p:sp>
        <p:nvSpPr>
          <p:cNvPr id="2076" name="Line 56"/>
          <p:cNvSpPr>
            <a:spLocks noChangeShapeType="1"/>
          </p:cNvSpPr>
          <p:nvPr/>
        </p:nvSpPr>
        <p:spPr bwMode="auto">
          <a:xfrm>
            <a:off x="2032000" y="5257800"/>
            <a:ext cx="304800" cy="0"/>
          </a:xfrm>
          <a:prstGeom prst="line">
            <a:avLst/>
          </a:prstGeom>
          <a:noFill/>
          <a:ln w="38100">
            <a:solidFill>
              <a:srgbClr val="FF0000"/>
            </a:solidFill>
            <a:round/>
            <a:headEnd/>
            <a:tailEnd type="triangle" w="med" len="med"/>
          </a:ln>
        </p:spPr>
        <p:txBody>
          <a:bodyPr/>
          <a:lstStyle/>
          <a:p>
            <a:endParaRPr lang="en-GB"/>
          </a:p>
        </p:txBody>
      </p:sp>
      <p:sp>
        <p:nvSpPr>
          <p:cNvPr id="2077" name="Line 57"/>
          <p:cNvSpPr>
            <a:spLocks noChangeShapeType="1"/>
          </p:cNvSpPr>
          <p:nvPr/>
        </p:nvSpPr>
        <p:spPr bwMode="auto">
          <a:xfrm flipV="1">
            <a:off x="2032000" y="5245100"/>
            <a:ext cx="0" cy="762000"/>
          </a:xfrm>
          <a:prstGeom prst="line">
            <a:avLst/>
          </a:prstGeom>
          <a:noFill/>
          <a:ln w="38100">
            <a:solidFill>
              <a:srgbClr val="FF0000"/>
            </a:solidFill>
            <a:round/>
            <a:headEnd/>
            <a:tailEnd/>
          </a:ln>
        </p:spPr>
        <p:txBody>
          <a:bodyPr/>
          <a:lstStyle/>
          <a:p>
            <a:endParaRPr lang="en-GB"/>
          </a:p>
        </p:txBody>
      </p:sp>
      <p:sp>
        <p:nvSpPr>
          <p:cNvPr id="2078" name="Line 58"/>
          <p:cNvSpPr>
            <a:spLocks noChangeShapeType="1"/>
          </p:cNvSpPr>
          <p:nvPr/>
        </p:nvSpPr>
        <p:spPr bwMode="auto">
          <a:xfrm>
            <a:off x="5257800" y="2438400"/>
            <a:ext cx="304800" cy="0"/>
          </a:xfrm>
          <a:prstGeom prst="line">
            <a:avLst/>
          </a:prstGeom>
          <a:noFill/>
          <a:ln w="38100">
            <a:solidFill>
              <a:srgbClr val="FF0000"/>
            </a:solidFill>
            <a:round/>
            <a:headEnd type="diamond" w="med" len="med"/>
            <a:tailEnd type="triangle" w="med" len="med"/>
          </a:ln>
        </p:spPr>
        <p:txBody>
          <a:bodyPr/>
          <a:lstStyle/>
          <a:p>
            <a:endParaRPr lang="en-GB"/>
          </a:p>
        </p:txBody>
      </p:sp>
      <p:sp>
        <p:nvSpPr>
          <p:cNvPr id="2079" name="Line 59"/>
          <p:cNvSpPr>
            <a:spLocks noChangeShapeType="1"/>
          </p:cNvSpPr>
          <p:nvPr/>
        </p:nvSpPr>
        <p:spPr bwMode="auto">
          <a:xfrm flipH="1" flipV="1">
            <a:off x="4800600" y="2209800"/>
            <a:ext cx="457200" cy="228600"/>
          </a:xfrm>
          <a:prstGeom prst="line">
            <a:avLst/>
          </a:prstGeom>
          <a:noFill/>
          <a:ln w="12700">
            <a:solidFill>
              <a:srgbClr val="FF3333"/>
            </a:solidFill>
            <a:round/>
            <a:headEnd type="diamond" w="med" len="med"/>
            <a:tailEnd/>
          </a:ln>
        </p:spPr>
        <p:txBody>
          <a:bodyPr/>
          <a:lstStyle/>
          <a:p>
            <a:endParaRPr lang="en-GB"/>
          </a:p>
        </p:txBody>
      </p:sp>
      <p:sp>
        <p:nvSpPr>
          <p:cNvPr id="2080" name="Line 60"/>
          <p:cNvSpPr>
            <a:spLocks noChangeShapeType="1"/>
          </p:cNvSpPr>
          <p:nvPr/>
        </p:nvSpPr>
        <p:spPr bwMode="auto">
          <a:xfrm flipV="1">
            <a:off x="4953000" y="2324100"/>
            <a:ext cx="38100" cy="1714500"/>
          </a:xfrm>
          <a:prstGeom prst="line">
            <a:avLst/>
          </a:prstGeom>
          <a:noFill/>
          <a:ln w="28575">
            <a:solidFill>
              <a:srgbClr val="FF0000"/>
            </a:solidFill>
            <a:prstDash val="dash"/>
            <a:round/>
            <a:headEnd/>
            <a:tailEnd type="triangle" w="med" len="med"/>
          </a:ln>
        </p:spPr>
        <p:txBody>
          <a:bodyPr/>
          <a:lstStyle/>
          <a:p>
            <a:endParaRPr lang="en-GB"/>
          </a:p>
        </p:txBody>
      </p:sp>
      <p:sp>
        <p:nvSpPr>
          <p:cNvPr id="2081" name="Line 61"/>
          <p:cNvSpPr>
            <a:spLocks noChangeShapeType="1"/>
          </p:cNvSpPr>
          <p:nvPr/>
        </p:nvSpPr>
        <p:spPr bwMode="auto">
          <a:xfrm>
            <a:off x="4432300" y="4051300"/>
            <a:ext cx="533400" cy="0"/>
          </a:xfrm>
          <a:prstGeom prst="line">
            <a:avLst/>
          </a:prstGeom>
          <a:noFill/>
          <a:ln w="28575">
            <a:solidFill>
              <a:srgbClr val="FF0000"/>
            </a:solidFill>
            <a:prstDash val="dash"/>
            <a:round/>
            <a:headEnd/>
            <a:tailEnd/>
          </a:ln>
        </p:spPr>
        <p:txBody>
          <a:bodyPr/>
          <a:lstStyle/>
          <a:p>
            <a:endParaRPr lang="en-GB"/>
          </a:p>
        </p:txBody>
      </p:sp>
      <p:sp>
        <p:nvSpPr>
          <p:cNvPr id="2082" name="AutoShape 66"/>
          <p:cNvSpPr>
            <a:spLocks noChangeArrowheads="1"/>
          </p:cNvSpPr>
          <p:nvPr/>
        </p:nvSpPr>
        <p:spPr bwMode="auto">
          <a:xfrm>
            <a:off x="6324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p:txBody>
      </p:sp>
      <p:sp>
        <p:nvSpPr>
          <p:cNvPr id="2083" name="Line 67"/>
          <p:cNvSpPr>
            <a:spLocks noChangeShapeType="1"/>
          </p:cNvSpPr>
          <p:nvPr/>
        </p:nvSpPr>
        <p:spPr bwMode="auto">
          <a:xfrm>
            <a:off x="7137400" y="2400300"/>
            <a:ext cx="304800" cy="0"/>
          </a:xfrm>
          <a:prstGeom prst="line">
            <a:avLst/>
          </a:prstGeom>
          <a:noFill/>
          <a:ln w="38100">
            <a:solidFill>
              <a:srgbClr val="FF0000"/>
            </a:solidFill>
            <a:round/>
            <a:headEnd/>
            <a:tailEnd type="triangle" w="med" len="med"/>
          </a:ln>
        </p:spPr>
        <p:txBody>
          <a:bodyPr/>
          <a:lstStyle/>
          <a:p>
            <a:endParaRPr lang="en-GB"/>
          </a:p>
        </p:txBody>
      </p:sp>
      <p:sp>
        <p:nvSpPr>
          <p:cNvPr id="2084" name="Text Box 74"/>
          <p:cNvSpPr txBox="1">
            <a:spLocks noChangeArrowheads="1"/>
          </p:cNvSpPr>
          <p:nvPr/>
        </p:nvSpPr>
        <p:spPr bwMode="auto">
          <a:xfrm>
            <a:off x="7524750" y="3505200"/>
            <a:ext cx="1690688" cy="461963"/>
          </a:xfrm>
          <a:prstGeom prst="rect">
            <a:avLst/>
          </a:prstGeom>
          <a:noFill/>
          <a:ln w="9525">
            <a:noFill/>
            <a:miter lim="800000"/>
            <a:headEnd/>
            <a:tailEnd/>
          </a:ln>
        </p:spPr>
        <p:txBody>
          <a:bodyPr>
            <a:spAutoFit/>
          </a:bodyPr>
          <a:lstStyle/>
          <a:p>
            <a:r>
              <a:rPr lang="en-US" sz="2400" b="1">
                <a:solidFill>
                  <a:srgbClr val="CC99FF"/>
                </a:solidFill>
                <a:latin typeface="Calibri" pitchFamily="34" charset="0"/>
              </a:rPr>
              <a:t>INTERRUPT</a:t>
            </a:r>
          </a:p>
        </p:txBody>
      </p:sp>
      <p:sp>
        <p:nvSpPr>
          <p:cNvPr id="2085" name="Line 77"/>
          <p:cNvSpPr>
            <a:spLocks noChangeShapeType="1"/>
          </p:cNvSpPr>
          <p:nvPr/>
        </p:nvSpPr>
        <p:spPr bwMode="auto">
          <a:xfrm>
            <a:off x="8610600" y="2362200"/>
            <a:ext cx="0" cy="1066800"/>
          </a:xfrm>
          <a:prstGeom prst="line">
            <a:avLst/>
          </a:prstGeom>
          <a:noFill/>
          <a:ln w="38100">
            <a:solidFill>
              <a:srgbClr val="FF0000"/>
            </a:solidFill>
            <a:round/>
            <a:headEnd/>
            <a:tailEnd type="triangle" w="med" len="med"/>
          </a:ln>
        </p:spPr>
        <p:txBody>
          <a:bodyPr/>
          <a:lstStyle/>
          <a:p>
            <a:endParaRPr lang="en-GB"/>
          </a:p>
        </p:txBody>
      </p:sp>
      <p:sp>
        <p:nvSpPr>
          <p:cNvPr id="2086" name="Rectangle 78"/>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0</a:t>
            </a:r>
          </a:p>
        </p:txBody>
      </p:sp>
      <p:sp>
        <p:nvSpPr>
          <p:cNvPr id="2087" name="AutoShape 85"/>
          <p:cNvSpPr>
            <a:spLocks noChangeArrowheads="1"/>
          </p:cNvSpPr>
          <p:nvPr/>
        </p:nvSpPr>
        <p:spPr bwMode="auto">
          <a:xfrm>
            <a:off x="74549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TF0</a:t>
            </a:r>
          </a:p>
        </p:txBody>
      </p:sp>
      <p:sp>
        <p:nvSpPr>
          <p:cNvPr id="2088" name="Line 86"/>
          <p:cNvSpPr>
            <a:spLocks noChangeShapeType="1"/>
          </p:cNvSpPr>
          <p:nvPr/>
        </p:nvSpPr>
        <p:spPr bwMode="auto">
          <a:xfrm>
            <a:off x="8293100" y="2387600"/>
            <a:ext cx="304800" cy="0"/>
          </a:xfrm>
          <a:prstGeom prst="line">
            <a:avLst/>
          </a:prstGeom>
          <a:noFill/>
          <a:ln w="38100">
            <a:solidFill>
              <a:srgbClr val="FF0000"/>
            </a:solidFill>
            <a:round/>
            <a:headEnd/>
            <a:tailEnd/>
          </a:ln>
        </p:spPr>
        <p:txBody>
          <a:bodyPr/>
          <a:lstStyle/>
          <a:p>
            <a:endParaRPr lang="en-GB"/>
          </a:p>
        </p:txBody>
      </p:sp>
      <p:sp>
        <p:nvSpPr>
          <p:cNvPr id="44" name="Slide Number Placeholder 43"/>
          <p:cNvSpPr>
            <a:spLocks noGrp="1"/>
          </p:cNvSpPr>
          <p:nvPr>
            <p:ph type="sldNum" sz="quarter" idx="12"/>
          </p:nvPr>
        </p:nvSpPr>
        <p:spPr/>
        <p:txBody>
          <a:bodyPr/>
          <a:lstStyle/>
          <a:p>
            <a:pPr>
              <a:defRPr/>
            </a:pPr>
            <a:fld id="{08EFD58D-4876-495F-A9AE-2AFEE28B716F}" type="slidenum">
              <a:rPr lang="en-US" smtClean="0"/>
              <a:pPr>
                <a:defRPr/>
              </a:pPr>
              <a:t>397</a:t>
            </a:fld>
            <a:endParaRPr lang="en-US"/>
          </a:p>
        </p:txBody>
      </p:sp>
    </p:spTree>
    <p:extLst>
      <p:ext uri="{BB962C8B-B14F-4D97-AF65-F5344CB8AC3E}">
        <p14:creationId xmlns:p14="http://schemas.microsoft.com/office/powerpoint/2010/main" val="585592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TL0</a:t>
            </a:r>
          </a:p>
          <a:p>
            <a:pPr algn="ctr"/>
            <a:r>
              <a:rPr lang="en-US" sz="2400" b="1">
                <a:solidFill>
                  <a:schemeClr val="tx1"/>
                </a:solidFill>
                <a:latin typeface="Calibri" pitchFamily="34" charset="0"/>
              </a:rPr>
              <a:t>(5 Bit)</a:t>
            </a:r>
          </a:p>
        </p:txBody>
      </p:sp>
      <p:sp>
        <p:nvSpPr>
          <p:cNvPr id="3081" name="Text Box 4"/>
          <p:cNvSpPr txBox="1">
            <a:spLocks noChangeArrowheads="1"/>
          </p:cNvSpPr>
          <p:nvPr/>
        </p:nvSpPr>
        <p:spPr bwMode="auto">
          <a:xfrm>
            <a:off x="7442200" y="2781300"/>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3082" name="Rectangle 6"/>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0 – </a:t>
            </a:r>
            <a:r>
              <a:rPr lang="en-US" sz="4400" b="1">
                <a:solidFill>
                  <a:srgbClr val="FF0000"/>
                </a:solidFill>
                <a:latin typeface="Calibri" pitchFamily="34" charset="0"/>
              </a:rPr>
              <a:t>Mode 0</a:t>
            </a:r>
          </a:p>
        </p:txBody>
      </p:sp>
      <p:sp>
        <p:nvSpPr>
          <p:cNvPr id="3083"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3084"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3085"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3086"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194573"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4574"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3088"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3089"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3090"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3091"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3092"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3093"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3094"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3095"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3096"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3097"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3098"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3074"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0534" name="Equation" r:id="rId3" imgW="571320" imgH="203040" progId="">
                  <p:embed/>
                </p:oleObj>
              </mc:Choice>
              <mc:Fallback>
                <p:oleObj name="Equation" r:id="rId3" imgW="571320" imgH="203040" progId="">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0535" name="Equation" r:id="rId5" imgW="545760" imgH="203040" progId="">
                  <p:embed/>
                </p:oleObj>
              </mc:Choice>
              <mc:Fallback>
                <p:oleObj name="Equation" r:id="rId5" imgW="545760" imgH="203040" progId="">
                  <p:embed/>
                  <p:pic>
                    <p:nvPicPr>
                      <p:cNvPr id="3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9"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3100"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3076" name="Object 4"/>
          <p:cNvGraphicFramePr>
            <a:graphicFrameLocks noChangeAspect="1"/>
          </p:cNvGraphicFramePr>
          <p:nvPr/>
        </p:nvGraphicFramePr>
        <p:xfrm>
          <a:off x="276225" y="4479925"/>
          <a:ext cx="566738" cy="184150"/>
        </p:xfrm>
        <a:graphic>
          <a:graphicData uri="http://schemas.openxmlformats.org/presentationml/2006/ole">
            <mc:AlternateContent xmlns:mc="http://schemas.openxmlformats.org/markup-compatibility/2006">
              <mc:Choice xmlns:v="urn:schemas-microsoft-com:vml" Requires="v">
                <p:oleObj spid="_x0000_s50536" name="Equation" r:id="rId7" imgW="672840" imgH="241200" progId="">
                  <p:embed/>
                </p:oleObj>
              </mc:Choice>
              <mc:Fallback>
                <p:oleObj name="Equation" r:id="rId7" imgW="672840" imgH="241200" progId="">
                  <p:embed/>
                  <p:pic>
                    <p:nvPicPr>
                      <p:cNvPr id="3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25" y="4479925"/>
                        <a:ext cx="5667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0537" name="Equation" r:id="rId9" imgW="342720" imgH="177480" progId="">
                  <p:embed/>
                </p:oleObj>
              </mc:Choice>
              <mc:Fallback>
                <p:oleObj name="Equation" r:id="rId9" imgW="342720" imgH="177480" progId="">
                  <p:embed/>
                  <p:pic>
                    <p:nvPicPr>
                      <p:cNvPr id="3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6250" y="3509963"/>
          <a:ext cx="360363" cy="198437"/>
        </p:xfrm>
        <a:graphic>
          <a:graphicData uri="http://schemas.openxmlformats.org/presentationml/2006/ole">
            <mc:AlternateContent xmlns:mc="http://schemas.openxmlformats.org/markup-compatibility/2006">
              <mc:Choice xmlns:v="urn:schemas-microsoft-com:vml" Requires="v">
                <p:oleObj spid="_x0000_s50538" name="Equation" r:id="rId11" imgW="291960" imgH="177480" progId="">
                  <p:embed/>
                </p:oleObj>
              </mc:Choice>
              <mc:Fallback>
                <p:oleObj name="Equation" r:id="rId11" imgW="291960" imgH="177480" progId="">
                  <p:embed/>
                  <p:pic>
                    <p:nvPicPr>
                      <p:cNvPr id="3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0" y="3509963"/>
                        <a:ext cx="36036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327025" y="3244850"/>
          <a:ext cx="555625" cy="185738"/>
        </p:xfrm>
        <a:graphic>
          <a:graphicData uri="http://schemas.openxmlformats.org/presentationml/2006/ole">
            <mc:AlternateContent xmlns:mc="http://schemas.openxmlformats.org/markup-compatibility/2006">
              <mc:Choice xmlns:v="urn:schemas-microsoft-com:vml" Requires="v">
                <p:oleObj spid="_x0000_s50539" name="Equation" r:id="rId13" imgW="482400" imgH="177480" progId="">
                  <p:embed/>
                </p:oleObj>
              </mc:Choice>
              <mc:Fallback>
                <p:oleObj name="Equation" r:id="rId13" imgW="482400" imgH="177480" progId="">
                  <p:embed/>
                  <p:pic>
                    <p:nvPicPr>
                      <p:cNvPr id="307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025" y="3244850"/>
                        <a:ext cx="555625"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1"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3102"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3103"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3104"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3105"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3106"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3107"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3108"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a:p>
            <a:pPr algn="ctr"/>
            <a:r>
              <a:rPr lang="en-US" sz="2400" b="1">
                <a:solidFill>
                  <a:schemeClr val="tx1"/>
                </a:solidFill>
                <a:latin typeface="Calibri" pitchFamily="34" charset="0"/>
              </a:rPr>
              <a:t>(8 Bit)</a:t>
            </a:r>
          </a:p>
        </p:txBody>
      </p:sp>
      <p:sp>
        <p:nvSpPr>
          <p:cNvPr id="3109"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TF0</a:t>
            </a:r>
          </a:p>
        </p:txBody>
      </p:sp>
      <p:sp>
        <p:nvSpPr>
          <p:cNvPr id="3110"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3111"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3112" name="Text Box 46"/>
          <p:cNvSpPr txBox="1">
            <a:spLocks noChangeArrowheads="1"/>
          </p:cNvSpPr>
          <p:nvPr/>
        </p:nvSpPr>
        <p:spPr bwMode="auto">
          <a:xfrm>
            <a:off x="2438400" y="1371600"/>
            <a:ext cx="47244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13 Bit Timer / Counter</a:t>
            </a:r>
          </a:p>
        </p:txBody>
      </p:sp>
      <p:sp>
        <p:nvSpPr>
          <p:cNvPr id="3113" name="Text Box 47"/>
          <p:cNvSpPr txBox="1">
            <a:spLocks noChangeArrowheads="1"/>
          </p:cNvSpPr>
          <p:nvPr/>
        </p:nvSpPr>
        <p:spPr bwMode="auto">
          <a:xfrm>
            <a:off x="438150" y="5643563"/>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1FFFh  (0001111111111111)</a:t>
            </a:r>
            <a:endParaRPr lang="en-US" sz="3200" b="1">
              <a:latin typeface="Calibri" pitchFamily="34" charset="0"/>
            </a:endParaRPr>
          </a:p>
        </p:txBody>
      </p:sp>
      <p:sp>
        <p:nvSpPr>
          <p:cNvPr id="45" name="Slide Number Placeholder 44"/>
          <p:cNvSpPr>
            <a:spLocks noGrp="1"/>
          </p:cNvSpPr>
          <p:nvPr>
            <p:ph type="sldNum" sz="quarter" idx="12"/>
          </p:nvPr>
        </p:nvSpPr>
        <p:spPr/>
        <p:txBody>
          <a:bodyPr/>
          <a:lstStyle/>
          <a:p>
            <a:pPr>
              <a:defRPr/>
            </a:pPr>
            <a:fld id="{08EFD58D-4876-495F-A9AE-2AFEE28B716F}" type="slidenum">
              <a:rPr lang="en-US" smtClean="0"/>
              <a:pPr>
                <a:defRPr/>
              </a:pPr>
              <a:t>398</a:t>
            </a:fld>
            <a:endParaRPr lang="en-US"/>
          </a:p>
        </p:txBody>
      </p:sp>
    </p:spTree>
    <p:extLst>
      <p:ext uri="{BB962C8B-B14F-4D97-AF65-F5344CB8AC3E}">
        <p14:creationId xmlns:p14="http://schemas.microsoft.com/office/powerpoint/2010/main" val="73098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TL0</a:t>
            </a:r>
          </a:p>
          <a:p>
            <a:pPr algn="ctr"/>
            <a:r>
              <a:rPr lang="en-US" sz="2400" b="1">
                <a:solidFill>
                  <a:schemeClr val="tx1"/>
                </a:solidFill>
                <a:latin typeface="Calibri" pitchFamily="34" charset="0"/>
              </a:rPr>
              <a:t>(8 Bit)</a:t>
            </a:r>
          </a:p>
        </p:txBody>
      </p:sp>
      <p:sp>
        <p:nvSpPr>
          <p:cNvPr id="4105" name="Text Box 4"/>
          <p:cNvSpPr txBox="1">
            <a:spLocks noChangeArrowheads="1"/>
          </p:cNvSpPr>
          <p:nvPr/>
        </p:nvSpPr>
        <p:spPr bwMode="auto">
          <a:xfrm>
            <a:off x="7442200" y="2781300"/>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4106" name="Rectangle 6"/>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0 – </a:t>
            </a:r>
            <a:r>
              <a:rPr lang="en-US" sz="4400" b="1">
                <a:solidFill>
                  <a:srgbClr val="FF0000"/>
                </a:solidFill>
                <a:latin typeface="Calibri" pitchFamily="34" charset="0"/>
              </a:rPr>
              <a:t>Mode 1</a:t>
            </a:r>
          </a:p>
        </p:txBody>
      </p:sp>
      <p:sp>
        <p:nvSpPr>
          <p:cNvPr id="4107"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4108"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4109"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4110"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194573"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4574"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4112"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4113"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4114"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4115"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4116"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4117"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4118"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4119"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4120"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4121"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4122"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4098"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1558" name="Equation" r:id="rId3" imgW="571320" imgH="203040" progId="">
                  <p:embed/>
                </p:oleObj>
              </mc:Choice>
              <mc:Fallback>
                <p:oleObj name="Equation" r:id="rId3" imgW="571320" imgH="203040" progId="">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1559" name="Equation" r:id="rId5" imgW="545760" imgH="203040" progId="">
                  <p:embed/>
                </p:oleObj>
              </mc:Choice>
              <mc:Fallback>
                <p:oleObj name="Equation" r:id="rId5" imgW="545760" imgH="203040" progId="">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3"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4124"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4100" name="Object 4"/>
          <p:cNvGraphicFramePr>
            <a:graphicFrameLocks noChangeAspect="1"/>
          </p:cNvGraphicFramePr>
          <p:nvPr/>
        </p:nvGraphicFramePr>
        <p:xfrm>
          <a:off x="276225" y="4479925"/>
          <a:ext cx="566738" cy="184150"/>
        </p:xfrm>
        <a:graphic>
          <a:graphicData uri="http://schemas.openxmlformats.org/presentationml/2006/ole">
            <mc:AlternateContent xmlns:mc="http://schemas.openxmlformats.org/markup-compatibility/2006">
              <mc:Choice xmlns:v="urn:schemas-microsoft-com:vml" Requires="v">
                <p:oleObj spid="_x0000_s51560" name="Equation" r:id="rId7" imgW="672840" imgH="241200" progId="">
                  <p:embed/>
                </p:oleObj>
              </mc:Choice>
              <mc:Fallback>
                <p:oleObj name="Equation" r:id="rId7" imgW="672840" imgH="241200" progId="">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25" y="4479925"/>
                        <a:ext cx="5667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1561" name="Equation" r:id="rId9" imgW="342720" imgH="177480" progId="">
                  <p:embed/>
                </p:oleObj>
              </mc:Choice>
              <mc:Fallback>
                <p:oleObj name="Equation" r:id="rId9" imgW="342720" imgH="177480" progId="">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6"/>
          <p:cNvGraphicFramePr>
            <a:graphicFrameLocks noChangeAspect="1"/>
          </p:cNvGraphicFramePr>
          <p:nvPr/>
        </p:nvGraphicFramePr>
        <p:xfrm>
          <a:off x="476250" y="3509963"/>
          <a:ext cx="360363" cy="198437"/>
        </p:xfrm>
        <a:graphic>
          <a:graphicData uri="http://schemas.openxmlformats.org/presentationml/2006/ole">
            <mc:AlternateContent xmlns:mc="http://schemas.openxmlformats.org/markup-compatibility/2006">
              <mc:Choice xmlns:v="urn:schemas-microsoft-com:vml" Requires="v">
                <p:oleObj spid="_x0000_s51562" name="Equation" r:id="rId11" imgW="291960" imgH="177480" progId="">
                  <p:embed/>
                </p:oleObj>
              </mc:Choice>
              <mc:Fallback>
                <p:oleObj name="Equation" r:id="rId11" imgW="291960" imgH="177480" progId="">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0" y="3509963"/>
                        <a:ext cx="36036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3" name="Object 7"/>
          <p:cNvGraphicFramePr>
            <a:graphicFrameLocks noChangeAspect="1"/>
          </p:cNvGraphicFramePr>
          <p:nvPr/>
        </p:nvGraphicFramePr>
        <p:xfrm>
          <a:off x="327025" y="3244850"/>
          <a:ext cx="555625" cy="185738"/>
        </p:xfrm>
        <a:graphic>
          <a:graphicData uri="http://schemas.openxmlformats.org/presentationml/2006/ole">
            <mc:AlternateContent xmlns:mc="http://schemas.openxmlformats.org/markup-compatibility/2006">
              <mc:Choice xmlns:v="urn:schemas-microsoft-com:vml" Requires="v">
                <p:oleObj spid="_x0000_s51563" name="Equation" r:id="rId13" imgW="482400" imgH="177480" progId="">
                  <p:embed/>
                </p:oleObj>
              </mc:Choice>
              <mc:Fallback>
                <p:oleObj name="Equation" r:id="rId13" imgW="482400" imgH="177480" progId="">
                  <p:embed/>
                  <p:pic>
                    <p:nvPicPr>
                      <p:cNvPr id="410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025" y="3244850"/>
                        <a:ext cx="555625"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5"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4126"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4127"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4128"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4129"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4130"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4131"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4132"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a:p>
            <a:pPr algn="ctr"/>
            <a:r>
              <a:rPr lang="en-US" sz="2400" b="1">
                <a:solidFill>
                  <a:schemeClr val="tx1"/>
                </a:solidFill>
                <a:latin typeface="Calibri" pitchFamily="34" charset="0"/>
              </a:rPr>
              <a:t>(8 Bit)</a:t>
            </a:r>
          </a:p>
        </p:txBody>
      </p:sp>
      <p:sp>
        <p:nvSpPr>
          <p:cNvPr id="4133"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TF0</a:t>
            </a:r>
          </a:p>
        </p:txBody>
      </p:sp>
      <p:sp>
        <p:nvSpPr>
          <p:cNvPr id="4134"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4135"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4136" name="Text Box 46"/>
          <p:cNvSpPr txBox="1">
            <a:spLocks noChangeArrowheads="1"/>
          </p:cNvSpPr>
          <p:nvPr/>
        </p:nvSpPr>
        <p:spPr bwMode="auto">
          <a:xfrm>
            <a:off x="2438400" y="1371600"/>
            <a:ext cx="47244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16 Bit Timer / Counter</a:t>
            </a:r>
          </a:p>
        </p:txBody>
      </p:sp>
      <p:sp>
        <p:nvSpPr>
          <p:cNvPr id="4137" name="Text Box 47"/>
          <p:cNvSpPr txBox="1">
            <a:spLocks noChangeArrowheads="1"/>
          </p:cNvSpPr>
          <p:nvPr/>
        </p:nvSpPr>
        <p:spPr bwMode="auto">
          <a:xfrm>
            <a:off x="438150" y="5643563"/>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FFFFh  (1111111111111111)</a:t>
            </a:r>
            <a:endParaRPr lang="en-US" sz="3200" b="1">
              <a:latin typeface="Calibri" pitchFamily="34" charset="0"/>
            </a:endParaRPr>
          </a:p>
        </p:txBody>
      </p:sp>
      <p:sp>
        <p:nvSpPr>
          <p:cNvPr id="45" name="Slide Number Placeholder 44"/>
          <p:cNvSpPr>
            <a:spLocks noGrp="1"/>
          </p:cNvSpPr>
          <p:nvPr>
            <p:ph type="sldNum" sz="quarter" idx="12"/>
          </p:nvPr>
        </p:nvSpPr>
        <p:spPr/>
        <p:txBody>
          <a:bodyPr/>
          <a:lstStyle/>
          <a:p>
            <a:pPr>
              <a:defRPr/>
            </a:pPr>
            <a:fld id="{08EFD58D-4876-495F-A9AE-2AFEE28B716F}" type="slidenum">
              <a:rPr lang="en-US" smtClean="0"/>
              <a:pPr>
                <a:defRPr/>
              </a:pPr>
              <a:t>399</a:t>
            </a:fld>
            <a:endParaRPr lang="en-US"/>
          </a:p>
        </p:txBody>
      </p:sp>
    </p:spTree>
    <p:extLst>
      <p:ext uri="{BB962C8B-B14F-4D97-AF65-F5344CB8AC3E}">
        <p14:creationId xmlns:p14="http://schemas.microsoft.com/office/powerpoint/2010/main" val="2250179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dirty="0" smtClean="0">
                <a:solidFill>
                  <a:schemeClr val="accent2">
                    <a:lumMod val="75000"/>
                  </a:schemeClr>
                </a:solidFill>
              </a:rPr>
              <a:t>Definition of a Microprocessor.</a:t>
            </a:r>
          </a:p>
        </p:txBody>
      </p:sp>
      <p:sp>
        <p:nvSpPr>
          <p:cNvPr id="18435" name="Rectangle 3"/>
          <p:cNvSpPr>
            <a:spLocks noGrp="1" noChangeArrowheads="1"/>
          </p:cNvSpPr>
          <p:nvPr>
            <p:ph idx="1"/>
          </p:nvPr>
        </p:nvSpPr>
        <p:spPr/>
        <p:txBody>
          <a:bodyPr/>
          <a:lstStyle/>
          <a:p>
            <a:pPr eaLnBrk="1" hangingPunct="1">
              <a:buFontTx/>
              <a:buNone/>
            </a:pPr>
            <a:r>
              <a:rPr lang="en-US" altLang="ar-SA" dirty="0" smtClean="0">
                <a:cs typeface="Traditional Arabic" pitchFamily="18" charset="-78"/>
              </a:rPr>
              <a:t>			The microprocessor is a </a:t>
            </a:r>
            <a:r>
              <a:rPr lang="en-US" altLang="ar-SA" dirty="0" smtClean="0">
                <a:solidFill>
                  <a:srgbClr val="800000"/>
                </a:solidFill>
                <a:cs typeface="Traditional Arabic" pitchFamily="18" charset="-78"/>
              </a:rPr>
              <a:t>programmable device</a:t>
            </a:r>
            <a:r>
              <a:rPr lang="en-US" altLang="ar-SA" dirty="0" smtClean="0">
                <a:cs typeface="Traditional Arabic" pitchFamily="18" charset="-78"/>
              </a:rPr>
              <a:t> that </a:t>
            </a:r>
            <a:r>
              <a:rPr lang="en-US" altLang="ar-SA" dirty="0" smtClean="0">
                <a:solidFill>
                  <a:srgbClr val="800000"/>
                </a:solidFill>
                <a:cs typeface="Traditional Arabic" pitchFamily="18" charset="-78"/>
              </a:rPr>
              <a:t>takes in numbers</a:t>
            </a:r>
            <a:r>
              <a:rPr lang="en-US" altLang="ar-SA" dirty="0" smtClean="0">
                <a:cs typeface="Traditional Arabic" pitchFamily="18" charset="-78"/>
              </a:rPr>
              <a:t>, </a:t>
            </a:r>
            <a:r>
              <a:rPr lang="en-US" altLang="ar-SA" dirty="0" smtClean="0">
                <a:solidFill>
                  <a:srgbClr val="800000"/>
                </a:solidFill>
                <a:cs typeface="Traditional Arabic" pitchFamily="18" charset="-78"/>
              </a:rPr>
              <a:t>performs on them arithmetic or logical operations</a:t>
            </a:r>
            <a:r>
              <a:rPr lang="en-US" altLang="ar-SA" dirty="0" smtClean="0">
                <a:cs typeface="Traditional Arabic" pitchFamily="18" charset="-78"/>
              </a:rPr>
              <a:t> according to the </a:t>
            </a:r>
            <a:r>
              <a:rPr lang="en-US" altLang="ar-SA" dirty="0" smtClean="0">
                <a:solidFill>
                  <a:srgbClr val="800000"/>
                </a:solidFill>
                <a:cs typeface="Traditional Arabic" pitchFamily="18" charset="-78"/>
              </a:rPr>
              <a:t>program stored in memory</a:t>
            </a:r>
            <a:r>
              <a:rPr lang="en-US" altLang="ar-SA" dirty="0" smtClean="0">
                <a:cs typeface="Traditional Arabic" pitchFamily="18" charset="-78"/>
              </a:rPr>
              <a:t> and then </a:t>
            </a:r>
            <a:r>
              <a:rPr lang="en-US" altLang="ar-SA" dirty="0" smtClean="0">
                <a:solidFill>
                  <a:srgbClr val="800000"/>
                </a:solidFill>
                <a:cs typeface="Traditional Arabic" pitchFamily="18" charset="-78"/>
              </a:rPr>
              <a:t>produces </a:t>
            </a:r>
            <a:r>
              <a:rPr lang="en-US" altLang="ar-SA" dirty="0" smtClean="0">
                <a:solidFill>
                  <a:schemeClr val="tx2"/>
                </a:solidFill>
                <a:cs typeface="Traditional Arabic" pitchFamily="18" charset="-78"/>
              </a:rPr>
              <a:t>other numbers as a result.</a:t>
            </a:r>
            <a:endParaRPr lang="en-US" altLang="ar-SA" dirty="0" smtClean="0">
              <a:solidFill>
                <a:srgbClr val="800000"/>
              </a:solidFill>
              <a:cs typeface="Traditional Arabic" pitchFamily="18" charset="-78"/>
            </a:endParaRPr>
          </a:p>
          <a:p>
            <a:pPr eaLnBrk="1" hangingPunct="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028416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1"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3" name="object 5"/>
          <p:cNvSpPr>
            <a:spLocks noChangeArrowheads="1"/>
          </p:cNvSpPr>
          <p:nvPr/>
        </p:nvSpPr>
        <p:spPr bwMode="auto">
          <a:xfrm>
            <a:off x="4048125" y="215900"/>
            <a:ext cx="9461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4" name="object 6"/>
          <p:cNvSpPr>
            <a:spLocks noChangeArrowheads="1"/>
          </p:cNvSpPr>
          <p:nvPr/>
        </p:nvSpPr>
        <p:spPr bwMode="auto">
          <a:xfrm>
            <a:off x="4470400" y="520700"/>
            <a:ext cx="601663" cy="447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5" name="object 7"/>
          <p:cNvSpPr>
            <a:spLocks noChangeArrowheads="1"/>
          </p:cNvSpPr>
          <p:nvPr/>
        </p:nvSpPr>
        <p:spPr bwMode="auto">
          <a:xfrm>
            <a:off x="4672013" y="215900"/>
            <a:ext cx="871537" cy="752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6" name="object 8"/>
          <p:cNvSpPr>
            <a:spLocks noChangeArrowheads="1"/>
          </p:cNvSpPr>
          <p:nvPr/>
        </p:nvSpPr>
        <p:spPr bwMode="auto">
          <a:xfrm>
            <a:off x="5037138" y="215900"/>
            <a:ext cx="9461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7" name="object 9"/>
          <p:cNvSpPr>
            <a:spLocks noChangeArrowheads="1"/>
          </p:cNvSpPr>
          <p:nvPr/>
        </p:nvSpPr>
        <p:spPr bwMode="auto">
          <a:xfrm>
            <a:off x="5459413" y="520700"/>
            <a:ext cx="769937" cy="4476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8" name="object 10"/>
          <p:cNvSpPr>
            <a:spLocks noChangeArrowheads="1"/>
          </p:cNvSpPr>
          <p:nvPr/>
        </p:nvSpPr>
        <p:spPr bwMode="auto">
          <a:xfrm>
            <a:off x="3016250" y="804863"/>
            <a:ext cx="1438275" cy="5683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59" name="object 11"/>
          <p:cNvSpPr>
            <a:spLocks noChangeArrowheads="1"/>
          </p:cNvSpPr>
          <p:nvPr/>
        </p:nvSpPr>
        <p:spPr bwMode="auto">
          <a:xfrm>
            <a:off x="3984625" y="804863"/>
            <a:ext cx="584200" cy="5683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60" name="object 12"/>
          <p:cNvSpPr>
            <a:spLocks noChangeArrowheads="1"/>
          </p:cNvSpPr>
          <p:nvPr/>
        </p:nvSpPr>
        <p:spPr bwMode="auto">
          <a:xfrm>
            <a:off x="4098925" y="804863"/>
            <a:ext cx="3252788" cy="5683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3" name="object 13"/>
          <p:cNvSpPr txBox="1">
            <a:spLocks noGrp="1"/>
          </p:cNvSpPr>
          <p:nvPr>
            <p:ph type="title"/>
          </p:nvPr>
        </p:nvSpPr>
        <p:spPr/>
        <p:txBody>
          <a:bodyPr rtlCol="0"/>
          <a:lstStyle/>
          <a:p>
            <a:pPr marL="3859529" eaLnBrk="1" fontAlgn="auto" hangingPunct="1">
              <a:spcBef>
                <a:spcPts val="0"/>
              </a:spcBef>
              <a:spcAft>
                <a:spcPts val="0"/>
              </a:spcAft>
              <a:defRPr/>
            </a:pPr>
            <a:r>
              <a:rPr dirty="0"/>
              <a:t>A</a:t>
            </a:r>
            <a:r>
              <a:rPr baseline="-20833" dirty="0"/>
              <a:t>8 </a:t>
            </a:r>
            <a:r>
              <a:rPr dirty="0"/>
              <a:t>–</a:t>
            </a:r>
            <a:r>
              <a:rPr spc="80" dirty="0"/>
              <a:t> </a:t>
            </a:r>
            <a:r>
              <a:rPr spc="-5" dirty="0"/>
              <a:t>A</a:t>
            </a:r>
            <a:r>
              <a:rPr spc="-7" baseline="-20833" dirty="0"/>
              <a:t>15</a:t>
            </a:r>
            <a:endParaRPr baseline="-20833"/>
          </a:p>
        </p:txBody>
      </p:sp>
      <p:sp>
        <p:nvSpPr>
          <p:cNvPr id="27666" name="object 2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3792658D-835A-4895-8AAD-B8C27882B994}"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40</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14" name="object 14"/>
          <p:cNvSpPr txBox="1"/>
          <p:nvPr/>
        </p:nvSpPr>
        <p:spPr>
          <a:xfrm>
            <a:off x="1597025" y="906463"/>
            <a:ext cx="5534025" cy="3441700"/>
          </a:xfrm>
          <a:prstGeom prst="rect">
            <a:avLst/>
          </a:prstGeom>
        </p:spPr>
        <p:txBody>
          <a:bodyPr lIns="0" tIns="0" rIns="0" bIns="0">
            <a:spAutoFit/>
          </a:bodyPr>
          <a:lstStyle>
            <a:lvl1pPr marL="16541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654175"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21-28 (Unidirectional)</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1654175" marR="0" lvl="0" indent="0" algn="l" defTabSz="914400" rtl="0" eaLnBrk="1" fontAlgn="base" latinLnBrk="0" hangingPunct="1">
              <a:lnSpc>
                <a:spcPct val="80000"/>
              </a:lnSpc>
              <a:spcBef>
                <a:spcPts val="1325"/>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These pins carry the  higher order of address  bus.</a:t>
            </a:r>
          </a:p>
          <a:p>
            <a:pPr marL="1654175"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25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654175" marR="0" lvl="0" indent="0" algn="l" defTabSz="914400" rtl="0" eaLnBrk="1" fontAlgn="base" latinLnBrk="0" hangingPunct="1">
              <a:lnSpc>
                <a:spcPts val="2400"/>
              </a:lnSpc>
              <a:spcBef>
                <a:spcPts val="1900"/>
              </a:spcBef>
              <a:spcAft>
                <a:spcPct val="0"/>
              </a:spcAft>
              <a:buClr>
                <a:srgbClr val="3891A7"/>
              </a:buClr>
              <a:buSzPct val="80000"/>
              <a:buFont typeface="Wingdings" panose="05000000000000000000" pitchFamily="2" charset="2"/>
              <a:buChar char=""/>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address is sent from  microprocessor to  memory.</a:t>
            </a:r>
          </a:p>
          <a:p>
            <a:pPr marL="1654175" marR="0" lvl="0" indent="0" algn="l" defTabSz="914400" rtl="0" eaLnBrk="1" fontAlgn="base" latinLnBrk="0" hangingPunct="1">
              <a:lnSpc>
                <a:spcPct val="100000"/>
              </a:lnSpc>
              <a:spcBef>
                <a:spcPct val="0"/>
              </a:spcBef>
              <a:spcAft>
                <a:spcPct val="0"/>
              </a:spcAft>
              <a:buClr>
                <a:srgbClr val="3891A7"/>
              </a:buClr>
              <a:buSzTx/>
              <a:buFontTx/>
              <a:buNone/>
              <a:tabLst/>
              <a:defRPr/>
            </a:pPr>
            <a:endParaRPr kumimoji="0" lang="en-US" altLang="en-US" sz="25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663" name="object 15"/>
          <p:cNvSpPr>
            <a:spLocks noChangeArrowheads="1"/>
          </p:cNvSpPr>
          <p:nvPr/>
        </p:nvSpPr>
        <p:spPr bwMode="auto">
          <a:xfrm>
            <a:off x="5822950" y="1752600"/>
            <a:ext cx="3244850" cy="441960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64" name="object 16"/>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7665" name="object 17"/>
          <p:cNvSpPr>
            <a:spLocks noChangeArrowheads="1"/>
          </p:cNvSpPr>
          <p:nvPr/>
        </p:nvSpPr>
        <p:spPr bwMode="auto">
          <a:xfrm>
            <a:off x="8382000" y="4267200"/>
            <a:ext cx="381000" cy="1905000"/>
          </a:xfrm>
          <a:custGeom>
            <a:avLst/>
            <a:gdLst>
              <a:gd name="T0" fmla="*/ 0 w 381000"/>
              <a:gd name="T1" fmla="*/ 0 h 1905000"/>
              <a:gd name="T2" fmla="*/ 381000 w 381000"/>
              <a:gd name="T3" fmla="*/ 1905000 h 1905000"/>
            </a:gdLst>
            <a:ahLst/>
            <a:cxnLst/>
            <a:rect l="T0" t="T1" r="T2" b="T3"/>
            <a:pathLst>
              <a:path w="381000" h="1905000">
                <a:moveTo>
                  <a:pt x="0" y="1905000"/>
                </a:moveTo>
                <a:lnTo>
                  <a:pt x="381000" y="1905000"/>
                </a:lnTo>
                <a:lnTo>
                  <a:pt x="381000" y="0"/>
                </a:lnTo>
                <a:lnTo>
                  <a:pt x="0" y="0"/>
                </a:lnTo>
                <a:lnTo>
                  <a:pt x="0" y="19050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7667"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59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object 12"/>
          <p:cNvSpPr>
            <a:spLocks noChangeArrowheads="1"/>
          </p:cNvSpPr>
          <p:nvPr/>
        </p:nvSpPr>
        <p:spPr bwMode="auto">
          <a:xfrm>
            <a:off x="8153400" y="4343400"/>
            <a:ext cx="762000" cy="1752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89694077"/>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AutoShape 39"/>
          <p:cNvSpPr>
            <a:spLocks noChangeArrowheads="1"/>
          </p:cNvSpPr>
          <p:nvPr/>
        </p:nvSpPr>
        <p:spPr bwMode="auto">
          <a:xfrm>
            <a:off x="3352800" y="4724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a:p>
            <a:pPr algn="ctr"/>
            <a:r>
              <a:rPr lang="en-US" sz="2400" b="1">
                <a:solidFill>
                  <a:schemeClr val="tx1"/>
                </a:solidFill>
                <a:latin typeface="Calibri" pitchFamily="34" charset="0"/>
              </a:rPr>
              <a:t>(8 Bit)</a:t>
            </a:r>
          </a:p>
        </p:txBody>
      </p:sp>
      <p:sp>
        <p:nvSpPr>
          <p:cNvPr id="5129" name="Line 45"/>
          <p:cNvSpPr>
            <a:spLocks noChangeShapeType="1"/>
          </p:cNvSpPr>
          <p:nvPr/>
        </p:nvSpPr>
        <p:spPr bwMode="auto">
          <a:xfrm>
            <a:off x="5181600" y="2971800"/>
            <a:ext cx="0" cy="1219200"/>
          </a:xfrm>
          <a:prstGeom prst="line">
            <a:avLst/>
          </a:prstGeom>
          <a:noFill/>
          <a:ln w="38100">
            <a:solidFill>
              <a:srgbClr val="FF0000"/>
            </a:solidFill>
            <a:round/>
            <a:headEnd/>
            <a:tailEnd/>
          </a:ln>
        </p:spPr>
        <p:txBody>
          <a:bodyPr/>
          <a:lstStyle/>
          <a:p>
            <a:endParaRPr lang="en-GB"/>
          </a:p>
        </p:txBody>
      </p:sp>
      <p:sp>
        <p:nvSpPr>
          <p:cNvPr id="5130" name="Line 46"/>
          <p:cNvSpPr>
            <a:spLocks noChangeShapeType="1"/>
          </p:cNvSpPr>
          <p:nvPr/>
        </p:nvSpPr>
        <p:spPr bwMode="auto">
          <a:xfrm flipV="1">
            <a:off x="3962400" y="3505200"/>
            <a:ext cx="0" cy="1295400"/>
          </a:xfrm>
          <a:prstGeom prst="line">
            <a:avLst/>
          </a:prstGeom>
          <a:noFill/>
          <a:ln w="111125">
            <a:solidFill>
              <a:srgbClr val="FF0000"/>
            </a:solidFill>
            <a:round/>
            <a:headEnd/>
            <a:tailEnd type="triangle" w="sm" len="sm"/>
          </a:ln>
        </p:spPr>
        <p:txBody>
          <a:bodyPr/>
          <a:lstStyle/>
          <a:p>
            <a:endParaRPr lang="en-GB"/>
          </a:p>
        </p:txBody>
      </p:sp>
      <p:sp>
        <p:nvSpPr>
          <p:cNvPr id="5131" name="AutoShape 47"/>
          <p:cNvSpPr>
            <a:spLocks noChangeArrowheads="1"/>
          </p:cNvSpPr>
          <p:nvPr/>
        </p:nvSpPr>
        <p:spPr bwMode="auto">
          <a:xfrm>
            <a:off x="3619500" y="3911600"/>
            <a:ext cx="685800" cy="533400"/>
          </a:xfrm>
          <a:prstGeom prst="flowChartExtract">
            <a:avLst/>
          </a:prstGeom>
          <a:solidFill>
            <a:srgbClr val="00B0F0"/>
          </a:solidFill>
          <a:ln w="9525">
            <a:noFill/>
            <a:miter lim="800000"/>
            <a:headEnd/>
            <a:tailEnd/>
          </a:ln>
        </p:spPr>
        <p:txBody>
          <a:bodyPr wrap="none" anchor="ctr"/>
          <a:lstStyle/>
          <a:p>
            <a:endParaRPr lang="en-US"/>
          </a:p>
        </p:txBody>
      </p:sp>
      <p:sp>
        <p:nvSpPr>
          <p:cNvPr id="5132" name="Line 48"/>
          <p:cNvSpPr>
            <a:spLocks noChangeShapeType="1"/>
          </p:cNvSpPr>
          <p:nvPr/>
        </p:nvSpPr>
        <p:spPr bwMode="auto">
          <a:xfrm flipH="1">
            <a:off x="4114800" y="4178300"/>
            <a:ext cx="1066800" cy="0"/>
          </a:xfrm>
          <a:prstGeom prst="line">
            <a:avLst/>
          </a:prstGeom>
          <a:noFill/>
          <a:ln w="38100">
            <a:solidFill>
              <a:srgbClr val="FF0000"/>
            </a:solidFill>
            <a:round/>
            <a:headEnd/>
            <a:tailEnd type="triangle" w="med" len="med"/>
          </a:ln>
        </p:spPr>
        <p:txBody>
          <a:bodyPr/>
          <a:lstStyle/>
          <a:p>
            <a:endParaRPr lang="en-GB"/>
          </a:p>
        </p:txBody>
      </p:sp>
      <p:sp>
        <p:nvSpPr>
          <p:cNvPr id="5133" name="Text Box 49"/>
          <p:cNvSpPr txBox="1">
            <a:spLocks noChangeArrowheads="1"/>
          </p:cNvSpPr>
          <p:nvPr/>
        </p:nvSpPr>
        <p:spPr bwMode="auto">
          <a:xfrm>
            <a:off x="4267200" y="3835400"/>
            <a:ext cx="990600" cy="400050"/>
          </a:xfrm>
          <a:prstGeom prst="rect">
            <a:avLst/>
          </a:prstGeom>
          <a:noFill/>
          <a:ln w="9525">
            <a:noFill/>
            <a:miter lim="800000"/>
            <a:headEnd/>
            <a:tailEnd/>
          </a:ln>
        </p:spPr>
        <p:txBody>
          <a:bodyPr>
            <a:spAutoFit/>
          </a:bodyPr>
          <a:lstStyle/>
          <a:p>
            <a:r>
              <a:rPr lang="en-US" b="1">
                <a:solidFill>
                  <a:srgbClr val="00B0F0"/>
                </a:solidFill>
                <a:latin typeface="Calibri" pitchFamily="34" charset="0"/>
              </a:rPr>
              <a:t>Reload</a:t>
            </a:r>
          </a:p>
        </p:txBody>
      </p:sp>
      <p:sp>
        <p:nvSpPr>
          <p:cNvPr id="5134" name="Rectangle 50"/>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0 – </a:t>
            </a:r>
            <a:r>
              <a:rPr lang="en-US" sz="4400" b="1">
                <a:solidFill>
                  <a:srgbClr val="FF0000"/>
                </a:solidFill>
                <a:latin typeface="Calibri" pitchFamily="34" charset="0"/>
              </a:rPr>
              <a:t>Mode 2</a:t>
            </a:r>
          </a:p>
        </p:txBody>
      </p:sp>
      <p:sp>
        <p:nvSpPr>
          <p:cNvPr id="5135" name="Text Box 51"/>
          <p:cNvSpPr txBox="1">
            <a:spLocks noChangeArrowheads="1"/>
          </p:cNvSpPr>
          <p:nvPr/>
        </p:nvSpPr>
        <p:spPr bwMode="auto">
          <a:xfrm>
            <a:off x="685800" y="1295400"/>
            <a:ext cx="80772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8 Bit Timer / Counter with AUTORELOAD</a:t>
            </a:r>
          </a:p>
        </p:txBody>
      </p:sp>
      <p:sp>
        <p:nvSpPr>
          <p:cNvPr id="5136"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TL0</a:t>
            </a:r>
          </a:p>
          <a:p>
            <a:pPr algn="ctr"/>
            <a:r>
              <a:rPr lang="en-US" sz="2400" b="1">
                <a:solidFill>
                  <a:schemeClr val="tx1"/>
                </a:solidFill>
                <a:latin typeface="Calibri" pitchFamily="34" charset="0"/>
              </a:rPr>
              <a:t>(8 Bit)</a:t>
            </a:r>
          </a:p>
        </p:txBody>
      </p:sp>
      <p:sp>
        <p:nvSpPr>
          <p:cNvPr id="5137"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5138"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5139"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5140"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58"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59"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5142"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5143"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5144"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5145"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5146"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5147"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5148"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5149"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5150"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5151"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5152"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5122"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2582" name="Equation" r:id="rId3" imgW="571320" imgH="203040" progId="">
                  <p:embed/>
                </p:oleObj>
              </mc:Choice>
              <mc:Fallback>
                <p:oleObj name="Equation" r:id="rId3" imgW="571320" imgH="203040" progId="">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2583" name="Equation" r:id="rId5" imgW="545760" imgH="203040" progId="">
                  <p:embed/>
                </p:oleObj>
              </mc:Choice>
              <mc:Fallback>
                <p:oleObj name="Equation" r:id="rId5" imgW="545760" imgH="203040" progId="">
                  <p:embed/>
                  <p:pic>
                    <p:nvPicPr>
                      <p:cNvPr id="51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3"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5154"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5124" name="Object 4"/>
          <p:cNvGraphicFramePr>
            <a:graphicFrameLocks noChangeAspect="1"/>
          </p:cNvGraphicFramePr>
          <p:nvPr/>
        </p:nvGraphicFramePr>
        <p:xfrm>
          <a:off x="276225" y="4479925"/>
          <a:ext cx="566738" cy="184150"/>
        </p:xfrm>
        <a:graphic>
          <a:graphicData uri="http://schemas.openxmlformats.org/presentationml/2006/ole">
            <mc:AlternateContent xmlns:mc="http://schemas.openxmlformats.org/markup-compatibility/2006">
              <mc:Choice xmlns:v="urn:schemas-microsoft-com:vml" Requires="v">
                <p:oleObj spid="_x0000_s52584" name="Equation" r:id="rId7" imgW="672840" imgH="241200" progId="">
                  <p:embed/>
                </p:oleObj>
              </mc:Choice>
              <mc:Fallback>
                <p:oleObj name="Equation" r:id="rId7" imgW="672840" imgH="241200" progId="">
                  <p:embed/>
                  <p:pic>
                    <p:nvPicPr>
                      <p:cNvPr id="51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25" y="4479925"/>
                        <a:ext cx="5667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2585" name="Equation" r:id="rId9" imgW="342720" imgH="177480" progId="">
                  <p:embed/>
                </p:oleObj>
              </mc:Choice>
              <mc:Fallback>
                <p:oleObj name="Equation" r:id="rId9" imgW="342720" imgH="177480" progId="">
                  <p:embed/>
                  <p:pic>
                    <p:nvPicPr>
                      <p:cNvPr id="512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p:cNvGraphicFramePr>
            <a:graphicFrameLocks noChangeAspect="1"/>
          </p:cNvGraphicFramePr>
          <p:nvPr/>
        </p:nvGraphicFramePr>
        <p:xfrm>
          <a:off x="476250" y="3509963"/>
          <a:ext cx="360363" cy="198437"/>
        </p:xfrm>
        <a:graphic>
          <a:graphicData uri="http://schemas.openxmlformats.org/presentationml/2006/ole">
            <mc:AlternateContent xmlns:mc="http://schemas.openxmlformats.org/markup-compatibility/2006">
              <mc:Choice xmlns:v="urn:schemas-microsoft-com:vml" Requires="v">
                <p:oleObj spid="_x0000_s52586" name="Equation" r:id="rId11" imgW="291960" imgH="177480" progId="">
                  <p:embed/>
                </p:oleObj>
              </mc:Choice>
              <mc:Fallback>
                <p:oleObj name="Equation" r:id="rId11" imgW="291960" imgH="177480" progId="">
                  <p:embed/>
                  <p:pic>
                    <p:nvPicPr>
                      <p:cNvPr id="512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250" y="3509963"/>
                        <a:ext cx="36036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p:cNvGraphicFramePr>
            <a:graphicFrameLocks noChangeAspect="1"/>
          </p:cNvGraphicFramePr>
          <p:nvPr/>
        </p:nvGraphicFramePr>
        <p:xfrm>
          <a:off x="327025" y="3244850"/>
          <a:ext cx="555625" cy="185738"/>
        </p:xfrm>
        <a:graphic>
          <a:graphicData uri="http://schemas.openxmlformats.org/presentationml/2006/ole">
            <mc:AlternateContent xmlns:mc="http://schemas.openxmlformats.org/markup-compatibility/2006">
              <mc:Choice xmlns:v="urn:schemas-microsoft-com:vml" Requires="v">
                <p:oleObj spid="_x0000_s52587" name="Equation" r:id="rId13" imgW="482400" imgH="177480" progId="">
                  <p:embed/>
                </p:oleObj>
              </mc:Choice>
              <mc:Fallback>
                <p:oleObj name="Equation" r:id="rId13" imgW="482400" imgH="177480" progId="">
                  <p:embed/>
                  <p:pic>
                    <p:nvPicPr>
                      <p:cNvPr id="512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025" y="3244850"/>
                        <a:ext cx="555625"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5"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5156"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5157"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5158"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5159"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5160"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5161"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5162"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a:p>
            <a:pPr algn="ctr"/>
            <a:r>
              <a:rPr lang="en-US" sz="2400" b="1">
                <a:solidFill>
                  <a:schemeClr val="tx1"/>
                </a:solidFill>
                <a:latin typeface="Calibri" pitchFamily="34" charset="0"/>
              </a:rPr>
              <a:t>(8 Bit)</a:t>
            </a:r>
          </a:p>
        </p:txBody>
      </p:sp>
      <p:sp>
        <p:nvSpPr>
          <p:cNvPr id="5163"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TF0</a:t>
            </a:r>
          </a:p>
        </p:txBody>
      </p:sp>
      <p:sp>
        <p:nvSpPr>
          <p:cNvPr id="5164"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5165"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5166" name="Text Box 4"/>
          <p:cNvSpPr txBox="1">
            <a:spLocks noChangeArrowheads="1"/>
          </p:cNvSpPr>
          <p:nvPr/>
        </p:nvSpPr>
        <p:spPr bwMode="auto">
          <a:xfrm>
            <a:off x="7500938" y="2786063"/>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5167" name="Text Box 47"/>
          <p:cNvSpPr txBox="1">
            <a:spLocks noChangeArrowheads="1"/>
          </p:cNvSpPr>
          <p:nvPr/>
        </p:nvSpPr>
        <p:spPr bwMode="auto">
          <a:xfrm>
            <a:off x="438150" y="5845175"/>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FFh  (11111111)</a:t>
            </a:r>
            <a:endParaRPr lang="en-US" sz="3200" b="1">
              <a:latin typeface="Calibri" pitchFamily="34" charset="0"/>
            </a:endParaRPr>
          </a:p>
        </p:txBody>
      </p:sp>
      <p:sp>
        <p:nvSpPr>
          <p:cNvPr id="51" name="Slide Number Placeholder 50"/>
          <p:cNvSpPr>
            <a:spLocks noGrp="1"/>
          </p:cNvSpPr>
          <p:nvPr>
            <p:ph type="sldNum" sz="quarter" idx="12"/>
          </p:nvPr>
        </p:nvSpPr>
        <p:spPr/>
        <p:txBody>
          <a:bodyPr/>
          <a:lstStyle/>
          <a:p>
            <a:pPr>
              <a:defRPr/>
            </a:pPr>
            <a:fld id="{08EFD58D-4876-495F-A9AE-2AFEE28B716F}" type="slidenum">
              <a:rPr lang="en-US" smtClean="0"/>
              <a:pPr>
                <a:defRPr/>
              </a:pPr>
              <a:t>400</a:t>
            </a:fld>
            <a:endParaRPr lang="en-US"/>
          </a:p>
        </p:txBody>
      </p:sp>
    </p:spTree>
    <p:extLst>
      <p:ext uri="{BB962C8B-B14F-4D97-AF65-F5344CB8AC3E}">
        <p14:creationId xmlns:p14="http://schemas.microsoft.com/office/powerpoint/2010/main" val="3579824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AutoShape 2"/>
          <p:cNvSpPr>
            <a:spLocks noChangeArrowheads="1"/>
          </p:cNvSpPr>
          <p:nvPr/>
        </p:nvSpPr>
        <p:spPr bwMode="auto">
          <a:xfrm>
            <a:off x="4481513" y="2143125"/>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TL0</a:t>
            </a:r>
          </a:p>
          <a:p>
            <a:pPr algn="ctr"/>
            <a:r>
              <a:rPr lang="en-US" sz="2400" b="1">
                <a:solidFill>
                  <a:schemeClr val="tx1"/>
                </a:solidFill>
                <a:latin typeface="Calibri" pitchFamily="34" charset="0"/>
              </a:rPr>
              <a:t>(8 Bit)</a:t>
            </a:r>
          </a:p>
        </p:txBody>
      </p:sp>
      <p:sp>
        <p:nvSpPr>
          <p:cNvPr id="6154" name="Text Box 4"/>
          <p:cNvSpPr txBox="1">
            <a:spLocks noChangeArrowheads="1"/>
          </p:cNvSpPr>
          <p:nvPr/>
        </p:nvSpPr>
        <p:spPr bwMode="auto">
          <a:xfrm>
            <a:off x="7442200" y="2486025"/>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6155" name="Rectangle 6"/>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0 – </a:t>
            </a:r>
            <a:r>
              <a:rPr lang="en-US" sz="4400" b="1">
                <a:solidFill>
                  <a:srgbClr val="FF0000"/>
                </a:solidFill>
                <a:latin typeface="Calibri" pitchFamily="34" charset="0"/>
              </a:rPr>
              <a:t>Mode 3</a:t>
            </a:r>
          </a:p>
        </p:txBody>
      </p:sp>
      <p:sp>
        <p:nvSpPr>
          <p:cNvPr id="6156" name="AutoShape 8"/>
          <p:cNvSpPr>
            <a:spLocks noChangeArrowheads="1"/>
          </p:cNvSpPr>
          <p:nvPr/>
        </p:nvSpPr>
        <p:spPr bwMode="auto">
          <a:xfrm>
            <a:off x="1733550" y="2168525"/>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6157" name="AutoShape 9"/>
          <p:cNvSpPr>
            <a:spLocks noChangeArrowheads="1"/>
          </p:cNvSpPr>
          <p:nvPr/>
        </p:nvSpPr>
        <p:spPr bwMode="auto">
          <a:xfrm>
            <a:off x="2509838" y="2168525"/>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6158" name="AutoShape 10"/>
          <p:cNvSpPr>
            <a:spLocks noChangeArrowheads="1"/>
          </p:cNvSpPr>
          <p:nvPr/>
        </p:nvSpPr>
        <p:spPr bwMode="auto">
          <a:xfrm rot="10800000">
            <a:off x="2459038" y="3652838"/>
            <a:ext cx="414337"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6159" name="AutoShape 11"/>
          <p:cNvSpPr>
            <a:spLocks noChangeArrowheads="1"/>
          </p:cNvSpPr>
          <p:nvPr/>
        </p:nvSpPr>
        <p:spPr bwMode="auto">
          <a:xfrm>
            <a:off x="3198813" y="3222625"/>
            <a:ext cx="338137"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1914503" y="3630604"/>
            <a:ext cx="376237" cy="271462"/>
            <a:chOff x="3456" y="2400"/>
            <a:chExt cx="480" cy="384"/>
          </a:xfrm>
          <a:solidFill>
            <a:srgbClr val="00B0F0"/>
          </a:solidFill>
        </p:grpSpPr>
        <p:sp>
          <p:nvSpPr>
            <p:cNvPr id="194573"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4574"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6161" name="Line 15"/>
          <p:cNvSpPr>
            <a:spLocks noChangeShapeType="1"/>
          </p:cNvSpPr>
          <p:nvPr/>
        </p:nvSpPr>
        <p:spPr bwMode="auto">
          <a:xfrm>
            <a:off x="2165350" y="2355850"/>
            <a:ext cx="338138" cy="0"/>
          </a:xfrm>
          <a:prstGeom prst="line">
            <a:avLst/>
          </a:prstGeom>
          <a:noFill/>
          <a:ln w="38100">
            <a:solidFill>
              <a:srgbClr val="FF0000"/>
            </a:solidFill>
            <a:round/>
            <a:headEnd/>
            <a:tailEnd type="triangle" w="med" len="med"/>
          </a:ln>
        </p:spPr>
        <p:txBody>
          <a:bodyPr/>
          <a:lstStyle/>
          <a:p>
            <a:endParaRPr lang="en-GB"/>
          </a:p>
        </p:txBody>
      </p:sp>
      <p:sp>
        <p:nvSpPr>
          <p:cNvPr id="6162" name="Line 16"/>
          <p:cNvSpPr>
            <a:spLocks noChangeShapeType="1"/>
          </p:cNvSpPr>
          <p:nvPr/>
        </p:nvSpPr>
        <p:spPr bwMode="auto">
          <a:xfrm>
            <a:off x="3236913" y="2678113"/>
            <a:ext cx="487362" cy="0"/>
          </a:xfrm>
          <a:prstGeom prst="line">
            <a:avLst/>
          </a:prstGeom>
          <a:noFill/>
          <a:ln w="38100">
            <a:solidFill>
              <a:srgbClr val="FF0000"/>
            </a:solidFill>
            <a:round/>
            <a:headEnd type="diamond" w="med" len="med"/>
            <a:tailEnd type="diamond" w="med" len="med"/>
          </a:ln>
        </p:spPr>
        <p:txBody>
          <a:bodyPr/>
          <a:lstStyle/>
          <a:p>
            <a:endParaRPr lang="en-GB"/>
          </a:p>
        </p:txBody>
      </p:sp>
      <p:sp>
        <p:nvSpPr>
          <p:cNvPr id="6163" name="Line 17"/>
          <p:cNvSpPr>
            <a:spLocks noChangeShapeType="1"/>
          </p:cNvSpPr>
          <p:nvPr/>
        </p:nvSpPr>
        <p:spPr bwMode="auto">
          <a:xfrm>
            <a:off x="2935288" y="2355850"/>
            <a:ext cx="150812" cy="0"/>
          </a:xfrm>
          <a:prstGeom prst="line">
            <a:avLst/>
          </a:prstGeom>
          <a:noFill/>
          <a:ln w="38100">
            <a:solidFill>
              <a:srgbClr val="FF0000"/>
            </a:solidFill>
            <a:round/>
            <a:headEnd/>
            <a:tailEnd/>
          </a:ln>
        </p:spPr>
        <p:txBody>
          <a:bodyPr/>
          <a:lstStyle/>
          <a:p>
            <a:endParaRPr lang="en-GB"/>
          </a:p>
        </p:txBody>
      </p:sp>
      <p:sp>
        <p:nvSpPr>
          <p:cNvPr id="6164" name="Line 18"/>
          <p:cNvSpPr>
            <a:spLocks noChangeShapeType="1"/>
          </p:cNvSpPr>
          <p:nvPr/>
        </p:nvSpPr>
        <p:spPr bwMode="auto">
          <a:xfrm>
            <a:off x="2297113" y="3765550"/>
            <a:ext cx="206375" cy="0"/>
          </a:xfrm>
          <a:prstGeom prst="line">
            <a:avLst/>
          </a:prstGeom>
          <a:noFill/>
          <a:ln w="38100">
            <a:solidFill>
              <a:srgbClr val="FF0000"/>
            </a:solidFill>
            <a:round/>
            <a:headEnd/>
            <a:tailEnd type="triangle" w="med" len="med"/>
          </a:ln>
        </p:spPr>
        <p:txBody>
          <a:bodyPr/>
          <a:lstStyle/>
          <a:p>
            <a:endParaRPr lang="en-GB"/>
          </a:p>
        </p:txBody>
      </p:sp>
      <p:sp>
        <p:nvSpPr>
          <p:cNvPr id="6165" name="Line 19"/>
          <p:cNvSpPr>
            <a:spLocks noChangeShapeType="1"/>
          </p:cNvSpPr>
          <p:nvPr/>
        </p:nvSpPr>
        <p:spPr bwMode="auto">
          <a:xfrm>
            <a:off x="2033588" y="3324225"/>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6166" name="Line 20"/>
          <p:cNvSpPr>
            <a:spLocks noChangeShapeType="1"/>
          </p:cNvSpPr>
          <p:nvPr/>
        </p:nvSpPr>
        <p:spPr bwMode="auto">
          <a:xfrm>
            <a:off x="2867025" y="3833813"/>
            <a:ext cx="187325" cy="0"/>
          </a:xfrm>
          <a:prstGeom prst="line">
            <a:avLst/>
          </a:prstGeom>
          <a:noFill/>
          <a:ln w="38100">
            <a:solidFill>
              <a:srgbClr val="FF0000"/>
            </a:solidFill>
            <a:round/>
            <a:headEnd/>
            <a:tailEnd/>
          </a:ln>
        </p:spPr>
        <p:txBody>
          <a:bodyPr/>
          <a:lstStyle/>
          <a:p>
            <a:endParaRPr lang="en-GB"/>
          </a:p>
        </p:txBody>
      </p:sp>
      <p:sp>
        <p:nvSpPr>
          <p:cNvPr id="6167" name="Line 21"/>
          <p:cNvSpPr>
            <a:spLocks noChangeShapeType="1"/>
          </p:cNvSpPr>
          <p:nvPr/>
        </p:nvSpPr>
        <p:spPr bwMode="auto">
          <a:xfrm>
            <a:off x="3048000" y="3494088"/>
            <a:ext cx="150813" cy="0"/>
          </a:xfrm>
          <a:prstGeom prst="line">
            <a:avLst/>
          </a:prstGeom>
          <a:noFill/>
          <a:ln w="38100">
            <a:solidFill>
              <a:srgbClr val="FF0000"/>
            </a:solidFill>
            <a:round/>
            <a:headEnd/>
            <a:tailEnd type="triangle" w="med" len="med"/>
          </a:ln>
        </p:spPr>
        <p:txBody>
          <a:bodyPr/>
          <a:lstStyle/>
          <a:p>
            <a:endParaRPr lang="en-GB"/>
          </a:p>
        </p:txBody>
      </p:sp>
      <p:sp>
        <p:nvSpPr>
          <p:cNvPr id="6168" name="Line 22"/>
          <p:cNvSpPr>
            <a:spLocks noChangeShapeType="1"/>
          </p:cNvSpPr>
          <p:nvPr/>
        </p:nvSpPr>
        <p:spPr bwMode="auto">
          <a:xfrm flipV="1">
            <a:off x="2033588" y="3046413"/>
            <a:ext cx="1052512" cy="6350"/>
          </a:xfrm>
          <a:prstGeom prst="line">
            <a:avLst/>
          </a:prstGeom>
          <a:noFill/>
          <a:ln w="38100">
            <a:solidFill>
              <a:srgbClr val="FF0000"/>
            </a:solidFill>
            <a:round/>
            <a:headEnd type="oval" w="med" len="med"/>
            <a:tailEnd/>
          </a:ln>
        </p:spPr>
        <p:txBody>
          <a:bodyPr/>
          <a:lstStyle/>
          <a:p>
            <a:endParaRPr lang="en-GB"/>
          </a:p>
        </p:txBody>
      </p:sp>
      <p:sp>
        <p:nvSpPr>
          <p:cNvPr id="6169" name="Line 23"/>
          <p:cNvSpPr>
            <a:spLocks noChangeShapeType="1"/>
          </p:cNvSpPr>
          <p:nvPr/>
        </p:nvSpPr>
        <p:spPr bwMode="auto">
          <a:xfrm>
            <a:off x="3086100" y="2349500"/>
            <a:ext cx="0" cy="260350"/>
          </a:xfrm>
          <a:prstGeom prst="line">
            <a:avLst/>
          </a:prstGeom>
          <a:noFill/>
          <a:ln w="38100">
            <a:solidFill>
              <a:srgbClr val="FF0000"/>
            </a:solidFill>
            <a:round/>
            <a:headEnd/>
            <a:tailEnd type="triangle" w="med" len="med"/>
          </a:ln>
        </p:spPr>
        <p:txBody>
          <a:bodyPr/>
          <a:lstStyle/>
          <a:p>
            <a:endParaRPr lang="en-GB"/>
          </a:p>
        </p:txBody>
      </p:sp>
      <p:sp>
        <p:nvSpPr>
          <p:cNvPr id="6170" name="Line 24"/>
          <p:cNvSpPr>
            <a:spLocks noChangeShapeType="1"/>
          </p:cNvSpPr>
          <p:nvPr/>
        </p:nvSpPr>
        <p:spPr bwMode="auto">
          <a:xfrm flipV="1">
            <a:off x="3086100" y="2746375"/>
            <a:ext cx="0" cy="306388"/>
          </a:xfrm>
          <a:prstGeom prst="line">
            <a:avLst/>
          </a:prstGeom>
          <a:noFill/>
          <a:ln w="38100">
            <a:solidFill>
              <a:srgbClr val="FF0000"/>
            </a:solidFill>
            <a:round/>
            <a:headEnd/>
            <a:tailEnd type="triangle" w="med" len="med"/>
          </a:ln>
        </p:spPr>
        <p:txBody>
          <a:bodyPr/>
          <a:lstStyle/>
          <a:p>
            <a:endParaRPr lang="en-GB"/>
          </a:p>
        </p:txBody>
      </p:sp>
      <p:sp>
        <p:nvSpPr>
          <p:cNvPr id="6171" name="Line 25"/>
          <p:cNvSpPr>
            <a:spLocks noChangeShapeType="1"/>
          </p:cNvSpPr>
          <p:nvPr/>
        </p:nvSpPr>
        <p:spPr bwMode="auto">
          <a:xfrm flipV="1">
            <a:off x="3048000" y="3489325"/>
            <a:ext cx="0" cy="339725"/>
          </a:xfrm>
          <a:prstGeom prst="line">
            <a:avLst/>
          </a:prstGeom>
          <a:noFill/>
          <a:ln w="38100">
            <a:solidFill>
              <a:srgbClr val="FF0000"/>
            </a:solidFill>
            <a:round/>
            <a:headEnd/>
            <a:tailEnd/>
          </a:ln>
        </p:spPr>
        <p:txBody>
          <a:bodyPr/>
          <a:lstStyle/>
          <a:p>
            <a:endParaRPr lang="en-GB"/>
          </a:p>
        </p:txBody>
      </p:sp>
      <p:graphicFrame>
        <p:nvGraphicFramePr>
          <p:cNvPr id="6146" name="Object 2"/>
          <p:cNvGraphicFramePr>
            <a:graphicFrameLocks noChangeAspect="1"/>
          </p:cNvGraphicFramePr>
          <p:nvPr/>
        </p:nvGraphicFramePr>
        <p:xfrm>
          <a:off x="3160713" y="2508250"/>
          <a:ext cx="431800" cy="139700"/>
        </p:xfrm>
        <a:graphic>
          <a:graphicData uri="http://schemas.openxmlformats.org/presentationml/2006/ole">
            <mc:AlternateContent xmlns:mc="http://schemas.openxmlformats.org/markup-compatibility/2006">
              <mc:Choice xmlns:v="urn:schemas-microsoft-com:vml" Requires="v">
                <p:oleObj spid="_x0000_s44620" name="Equation" r:id="rId3" imgW="571320" imgH="203040" progId="">
                  <p:embed/>
                </p:oleObj>
              </mc:Choice>
              <mc:Fallback>
                <p:oleObj name="Equation" r:id="rId3" imgW="571320" imgH="203040" progId="">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713" y="2508250"/>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3"/>
          <p:cNvGraphicFramePr>
            <a:graphicFrameLocks noChangeAspect="1"/>
          </p:cNvGraphicFramePr>
          <p:nvPr/>
        </p:nvGraphicFramePr>
        <p:xfrm>
          <a:off x="3160713" y="2746375"/>
          <a:ext cx="412750" cy="138113"/>
        </p:xfrm>
        <a:graphic>
          <a:graphicData uri="http://schemas.openxmlformats.org/presentationml/2006/ole">
            <mc:AlternateContent xmlns:mc="http://schemas.openxmlformats.org/markup-compatibility/2006">
              <mc:Choice xmlns:v="urn:schemas-microsoft-com:vml" Requires="v">
                <p:oleObj spid="_x0000_s44621" name="Equation" r:id="rId5" imgW="545760" imgH="203040" progId="">
                  <p:embed/>
                </p:oleObj>
              </mc:Choice>
              <mc:Fallback>
                <p:oleObj name="Equation" r:id="rId5" imgW="545760" imgH="203040" progId="">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713" y="2746375"/>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2" name="Line 28"/>
          <p:cNvSpPr>
            <a:spLocks noChangeShapeType="1"/>
          </p:cNvSpPr>
          <p:nvPr/>
        </p:nvSpPr>
        <p:spPr bwMode="auto">
          <a:xfrm flipH="1" flipV="1">
            <a:off x="3086100" y="2609850"/>
            <a:ext cx="150813" cy="68263"/>
          </a:xfrm>
          <a:prstGeom prst="line">
            <a:avLst/>
          </a:prstGeom>
          <a:noFill/>
          <a:ln w="12700">
            <a:solidFill>
              <a:srgbClr val="FF3333"/>
            </a:solidFill>
            <a:round/>
            <a:headEnd type="diamond" w="med" len="med"/>
            <a:tailEnd/>
          </a:ln>
        </p:spPr>
        <p:txBody>
          <a:bodyPr/>
          <a:lstStyle/>
          <a:p>
            <a:endParaRPr lang="en-GB"/>
          </a:p>
        </p:txBody>
      </p:sp>
      <p:sp>
        <p:nvSpPr>
          <p:cNvPr id="6173" name="Line 29"/>
          <p:cNvSpPr>
            <a:spLocks noChangeShapeType="1"/>
          </p:cNvSpPr>
          <p:nvPr/>
        </p:nvSpPr>
        <p:spPr bwMode="auto">
          <a:xfrm>
            <a:off x="1770063" y="3765550"/>
            <a:ext cx="150812"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6148" name="Object 4"/>
          <p:cNvGraphicFramePr>
            <a:graphicFrameLocks noChangeAspect="1"/>
          </p:cNvGraphicFramePr>
          <p:nvPr/>
        </p:nvGraphicFramePr>
        <p:xfrm>
          <a:off x="1404938" y="4184650"/>
          <a:ext cx="566737" cy="184150"/>
        </p:xfrm>
        <a:graphic>
          <a:graphicData uri="http://schemas.openxmlformats.org/presentationml/2006/ole">
            <mc:AlternateContent xmlns:mc="http://schemas.openxmlformats.org/markup-compatibility/2006">
              <mc:Choice xmlns:v="urn:schemas-microsoft-com:vml" Requires="v">
                <p:oleObj spid="_x0000_s44622" name="Equation" r:id="rId7" imgW="672840" imgH="241200" progId="">
                  <p:embed/>
                </p:oleObj>
              </mc:Choice>
              <mc:Fallback>
                <p:oleObj name="Equation" r:id="rId7" imgW="672840" imgH="241200" progId="">
                  <p:embed/>
                  <p:pic>
                    <p:nvPicPr>
                      <p:cNvPr id="614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4938" y="4184650"/>
                        <a:ext cx="566737"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5"/>
          <p:cNvGraphicFramePr>
            <a:graphicFrameLocks noChangeAspect="1"/>
          </p:cNvGraphicFramePr>
          <p:nvPr/>
        </p:nvGraphicFramePr>
        <p:xfrm>
          <a:off x="1357313" y="3671888"/>
          <a:ext cx="385762" cy="180975"/>
        </p:xfrm>
        <a:graphic>
          <a:graphicData uri="http://schemas.openxmlformats.org/presentationml/2006/ole">
            <mc:AlternateContent xmlns:mc="http://schemas.openxmlformats.org/markup-compatibility/2006">
              <mc:Choice xmlns:v="urn:schemas-microsoft-com:vml" Requires="v">
                <p:oleObj spid="_x0000_s44623" name="Equation" r:id="rId9" imgW="342720" imgH="177480" progId="">
                  <p:embed/>
                </p:oleObj>
              </mc:Choice>
              <mc:Fallback>
                <p:oleObj name="Equation" r:id="rId9" imgW="342720" imgH="177480" progId="">
                  <p:embed/>
                  <p:pic>
                    <p:nvPicPr>
                      <p:cNvPr id="614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7313" y="3671888"/>
                        <a:ext cx="385762"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6"/>
          <p:cNvGraphicFramePr>
            <a:graphicFrameLocks noChangeAspect="1"/>
          </p:cNvGraphicFramePr>
          <p:nvPr/>
        </p:nvGraphicFramePr>
        <p:xfrm>
          <a:off x="1604963" y="3214688"/>
          <a:ext cx="360362" cy="198437"/>
        </p:xfrm>
        <a:graphic>
          <a:graphicData uri="http://schemas.openxmlformats.org/presentationml/2006/ole">
            <mc:AlternateContent xmlns:mc="http://schemas.openxmlformats.org/markup-compatibility/2006">
              <mc:Choice xmlns:v="urn:schemas-microsoft-com:vml" Requires="v">
                <p:oleObj spid="_x0000_s44624" name="Equation" r:id="rId11" imgW="291960" imgH="177480" progId="">
                  <p:embed/>
                </p:oleObj>
              </mc:Choice>
              <mc:Fallback>
                <p:oleObj name="Equation" r:id="rId11" imgW="291960" imgH="177480" progId="">
                  <p:embed/>
                  <p:pic>
                    <p:nvPicPr>
                      <p:cNvPr id="615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4963" y="3214688"/>
                        <a:ext cx="360362"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1" name="Object 7"/>
          <p:cNvGraphicFramePr>
            <a:graphicFrameLocks noChangeAspect="1"/>
          </p:cNvGraphicFramePr>
          <p:nvPr/>
        </p:nvGraphicFramePr>
        <p:xfrm>
          <a:off x="1455738" y="2949575"/>
          <a:ext cx="555625" cy="185738"/>
        </p:xfrm>
        <a:graphic>
          <a:graphicData uri="http://schemas.openxmlformats.org/presentationml/2006/ole">
            <mc:AlternateContent xmlns:mc="http://schemas.openxmlformats.org/markup-compatibility/2006">
              <mc:Choice xmlns:v="urn:schemas-microsoft-com:vml" Requires="v">
                <p:oleObj spid="_x0000_s44625" name="Equation" r:id="rId13" imgW="482400" imgH="177480" progId="">
                  <p:embed/>
                </p:oleObj>
              </mc:Choice>
              <mc:Fallback>
                <p:oleObj name="Equation" r:id="rId13" imgW="482400" imgH="177480" progId="">
                  <p:embed/>
                  <p:pic>
                    <p:nvPicPr>
                      <p:cNvPr id="615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55738" y="2949575"/>
                        <a:ext cx="555625"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74" name="Line 34"/>
          <p:cNvSpPr>
            <a:spLocks noChangeShapeType="1"/>
          </p:cNvSpPr>
          <p:nvPr/>
        </p:nvSpPr>
        <p:spPr bwMode="auto">
          <a:xfrm>
            <a:off x="2033588" y="4276725"/>
            <a:ext cx="331787" cy="0"/>
          </a:xfrm>
          <a:prstGeom prst="line">
            <a:avLst/>
          </a:prstGeom>
          <a:noFill/>
          <a:ln w="38100">
            <a:solidFill>
              <a:srgbClr val="FF0000"/>
            </a:solidFill>
            <a:round/>
            <a:headEnd type="oval" w="med" len="med"/>
            <a:tailEnd/>
          </a:ln>
        </p:spPr>
        <p:txBody>
          <a:bodyPr/>
          <a:lstStyle/>
          <a:p>
            <a:endParaRPr lang="en-GB"/>
          </a:p>
        </p:txBody>
      </p:sp>
      <p:sp>
        <p:nvSpPr>
          <p:cNvPr id="6175" name="Line 35"/>
          <p:cNvSpPr>
            <a:spLocks noChangeShapeType="1"/>
          </p:cNvSpPr>
          <p:nvPr/>
        </p:nvSpPr>
        <p:spPr bwMode="auto">
          <a:xfrm>
            <a:off x="2359025" y="3935413"/>
            <a:ext cx="150813" cy="0"/>
          </a:xfrm>
          <a:prstGeom prst="line">
            <a:avLst/>
          </a:prstGeom>
          <a:noFill/>
          <a:ln w="38100">
            <a:solidFill>
              <a:srgbClr val="FF0000"/>
            </a:solidFill>
            <a:round/>
            <a:headEnd/>
            <a:tailEnd type="triangle" w="med" len="med"/>
          </a:ln>
        </p:spPr>
        <p:txBody>
          <a:bodyPr/>
          <a:lstStyle/>
          <a:p>
            <a:endParaRPr lang="en-GB"/>
          </a:p>
        </p:txBody>
      </p:sp>
      <p:sp>
        <p:nvSpPr>
          <p:cNvPr id="6176" name="Line 36"/>
          <p:cNvSpPr>
            <a:spLocks noChangeShapeType="1"/>
          </p:cNvSpPr>
          <p:nvPr/>
        </p:nvSpPr>
        <p:spPr bwMode="auto">
          <a:xfrm flipV="1">
            <a:off x="2359025" y="3930650"/>
            <a:ext cx="0" cy="339725"/>
          </a:xfrm>
          <a:prstGeom prst="line">
            <a:avLst/>
          </a:prstGeom>
          <a:noFill/>
          <a:ln w="38100">
            <a:solidFill>
              <a:srgbClr val="FF0000"/>
            </a:solidFill>
            <a:round/>
            <a:headEnd/>
            <a:tailEnd/>
          </a:ln>
        </p:spPr>
        <p:txBody>
          <a:bodyPr/>
          <a:lstStyle/>
          <a:p>
            <a:endParaRPr lang="en-GB"/>
          </a:p>
        </p:txBody>
      </p:sp>
      <p:sp>
        <p:nvSpPr>
          <p:cNvPr id="6177" name="Line 37"/>
          <p:cNvSpPr>
            <a:spLocks noChangeShapeType="1"/>
          </p:cNvSpPr>
          <p:nvPr/>
        </p:nvSpPr>
        <p:spPr bwMode="auto">
          <a:xfrm flipV="1">
            <a:off x="3949700" y="2676525"/>
            <a:ext cx="531813"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6178" name="Line 38"/>
          <p:cNvSpPr>
            <a:spLocks noChangeShapeType="1"/>
          </p:cNvSpPr>
          <p:nvPr/>
        </p:nvSpPr>
        <p:spPr bwMode="auto">
          <a:xfrm flipH="1" flipV="1">
            <a:off x="3724275" y="2576513"/>
            <a:ext cx="225425" cy="101600"/>
          </a:xfrm>
          <a:prstGeom prst="line">
            <a:avLst/>
          </a:prstGeom>
          <a:noFill/>
          <a:ln w="12700">
            <a:solidFill>
              <a:srgbClr val="FF3333"/>
            </a:solidFill>
            <a:round/>
            <a:headEnd type="diamond" w="med" len="med"/>
            <a:tailEnd/>
          </a:ln>
        </p:spPr>
        <p:txBody>
          <a:bodyPr/>
          <a:lstStyle/>
          <a:p>
            <a:endParaRPr lang="en-GB"/>
          </a:p>
        </p:txBody>
      </p:sp>
      <p:sp>
        <p:nvSpPr>
          <p:cNvPr id="6179" name="Line 39"/>
          <p:cNvSpPr>
            <a:spLocks noChangeShapeType="1"/>
          </p:cNvSpPr>
          <p:nvPr/>
        </p:nvSpPr>
        <p:spPr bwMode="auto">
          <a:xfrm flipV="1">
            <a:off x="3800475" y="2627313"/>
            <a:ext cx="17463" cy="765175"/>
          </a:xfrm>
          <a:prstGeom prst="line">
            <a:avLst/>
          </a:prstGeom>
          <a:noFill/>
          <a:ln w="28575">
            <a:solidFill>
              <a:srgbClr val="FF0000"/>
            </a:solidFill>
            <a:prstDash val="dash"/>
            <a:round/>
            <a:headEnd/>
            <a:tailEnd type="triangle" w="med" len="med"/>
          </a:ln>
        </p:spPr>
        <p:txBody>
          <a:bodyPr/>
          <a:lstStyle/>
          <a:p>
            <a:endParaRPr lang="en-GB"/>
          </a:p>
        </p:txBody>
      </p:sp>
      <p:sp>
        <p:nvSpPr>
          <p:cNvPr id="6180" name="Line 40"/>
          <p:cNvSpPr>
            <a:spLocks noChangeShapeType="1"/>
          </p:cNvSpPr>
          <p:nvPr/>
        </p:nvSpPr>
        <p:spPr bwMode="auto">
          <a:xfrm>
            <a:off x="3543300" y="3397250"/>
            <a:ext cx="263525" cy="0"/>
          </a:xfrm>
          <a:prstGeom prst="line">
            <a:avLst/>
          </a:prstGeom>
          <a:noFill/>
          <a:ln w="28575">
            <a:solidFill>
              <a:srgbClr val="FF0000"/>
            </a:solidFill>
            <a:prstDash val="dash"/>
            <a:round/>
            <a:headEnd/>
            <a:tailEnd/>
          </a:ln>
        </p:spPr>
        <p:txBody>
          <a:bodyPr/>
          <a:lstStyle/>
          <a:p>
            <a:endParaRPr lang="en-GB"/>
          </a:p>
        </p:txBody>
      </p:sp>
      <p:sp>
        <p:nvSpPr>
          <p:cNvPr id="6181" name="AutoShape 43"/>
          <p:cNvSpPr>
            <a:spLocks noChangeArrowheads="1"/>
          </p:cNvSpPr>
          <p:nvPr/>
        </p:nvSpPr>
        <p:spPr bwMode="auto">
          <a:xfrm>
            <a:off x="5943600" y="2143125"/>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TF0</a:t>
            </a:r>
          </a:p>
        </p:txBody>
      </p:sp>
      <p:sp>
        <p:nvSpPr>
          <p:cNvPr id="6182" name="Line 44"/>
          <p:cNvSpPr>
            <a:spLocks noChangeShapeType="1"/>
          </p:cNvSpPr>
          <p:nvPr/>
        </p:nvSpPr>
        <p:spPr bwMode="auto">
          <a:xfrm flipV="1">
            <a:off x="5665788" y="2676525"/>
            <a:ext cx="277812" cy="1588"/>
          </a:xfrm>
          <a:prstGeom prst="line">
            <a:avLst/>
          </a:prstGeom>
          <a:noFill/>
          <a:ln w="38100">
            <a:solidFill>
              <a:srgbClr val="FF0000"/>
            </a:solidFill>
            <a:round/>
            <a:headEnd/>
            <a:tailEnd type="triangle" w="med" len="med"/>
          </a:ln>
        </p:spPr>
        <p:txBody>
          <a:bodyPr/>
          <a:lstStyle/>
          <a:p>
            <a:endParaRPr lang="en-GB"/>
          </a:p>
        </p:txBody>
      </p:sp>
      <p:sp>
        <p:nvSpPr>
          <p:cNvPr id="6183" name="Line 45"/>
          <p:cNvSpPr>
            <a:spLocks noChangeShapeType="1"/>
          </p:cNvSpPr>
          <p:nvPr/>
        </p:nvSpPr>
        <p:spPr bwMode="auto">
          <a:xfrm flipV="1">
            <a:off x="7099300" y="2676525"/>
            <a:ext cx="381000" cy="1588"/>
          </a:xfrm>
          <a:prstGeom prst="line">
            <a:avLst/>
          </a:prstGeom>
          <a:noFill/>
          <a:ln w="38100">
            <a:solidFill>
              <a:srgbClr val="FF0000"/>
            </a:solidFill>
            <a:round/>
            <a:headEnd/>
            <a:tailEnd type="triangle" w="med" len="med"/>
          </a:ln>
        </p:spPr>
        <p:txBody>
          <a:bodyPr/>
          <a:lstStyle/>
          <a:p>
            <a:endParaRPr lang="en-GB"/>
          </a:p>
        </p:txBody>
      </p:sp>
      <p:sp>
        <p:nvSpPr>
          <p:cNvPr id="6184" name="Text Box 46"/>
          <p:cNvSpPr txBox="1">
            <a:spLocks noChangeArrowheads="1"/>
          </p:cNvSpPr>
          <p:nvPr/>
        </p:nvSpPr>
        <p:spPr bwMode="auto">
          <a:xfrm>
            <a:off x="1571625" y="1143000"/>
            <a:ext cx="6215063"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Two - 8 Bit Timer / Counter</a:t>
            </a:r>
          </a:p>
        </p:txBody>
      </p:sp>
      <p:sp>
        <p:nvSpPr>
          <p:cNvPr id="6185" name="AutoShape 49"/>
          <p:cNvSpPr>
            <a:spLocks noChangeArrowheads="1"/>
          </p:cNvSpPr>
          <p:nvPr/>
        </p:nvSpPr>
        <p:spPr bwMode="auto">
          <a:xfrm>
            <a:off x="877888" y="4614863"/>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OSC</a:t>
            </a:r>
          </a:p>
        </p:txBody>
      </p:sp>
      <p:sp>
        <p:nvSpPr>
          <p:cNvPr id="6186" name="AutoShape 50"/>
          <p:cNvSpPr>
            <a:spLocks noChangeArrowheads="1"/>
          </p:cNvSpPr>
          <p:nvPr/>
        </p:nvSpPr>
        <p:spPr bwMode="auto">
          <a:xfrm>
            <a:off x="2452688" y="4614863"/>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÷12</a:t>
            </a:r>
          </a:p>
        </p:txBody>
      </p:sp>
      <p:sp>
        <p:nvSpPr>
          <p:cNvPr id="6187" name="Line 51"/>
          <p:cNvSpPr>
            <a:spLocks noChangeShapeType="1"/>
          </p:cNvSpPr>
          <p:nvPr/>
        </p:nvSpPr>
        <p:spPr bwMode="auto">
          <a:xfrm>
            <a:off x="1754188" y="5033963"/>
            <a:ext cx="685800" cy="0"/>
          </a:xfrm>
          <a:prstGeom prst="line">
            <a:avLst/>
          </a:prstGeom>
          <a:noFill/>
          <a:ln w="38100">
            <a:solidFill>
              <a:srgbClr val="FF0000"/>
            </a:solidFill>
            <a:round/>
            <a:headEnd/>
            <a:tailEnd type="triangle" w="med" len="med"/>
          </a:ln>
        </p:spPr>
        <p:txBody>
          <a:bodyPr/>
          <a:lstStyle/>
          <a:p>
            <a:endParaRPr lang="en-GB"/>
          </a:p>
        </p:txBody>
      </p:sp>
      <p:sp>
        <p:nvSpPr>
          <p:cNvPr id="6188" name="Line 52"/>
          <p:cNvSpPr>
            <a:spLocks noChangeShapeType="1"/>
          </p:cNvSpPr>
          <p:nvPr/>
        </p:nvSpPr>
        <p:spPr bwMode="auto">
          <a:xfrm>
            <a:off x="3316288" y="5033963"/>
            <a:ext cx="304800" cy="0"/>
          </a:xfrm>
          <a:prstGeom prst="line">
            <a:avLst/>
          </a:prstGeom>
          <a:noFill/>
          <a:ln w="38100">
            <a:solidFill>
              <a:srgbClr val="FF0000"/>
            </a:solidFill>
            <a:round/>
            <a:headEnd/>
            <a:tailEnd type="diamond" w="med" len="med"/>
          </a:ln>
        </p:spPr>
        <p:txBody>
          <a:bodyPr/>
          <a:lstStyle/>
          <a:p>
            <a:endParaRPr lang="en-GB"/>
          </a:p>
        </p:txBody>
      </p:sp>
      <p:sp>
        <p:nvSpPr>
          <p:cNvPr id="6189" name="Line 53"/>
          <p:cNvSpPr>
            <a:spLocks noChangeShapeType="1"/>
          </p:cNvSpPr>
          <p:nvPr/>
        </p:nvSpPr>
        <p:spPr bwMode="auto">
          <a:xfrm flipV="1">
            <a:off x="1741488" y="5910263"/>
            <a:ext cx="1600200" cy="0"/>
          </a:xfrm>
          <a:prstGeom prst="line">
            <a:avLst/>
          </a:prstGeom>
          <a:noFill/>
          <a:ln w="38100">
            <a:solidFill>
              <a:srgbClr val="FF0000"/>
            </a:solidFill>
            <a:round/>
            <a:headEnd type="oval" w="med" len="med"/>
            <a:tailEnd/>
          </a:ln>
        </p:spPr>
        <p:txBody>
          <a:bodyPr/>
          <a:lstStyle/>
          <a:p>
            <a:endParaRPr lang="en-GB"/>
          </a:p>
        </p:txBody>
      </p:sp>
      <p:graphicFrame>
        <p:nvGraphicFramePr>
          <p:cNvPr id="6152" name="Object 8"/>
          <p:cNvGraphicFramePr>
            <a:graphicFrameLocks noChangeAspect="1"/>
          </p:cNvGraphicFramePr>
          <p:nvPr/>
        </p:nvGraphicFramePr>
        <p:xfrm>
          <a:off x="979488" y="5681663"/>
          <a:ext cx="666750" cy="412750"/>
        </p:xfrm>
        <a:graphic>
          <a:graphicData uri="http://schemas.openxmlformats.org/presentationml/2006/ole">
            <mc:AlternateContent xmlns:mc="http://schemas.openxmlformats.org/markup-compatibility/2006">
              <mc:Choice xmlns:v="urn:schemas-microsoft-com:vml" Requires="v">
                <p:oleObj spid="_x0000_s44626" name="Equation" r:id="rId15" imgW="266400" imgH="164880" progId="">
                  <p:embed/>
                </p:oleObj>
              </mc:Choice>
              <mc:Fallback>
                <p:oleObj name="Equation" r:id="rId15" imgW="266400" imgH="164880" progId="">
                  <p:embed/>
                  <p:pic>
                    <p:nvPicPr>
                      <p:cNvPr id="6152"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9488" y="5681663"/>
                        <a:ext cx="6667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90" name="Line 55"/>
          <p:cNvSpPr>
            <a:spLocks noChangeShapeType="1"/>
          </p:cNvSpPr>
          <p:nvPr/>
        </p:nvSpPr>
        <p:spPr bwMode="auto">
          <a:xfrm>
            <a:off x="4167188" y="5059363"/>
            <a:ext cx="304800" cy="0"/>
          </a:xfrm>
          <a:prstGeom prst="line">
            <a:avLst/>
          </a:prstGeom>
          <a:noFill/>
          <a:ln w="38100">
            <a:solidFill>
              <a:srgbClr val="FF0000"/>
            </a:solidFill>
            <a:round/>
            <a:headEnd type="diamond" w="med" len="med"/>
            <a:tailEnd type="triangle" w="med" len="med"/>
          </a:ln>
        </p:spPr>
        <p:txBody>
          <a:bodyPr/>
          <a:lstStyle/>
          <a:p>
            <a:endParaRPr lang="en-GB"/>
          </a:p>
        </p:txBody>
      </p:sp>
      <p:sp>
        <p:nvSpPr>
          <p:cNvPr id="6191" name="Line 56"/>
          <p:cNvSpPr>
            <a:spLocks noChangeShapeType="1"/>
          </p:cNvSpPr>
          <p:nvPr/>
        </p:nvSpPr>
        <p:spPr bwMode="auto">
          <a:xfrm flipH="1" flipV="1">
            <a:off x="3709988" y="4830763"/>
            <a:ext cx="457200" cy="228600"/>
          </a:xfrm>
          <a:prstGeom prst="line">
            <a:avLst/>
          </a:prstGeom>
          <a:noFill/>
          <a:ln w="12700">
            <a:solidFill>
              <a:srgbClr val="FF3333"/>
            </a:solidFill>
            <a:round/>
            <a:headEnd type="diamond" w="med" len="med"/>
            <a:tailEnd/>
          </a:ln>
        </p:spPr>
        <p:txBody>
          <a:bodyPr/>
          <a:lstStyle/>
          <a:p>
            <a:endParaRPr lang="en-GB"/>
          </a:p>
        </p:txBody>
      </p:sp>
      <p:sp>
        <p:nvSpPr>
          <p:cNvPr id="6192" name="Line 57"/>
          <p:cNvSpPr>
            <a:spLocks noChangeShapeType="1"/>
          </p:cNvSpPr>
          <p:nvPr/>
        </p:nvSpPr>
        <p:spPr bwMode="auto">
          <a:xfrm flipV="1">
            <a:off x="3875088" y="4945063"/>
            <a:ext cx="25400" cy="965200"/>
          </a:xfrm>
          <a:prstGeom prst="line">
            <a:avLst/>
          </a:prstGeom>
          <a:noFill/>
          <a:ln w="28575">
            <a:solidFill>
              <a:srgbClr val="FF0000"/>
            </a:solidFill>
            <a:prstDash val="dash"/>
            <a:round/>
            <a:headEnd/>
            <a:tailEnd type="triangle" w="med" len="med"/>
          </a:ln>
        </p:spPr>
        <p:txBody>
          <a:bodyPr/>
          <a:lstStyle/>
          <a:p>
            <a:endParaRPr lang="en-GB"/>
          </a:p>
        </p:txBody>
      </p:sp>
      <p:sp>
        <p:nvSpPr>
          <p:cNvPr id="6193" name="Line 58"/>
          <p:cNvSpPr>
            <a:spLocks noChangeShapeType="1"/>
          </p:cNvSpPr>
          <p:nvPr/>
        </p:nvSpPr>
        <p:spPr bwMode="auto">
          <a:xfrm>
            <a:off x="3341688" y="5910263"/>
            <a:ext cx="533400" cy="0"/>
          </a:xfrm>
          <a:prstGeom prst="line">
            <a:avLst/>
          </a:prstGeom>
          <a:noFill/>
          <a:ln w="28575">
            <a:solidFill>
              <a:srgbClr val="FF0000"/>
            </a:solidFill>
            <a:prstDash val="dash"/>
            <a:round/>
            <a:headEnd/>
            <a:tailEnd/>
          </a:ln>
        </p:spPr>
        <p:txBody>
          <a:bodyPr/>
          <a:lstStyle/>
          <a:p>
            <a:endParaRPr lang="en-GB"/>
          </a:p>
        </p:txBody>
      </p:sp>
      <p:sp>
        <p:nvSpPr>
          <p:cNvPr id="6194" name="AutoShape 59"/>
          <p:cNvSpPr>
            <a:spLocks noChangeArrowheads="1"/>
          </p:cNvSpPr>
          <p:nvPr/>
        </p:nvSpPr>
        <p:spPr bwMode="auto">
          <a:xfrm>
            <a:off x="4471988" y="45212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TH0</a:t>
            </a:r>
          </a:p>
          <a:p>
            <a:pPr algn="ctr"/>
            <a:r>
              <a:rPr lang="en-US" sz="2400" b="1">
                <a:solidFill>
                  <a:schemeClr val="tx1"/>
                </a:solidFill>
                <a:latin typeface="Calibri" pitchFamily="34" charset="0"/>
              </a:rPr>
              <a:t>(8 Bit)</a:t>
            </a:r>
          </a:p>
        </p:txBody>
      </p:sp>
      <p:sp>
        <p:nvSpPr>
          <p:cNvPr id="6195" name="Text Box 60"/>
          <p:cNvSpPr txBox="1">
            <a:spLocks noChangeArrowheads="1"/>
          </p:cNvSpPr>
          <p:nvPr/>
        </p:nvSpPr>
        <p:spPr bwMode="auto">
          <a:xfrm>
            <a:off x="7431088" y="4843463"/>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6196" name="AutoShape 61"/>
          <p:cNvSpPr>
            <a:spLocks noChangeArrowheads="1"/>
          </p:cNvSpPr>
          <p:nvPr/>
        </p:nvSpPr>
        <p:spPr bwMode="auto">
          <a:xfrm>
            <a:off x="5932488" y="4500563"/>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TF1</a:t>
            </a:r>
          </a:p>
        </p:txBody>
      </p:sp>
      <p:sp>
        <p:nvSpPr>
          <p:cNvPr id="6197" name="Line 62"/>
          <p:cNvSpPr>
            <a:spLocks noChangeShapeType="1"/>
          </p:cNvSpPr>
          <p:nvPr/>
        </p:nvSpPr>
        <p:spPr bwMode="auto">
          <a:xfrm flipV="1">
            <a:off x="5654675" y="5033963"/>
            <a:ext cx="277813" cy="1587"/>
          </a:xfrm>
          <a:prstGeom prst="line">
            <a:avLst/>
          </a:prstGeom>
          <a:noFill/>
          <a:ln w="38100">
            <a:solidFill>
              <a:srgbClr val="FF0000"/>
            </a:solidFill>
            <a:round/>
            <a:headEnd/>
            <a:tailEnd type="triangle" w="med" len="med"/>
          </a:ln>
        </p:spPr>
        <p:txBody>
          <a:bodyPr/>
          <a:lstStyle/>
          <a:p>
            <a:endParaRPr lang="en-GB"/>
          </a:p>
        </p:txBody>
      </p:sp>
      <p:sp>
        <p:nvSpPr>
          <p:cNvPr id="6198" name="Line 63"/>
          <p:cNvSpPr>
            <a:spLocks noChangeShapeType="1"/>
          </p:cNvSpPr>
          <p:nvPr/>
        </p:nvSpPr>
        <p:spPr bwMode="auto">
          <a:xfrm flipV="1">
            <a:off x="7088188" y="5033963"/>
            <a:ext cx="381000" cy="1587"/>
          </a:xfrm>
          <a:prstGeom prst="line">
            <a:avLst/>
          </a:prstGeom>
          <a:noFill/>
          <a:ln w="38100">
            <a:solidFill>
              <a:srgbClr val="FF0000"/>
            </a:solidFill>
            <a:round/>
            <a:headEnd/>
            <a:tailEnd type="triangle" w="med" len="med"/>
          </a:ln>
        </p:spPr>
        <p:txBody>
          <a:bodyPr/>
          <a:lstStyle/>
          <a:p>
            <a:endParaRPr lang="en-GB"/>
          </a:p>
        </p:txBody>
      </p:sp>
      <p:sp>
        <p:nvSpPr>
          <p:cNvPr id="58" name="Slide Number Placeholder 57"/>
          <p:cNvSpPr>
            <a:spLocks noGrp="1"/>
          </p:cNvSpPr>
          <p:nvPr>
            <p:ph type="sldNum" sz="quarter" idx="12"/>
          </p:nvPr>
        </p:nvSpPr>
        <p:spPr/>
        <p:txBody>
          <a:bodyPr/>
          <a:lstStyle/>
          <a:p>
            <a:pPr>
              <a:defRPr/>
            </a:pPr>
            <a:fld id="{08EFD58D-4876-495F-A9AE-2AFEE28B716F}" type="slidenum">
              <a:rPr lang="en-US" smtClean="0"/>
              <a:pPr>
                <a:defRPr/>
              </a:pPr>
              <a:t>401</a:t>
            </a:fld>
            <a:endParaRPr lang="en-US"/>
          </a:p>
        </p:txBody>
      </p:sp>
    </p:spTree>
    <p:extLst>
      <p:ext uri="{BB962C8B-B14F-4D97-AF65-F5344CB8AC3E}">
        <p14:creationId xmlns:p14="http://schemas.microsoft.com/office/powerpoint/2010/main" val="1606544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AutoShape 6"/>
          <p:cNvSpPr>
            <a:spLocks noChangeArrowheads="1"/>
          </p:cNvSpPr>
          <p:nvPr/>
        </p:nvSpPr>
        <p:spPr bwMode="auto">
          <a:xfrm>
            <a:off x="7620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OSC</a:t>
            </a:r>
          </a:p>
        </p:txBody>
      </p:sp>
      <p:sp>
        <p:nvSpPr>
          <p:cNvPr id="7177" name="AutoShape 11"/>
          <p:cNvSpPr>
            <a:spLocks noChangeArrowheads="1"/>
          </p:cNvSpPr>
          <p:nvPr/>
        </p:nvSpPr>
        <p:spPr bwMode="auto">
          <a:xfrm>
            <a:off x="2336800" y="1295400"/>
            <a:ext cx="914400" cy="7620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÷12</a:t>
            </a:r>
          </a:p>
        </p:txBody>
      </p:sp>
      <p:sp>
        <p:nvSpPr>
          <p:cNvPr id="7178" name="AutoShape 12"/>
          <p:cNvSpPr>
            <a:spLocks noChangeArrowheads="1"/>
          </p:cNvSpPr>
          <p:nvPr/>
        </p:nvSpPr>
        <p:spPr bwMode="auto">
          <a:xfrm rot="10800000">
            <a:off x="2235200" y="4622800"/>
            <a:ext cx="838200" cy="83820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7179" name="AutoShape 15"/>
          <p:cNvSpPr>
            <a:spLocks noChangeArrowheads="1"/>
          </p:cNvSpPr>
          <p:nvPr/>
        </p:nvSpPr>
        <p:spPr bwMode="auto">
          <a:xfrm>
            <a:off x="3733800" y="3657600"/>
            <a:ext cx="685800" cy="838200"/>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8"/>
          <p:cNvGrpSpPr>
            <a:grpSpLocks/>
          </p:cNvGrpSpPr>
          <p:nvPr/>
        </p:nvGrpSpPr>
        <p:grpSpPr bwMode="auto">
          <a:xfrm>
            <a:off x="1130300" y="4572000"/>
            <a:ext cx="762000" cy="609600"/>
            <a:chOff x="3456" y="2400"/>
            <a:chExt cx="480" cy="384"/>
          </a:xfrm>
          <a:solidFill>
            <a:srgbClr val="00B0F0"/>
          </a:solidFill>
        </p:grpSpPr>
        <p:sp>
          <p:nvSpPr>
            <p:cNvPr id="190480" name="AutoShape 16"/>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0481" name="AutoShape 17"/>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7181" name="Line 19"/>
          <p:cNvSpPr>
            <a:spLocks noChangeShapeType="1"/>
          </p:cNvSpPr>
          <p:nvPr/>
        </p:nvSpPr>
        <p:spPr bwMode="auto">
          <a:xfrm>
            <a:off x="1638300" y="1714500"/>
            <a:ext cx="685800" cy="0"/>
          </a:xfrm>
          <a:prstGeom prst="line">
            <a:avLst/>
          </a:prstGeom>
          <a:noFill/>
          <a:ln w="38100">
            <a:solidFill>
              <a:srgbClr val="FF0000"/>
            </a:solidFill>
            <a:round/>
            <a:headEnd/>
            <a:tailEnd type="triangle" w="med" len="med"/>
          </a:ln>
        </p:spPr>
        <p:txBody>
          <a:bodyPr/>
          <a:lstStyle/>
          <a:p>
            <a:endParaRPr lang="en-GB"/>
          </a:p>
        </p:txBody>
      </p:sp>
      <p:sp>
        <p:nvSpPr>
          <p:cNvPr id="7182" name="AutoShape 26"/>
          <p:cNvSpPr>
            <a:spLocks noChangeArrowheads="1"/>
          </p:cNvSpPr>
          <p:nvPr/>
        </p:nvSpPr>
        <p:spPr bwMode="auto">
          <a:xfrm>
            <a:off x="5562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TL1</a:t>
            </a:r>
          </a:p>
        </p:txBody>
      </p:sp>
      <p:sp>
        <p:nvSpPr>
          <p:cNvPr id="7183" name="Line 28"/>
          <p:cNvSpPr>
            <a:spLocks noChangeShapeType="1"/>
          </p:cNvSpPr>
          <p:nvPr/>
        </p:nvSpPr>
        <p:spPr bwMode="auto">
          <a:xfrm>
            <a:off x="3810000" y="2438400"/>
            <a:ext cx="990600" cy="0"/>
          </a:xfrm>
          <a:prstGeom prst="line">
            <a:avLst/>
          </a:prstGeom>
          <a:noFill/>
          <a:ln w="38100">
            <a:solidFill>
              <a:srgbClr val="FF0000"/>
            </a:solidFill>
            <a:round/>
            <a:headEnd type="diamond" w="med" len="med"/>
            <a:tailEnd type="diamond" w="med" len="med"/>
          </a:ln>
        </p:spPr>
        <p:txBody>
          <a:bodyPr/>
          <a:lstStyle/>
          <a:p>
            <a:endParaRPr lang="en-GB"/>
          </a:p>
        </p:txBody>
      </p:sp>
      <p:sp>
        <p:nvSpPr>
          <p:cNvPr id="7184" name="Line 29"/>
          <p:cNvSpPr>
            <a:spLocks noChangeShapeType="1"/>
          </p:cNvSpPr>
          <p:nvPr/>
        </p:nvSpPr>
        <p:spPr bwMode="auto">
          <a:xfrm>
            <a:off x="3200400" y="1714500"/>
            <a:ext cx="304800" cy="0"/>
          </a:xfrm>
          <a:prstGeom prst="line">
            <a:avLst/>
          </a:prstGeom>
          <a:noFill/>
          <a:ln w="38100">
            <a:solidFill>
              <a:srgbClr val="FF0000"/>
            </a:solidFill>
            <a:round/>
            <a:headEnd/>
            <a:tailEnd/>
          </a:ln>
        </p:spPr>
        <p:txBody>
          <a:bodyPr/>
          <a:lstStyle/>
          <a:p>
            <a:endParaRPr lang="en-GB"/>
          </a:p>
        </p:txBody>
      </p:sp>
      <p:sp>
        <p:nvSpPr>
          <p:cNvPr id="7185" name="Line 30"/>
          <p:cNvSpPr>
            <a:spLocks noChangeShapeType="1"/>
          </p:cNvSpPr>
          <p:nvPr/>
        </p:nvSpPr>
        <p:spPr bwMode="auto">
          <a:xfrm>
            <a:off x="1905000" y="4876800"/>
            <a:ext cx="419100" cy="0"/>
          </a:xfrm>
          <a:prstGeom prst="line">
            <a:avLst/>
          </a:prstGeom>
          <a:noFill/>
          <a:ln w="38100">
            <a:solidFill>
              <a:srgbClr val="FF0000"/>
            </a:solidFill>
            <a:round/>
            <a:headEnd/>
            <a:tailEnd type="triangle" w="med" len="med"/>
          </a:ln>
        </p:spPr>
        <p:txBody>
          <a:bodyPr/>
          <a:lstStyle/>
          <a:p>
            <a:endParaRPr lang="en-GB"/>
          </a:p>
        </p:txBody>
      </p:sp>
      <p:sp>
        <p:nvSpPr>
          <p:cNvPr id="7186" name="Line 31"/>
          <p:cNvSpPr>
            <a:spLocks noChangeShapeType="1"/>
          </p:cNvSpPr>
          <p:nvPr/>
        </p:nvSpPr>
        <p:spPr bwMode="auto">
          <a:xfrm>
            <a:off x="1371600" y="3886200"/>
            <a:ext cx="2362200" cy="0"/>
          </a:xfrm>
          <a:prstGeom prst="line">
            <a:avLst/>
          </a:prstGeom>
          <a:noFill/>
          <a:ln w="38100">
            <a:solidFill>
              <a:srgbClr val="FF0000"/>
            </a:solidFill>
            <a:round/>
            <a:headEnd type="oval" w="med" len="med"/>
            <a:tailEnd type="triangle" w="med" len="med"/>
          </a:ln>
        </p:spPr>
        <p:txBody>
          <a:bodyPr/>
          <a:lstStyle/>
          <a:p>
            <a:endParaRPr lang="en-GB"/>
          </a:p>
        </p:txBody>
      </p:sp>
      <p:sp>
        <p:nvSpPr>
          <p:cNvPr id="7187" name="Line 32"/>
          <p:cNvSpPr>
            <a:spLocks noChangeShapeType="1"/>
          </p:cNvSpPr>
          <p:nvPr/>
        </p:nvSpPr>
        <p:spPr bwMode="auto">
          <a:xfrm>
            <a:off x="3060700" y="5029200"/>
            <a:ext cx="381000" cy="0"/>
          </a:xfrm>
          <a:prstGeom prst="line">
            <a:avLst/>
          </a:prstGeom>
          <a:noFill/>
          <a:ln w="38100">
            <a:solidFill>
              <a:srgbClr val="FF0000"/>
            </a:solidFill>
            <a:round/>
            <a:headEnd/>
            <a:tailEnd/>
          </a:ln>
        </p:spPr>
        <p:txBody>
          <a:bodyPr/>
          <a:lstStyle/>
          <a:p>
            <a:endParaRPr lang="en-GB"/>
          </a:p>
        </p:txBody>
      </p:sp>
      <p:sp>
        <p:nvSpPr>
          <p:cNvPr id="7188" name="Line 33"/>
          <p:cNvSpPr>
            <a:spLocks noChangeShapeType="1"/>
          </p:cNvSpPr>
          <p:nvPr/>
        </p:nvSpPr>
        <p:spPr bwMode="auto">
          <a:xfrm>
            <a:off x="3429000" y="4267200"/>
            <a:ext cx="304800" cy="0"/>
          </a:xfrm>
          <a:prstGeom prst="line">
            <a:avLst/>
          </a:prstGeom>
          <a:noFill/>
          <a:ln w="38100">
            <a:solidFill>
              <a:srgbClr val="FF0000"/>
            </a:solidFill>
            <a:round/>
            <a:headEnd/>
            <a:tailEnd type="triangle" w="med" len="med"/>
          </a:ln>
        </p:spPr>
        <p:txBody>
          <a:bodyPr/>
          <a:lstStyle/>
          <a:p>
            <a:endParaRPr lang="en-GB"/>
          </a:p>
        </p:txBody>
      </p:sp>
      <p:sp>
        <p:nvSpPr>
          <p:cNvPr id="7189" name="Line 34"/>
          <p:cNvSpPr>
            <a:spLocks noChangeShapeType="1"/>
          </p:cNvSpPr>
          <p:nvPr/>
        </p:nvSpPr>
        <p:spPr bwMode="auto">
          <a:xfrm flipV="1">
            <a:off x="1371600" y="3263900"/>
            <a:ext cx="2133600" cy="12700"/>
          </a:xfrm>
          <a:prstGeom prst="line">
            <a:avLst/>
          </a:prstGeom>
          <a:noFill/>
          <a:ln w="38100">
            <a:solidFill>
              <a:srgbClr val="FF0000"/>
            </a:solidFill>
            <a:round/>
            <a:headEnd type="oval" w="med" len="med"/>
            <a:tailEnd/>
          </a:ln>
        </p:spPr>
        <p:txBody>
          <a:bodyPr/>
          <a:lstStyle/>
          <a:p>
            <a:endParaRPr lang="en-GB"/>
          </a:p>
        </p:txBody>
      </p:sp>
      <p:sp>
        <p:nvSpPr>
          <p:cNvPr id="7190" name="Line 35"/>
          <p:cNvSpPr>
            <a:spLocks noChangeShapeType="1"/>
          </p:cNvSpPr>
          <p:nvPr/>
        </p:nvSpPr>
        <p:spPr bwMode="auto">
          <a:xfrm>
            <a:off x="3505200" y="1701800"/>
            <a:ext cx="0" cy="584200"/>
          </a:xfrm>
          <a:prstGeom prst="line">
            <a:avLst/>
          </a:prstGeom>
          <a:noFill/>
          <a:ln w="38100">
            <a:solidFill>
              <a:srgbClr val="FF0000"/>
            </a:solidFill>
            <a:round/>
            <a:headEnd/>
            <a:tailEnd type="triangle" w="med" len="med"/>
          </a:ln>
        </p:spPr>
        <p:txBody>
          <a:bodyPr/>
          <a:lstStyle/>
          <a:p>
            <a:endParaRPr lang="en-GB"/>
          </a:p>
        </p:txBody>
      </p:sp>
      <p:sp>
        <p:nvSpPr>
          <p:cNvPr id="7191" name="Line 36"/>
          <p:cNvSpPr>
            <a:spLocks noChangeShapeType="1"/>
          </p:cNvSpPr>
          <p:nvPr/>
        </p:nvSpPr>
        <p:spPr bwMode="auto">
          <a:xfrm flipV="1">
            <a:off x="3505200" y="2590800"/>
            <a:ext cx="0" cy="685800"/>
          </a:xfrm>
          <a:prstGeom prst="line">
            <a:avLst/>
          </a:prstGeom>
          <a:noFill/>
          <a:ln w="38100">
            <a:solidFill>
              <a:srgbClr val="FF0000"/>
            </a:solidFill>
            <a:round/>
            <a:headEnd/>
            <a:tailEnd type="triangle" w="med" len="med"/>
          </a:ln>
        </p:spPr>
        <p:txBody>
          <a:bodyPr/>
          <a:lstStyle/>
          <a:p>
            <a:endParaRPr lang="en-GB"/>
          </a:p>
        </p:txBody>
      </p:sp>
      <p:sp>
        <p:nvSpPr>
          <p:cNvPr id="7192" name="Line 37"/>
          <p:cNvSpPr>
            <a:spLocks noChangeShapeType="1"/>
          </p:cNvSpPr>
          <p:nvPr/>
        </p:nvSpPr>
        <p:spPr bwMode="auto">
          <a:xfrm flipV="1">
            <a:off x="3429000" y="4254500"/>
            <a:ext cx="0" cy="762000"/>
          </a:xfrm>
          <a:prstGeom prst="line">
            <a:avLst/>
          </a:prstGeom>
          <a:noFill/>
          <a:ln w="38100">
            <a:solidFill>
              <a:srgbClr val="FF0000"/>
            </a:solidFill>
            <a:round/>
            <a:headEnd/>
            <a:tailEnd/>
          </a:ln>
        </p:spPr>
        <p:txBody>
          <a:bodyPr/>
          <a:lstStyle/>
          <a:p>
            <a:endParaRPr lang="en-GB"/>
          </a:p>
        </p:txBody>
      </p:sp>
      <p:graphicFrame>
        <p:nvGraphicFramePr>
          <p:cNvPr id="7170" name="Object 2"/>
          <p:cNvGraphicFramePr>
            <a:graphicFrameLocks noChangeAspect="1"/>
          </p:cNvGraphicFramePr>
          <p:nvPr/>
        </p:nvGraphicFramePr>
        <p:xfrm>
          <a:off x="3657600" y="2057400"/>
          <a:ext cx="876300" cy="311150"/>
        </p:xfrm>
        <a:graphic>
          <a:graphicData uri="http://schemas.openxmlformats.org/presentationml/2006/ole">
            <mc:AlternateContent xmlns:mc="http://schemas.openxmlformats.org/markup-compatibility/2006">
              <mc:Choice xmlns:v="urn:schemas-microsoft-com:vml" Requires="v">
                <p:oleObj spid="_x0000_s53606" name="Equation" r:id="rId3" imgW="571320" imgH="203040" progId="">
                  <p:embed/>
                </p:oleObj>
              </mc:Choice>
              <mc:Fallback>
                <p:oleObj name="Equation" r:id="rId3" imgW="571320" imgH="203040" progId="">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057400"/>
                        <a:ext cx="87630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3657600" y="2590800"/>
          <a:ext cx="836613" cy="311150"/>
        </p:xfrm>
        <a:graphic>
          <a:graphicData uri="http://schemas.openxmlformats.org/presentationml/2006/ole">
            <mc:AlternateContent xmlns:mc="http://schemas.openxmlformats.org/markup-compatibility/2006">
              <mc:Choice xmlns:v="urn:schemas-microsoft-com:vml" Requires="v">
                <p:oleObj spid="_x0000_s53607" name="Equation" r:id="rId5" imgW="545760" imgH="203040" progId="">
                  <p:embed/>
                </p:oleObj>
              </mc:Choice>
              <mc:Fallback>
                <p:oleObj name="Equation" r:id="rId5" imgW="545760" imgH="203040" progId="">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590800"/>
                        <a:ext cx="836613"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3" name="Line 45"/>
          <p:cNvSpPr>
            <a:spLocks noChangeShapeType="1"/>
          </p:cNvSpPr>
          <p:nvPr/>
        </p:nvSpPr>
        <p:spPr bwMode="auto">
          <a:xfrm flipH="1" flipV="1">
            <a:off x="3505200" y="2286000"/>
            <a:ext cx="304800" cy="152400"/>
          </a:xfrm>
          <a:prstGeom prst="line">
            <a:avLst/>
          </a:prstGeom>
          <a:noFill/>
          <a:ln w="12700">
            <a:solidFill>
              <a:srgbClr val="FF3333"/>
            </a:solidFill>
            <a:round/>
            <a:headEnd type="diamond" w="med" len="med"/>
            <a:tailEnd/>
          </a:ln>
        </p:spPr>
        <p:txBody>
          <a:bodyPr/>
          <a:lstStyle/>
          <a:p>
            <a:endParaRPr lang="en-GB"/>
          </a:p>
        </p:txBody>
      </p:sp>
      <p:sp>
        <p:nvSpPr>
          <p:cNvPr id="7194" name="Line 48"/>
          <p:cNvSpPr>
            <a:spLocks noChangeShapeType="1"/>
          </p:cNvSpPr>
          <p:nvPr/>
        </p:nvSpPr>
        <p:spPr bwMode="auto">
          <a:xfrm>
            <a:off x="838200" y="4876800"/>
            <a:ext cx="304800"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7172" name="Object 5"/>
          <p:cNvGraphicFramePr>
            <a:graphicFrameLocks noChangeAspect="1"/>
          </p:cNvGraphicFramePr>
          <p:nvPr/>
        </p:nvGraphicFramePr>
        <p:xfrm>
          <a:off x="0" y="4665663"/>
          <a:ext cx="781050" cy="404812"/>
        </p:xfrm>
        <a:graphic>
          <a:graphicData uri="http://schemas.openxmlformats.org/presentationml/2006/ole">
            <mc:AlternateContent xmlns:mc="http://schemas.openxmlformats.org/markup-compatibility/2006">
              <mc:Choice xmlns:v="urn:schemas-microsoft-com:vml" Requires="v">
                <p:oleObj spid="_x0000_s53608" name="Equation" r:id="rId7" imgW="342720" imgH="177480" progId="">
                  <p:embed/>
                </p:oleObj>
              </mc:Choice>
              <mc:Fallback>
                <p:oleObj name="Equation" r:id="rId7" imgW="342720" imgH="177480" progId="">
                  <p:embed/>
                  <p:pic>
                    <p:nvPicPr>
                      <p:cNvPr id="7172"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665663"/>
                        <a:ext cx="78105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95" name="Line 55"/>
          <p:cNvSpPr>
            <a:spLocks noChangeShapeType="1"/>
          </p:cNvSpPr>
          <p:nvPr/>
        </p:nvSpPr>
        <p:spPr bwMode="auto">
          <a:xfrm>
            <a:off x="1371600" y="6019800"/>
            <a:ext cx="673100" cy="0"/>
          </a:xfrm>
          <a:prstGeom prst="line">
            <a:avLst/>
          </a:prstGeom>
          <a:noFill/>
          <a:ln w="38100">
            <a:solidFill>
              <a:srgbClr val="FF0000"/>
            </a:solidFill>
            <a:round/>
            <a:headEnd type="oval" w="med" len="med"/>
            <a:tailEnd/>
          </a:ln>
        </p:spPr>
        <p:txBody>
          <a:bodyPr/>
          <a:lstStyle/>
          <a:p>
            <a:endParaRPr lang="en-GB"/>
          </a:p>
        </p:txBody>
      </p:sp>
      <p:sp>
        <p:nvSpPr>
          <p:cNvPr id="7196" name="Line 56"/>
          <p:cNvSpPr>
            <a:spLocks noChangeShapeType="1"/>
          </p:cNvSpPr>
          <p:nvPr/>
        </p:nvSpPr>
        <p:spPr bwMode="auto">
          <a:xfrm>
            <a:off x="2032000" y="5257800"/>
            <a:ext cx="304800" cy="0"/>
          </a:xfrm>
          <a:prstGeom prst="line">
            <a:avLst/>
          </a:prstGeom>
          <a:noFill/>
          <a:ln w="38100">
            <a:solidFill>
              <a:srgbClr val="FF0000"/>
            </a:solidFill>
            <a:round/>
            <a:headEnd/>
            <a:tailEnd type="triangle" w="med" len="med"/>
          </a:ln>
        </p:spPr>
        <p:txBody>
          <a:bodyPr/>
          <a:lstStyle/>
          <a:p>
            <a:endParaRPr lang="en-GB"/>
          </a:p>
        </p:txBody>
      </p:sp>
      <p:sp>
        <p:nvSpPr>
          <p:cNvPr id="7197" name="Line 57"/>
          <p:cNvSpPr>
            <a:spLocks noChangeShapeType="1"/>
          </p:cNvSpPr>
          <p:nvPr/>
        </p:nvSpPr>
        <p:spPr bwMode="auto">
          <a:xfrm flipV="1">
            <a:off x="2032000" y="5245100"/>
            <a:ext cx="0" cy="762000"/>
          </a:xfrm>
          <a:prstGeom prst="line">
            <a:avLst/>
          </a:prstGeom>
          <a:noFill/>
          <a:ln w="38100">
            <a:solidFill>
              <a:srgbClr val="FF0000"/>
            </a:solidFill>
            <a:round/>
            <a:headEnd/>
            <a:tailEnd/>
          </a:ln>
        </p:spPr>
        <p:txBody>
          <a:bodyPr/>
          <a:lstStyle/>
          <a:p>
            <a:endParaRPr lang="en-GB"/>
          </a:p>
        </p:txBody>
      </p:sp>
      <p:sp>
        <p:nvSpPr>
          <p:cNvPr id="7198" name="Line 58"/>
          <p:cNvSpPr>
            <a:spLocks noChangeShapeType="1"/>
          </p:cNvSpPr>
          <p:nvPr/>
        </p:nvSpPr>
        <p:spPr bwMode="auto">
          <a:xfrm>
            <a:off x="5257800" y="2438400"/>
            <a:ext cx="304800" cy="0"/>
          </a:xfrm>
          <a:prstGeom prst="line">
            <a:avLst/>
          </a:prstGeom>
          <a:noFill/>
          <a:ln w="38100">
            <a:solidFill>
              <a:srgbClr val="FF0000"/>
            </a:solidFill>
            <a:round/>
            <a:headEnd type="diamond" w="med" len="med"/>
            <a:tailEnd type="triangle" w="med" len="med"/>
          </a:ln>
        </p:spPr>
        <p:txBody>
          <a:bodyPr/>
          <a:lstStyle/>
          <a:p>
            <a:endParaRPr lang="en-GB"/>
          </a:p>
        </p:txBody>
      </p:sp>
      <p:sp>
        <p:nvSpPr>
          <p:cNvPr id="7199" name="Line 59"/>
          <p:cNvSpPr>
            <a:spLocks noChangeShapeType="1"/>
          </p:cNvSpPr>
          <p:nvPr/>
        </p:nvSpPr>
        <p:spPr bwMode="auto">
          <a:xfrm flipH="1" flipV="1">
            <a:off x="4800600" y="2209800"/>
            <a:ext cx="457200" cy="228600"/>
          </a:xfrm>
          <a:prstGeom prst="line">
            <a:avLst/>
          </a:prstGeom>
          <a:noFill/>
          <a:ln w="12700">
            <a:solidFill>
              <a:srgbClr val="FF3333"/>
            </a:solidFill>
            <a:round/>
            <a:headEnd type="diamond" w="med" len="med"/>
            <a:tailEnd/>
          </a:ln>
        </p:spPr>
        <p:txBody>
          <a:bodyPr/>
          <a:lstStyle/>
          <a:p>
            <a:endParaRPr lang="en-GB"/>
          </a:p>
        </p:txBody>
      </p:sp>
      <p:sp>
        <p:nvSpPr>
          <p:cNvPr id="7200" name="Line 60"/>
          <p:cNvSpPr>
            <a:spLocks noChangeShapeType="1"/>
          </p:cNvSpPr>
          <p:nvPr/>
        </p:nvSpPr>
        <p:spPr bwMode="auto">
          <a:xfrm flipV="1">
            <a:off x="4953000" y="2324100"/>
            <a:ext cx="38100" cy="1714500"/>
          </a:xfrm>
          <a:prstGeom prst="line">
            <a:avLst/>
          </a:prstGeom>
          <a:noFill/>
          <a:ln w="28575">
            <a:solidFill>
              <a:srgbClr val="FF0000"/>
            </a:solidFill>
            <a:prstDash val="dash"/>
            <a:round/>
            <a:headEnd/>
            <a:tailEnd type="triangle" w="med" len="med"/>
          </a:ln>
        </p:spPr>
        <p:txBody>
          <a:bodyPr/>
          <a:lstStyle/>
          <a:p>
            <a:endParaRPr lang="en-GB"/>
          </a:p>
        </p:txBody>
      </p:sp>
      <p:sp>
        <p:nvSpPr>
          <p:cNvPr id="7201" name="Line 61"/>
          <p:cNvSpPr>
            <a:spLocks noChangeShapeType="1"/>
          </p:cNvSpPr>
          <p:nvPr/>
        </p:nvSpPr>
        <p:spPr bwMode="auto">
          <a:xfrm>
            <a:off x="4432300" y="4051300"/>
            <a:ext cx="533400" cy="0"/>
          </a:xfrm>
          <a:prstGeom prst="line">
            <a:avLst/>
          </a:prstGeom>
          <a:noFill/>
          <a:ln w="28575">
            <a:solidFill>
              <a:srgbClr val="FF0000"/>
            </a:solidFill>
            <a:prstDash val="dash"/>
            <a:round/>
            <a:headEnd/>
            <a:tailEnd/>
          </a:ln>
        </p:spPr>
        <p:txBody>
          <a:bodyPr/>
          <a:lstStyle/>
          <a:p>
            <a:endParaRPr lang="en-GB"/>
          </a:p>
        </p:txBody>
      </p:sp>
      <p:sp>
        <p:nvSpPr>
          <p:cNvPr id="7202" name="AutoShape 66"/>
          <p:cNvSpPr>
            <a:spLocks noChangeArrowheads="1"/>
          </p:cNvSpPr>
          <p:nvPr/>
        </p:nvSpPr>
        <p:spPr bwMode="auto">
          <a:xfrm>
            <a:off x="63246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TH1</a:t>
            </a:r>
          </a:p>
        </p:txBody>
      </p:sp>
      <p:sp>
        <p:nvSpPr>
          <p:cNvPr id="7203" name="Line 67"/>
          <p:cNvSpPr>
            <a:spLocks noChangeShapeType="1"/>
          </p:cNvSpPr>
          <p:nvPr/>
        </p:nvSpPr>
        <p:spPr bwMode="auto">
          <a:xfrm>
            <a:off x="7137400" y="2400300"/>
            <a:ext cx="304800" cy="0"/>
          </a:xfrm>
          <a:prstGeom prst="line">
            <a:avLst/>
          </a:prstGeom>
          <a:noFill/>
          <a:ln w="38100">
            <a:solidFill>
              <a:srgbClr val="FF0000"/>
            </a:solidFill>
            <a:round/>
            <a:headEnd/>
            <a:tailEnd type="triangle" w="med" len="med"/>
          </a:ln>
        </p:spPr>
        <p:txBody>
          <a:bodyPr/>
          <a:lstStyle/>
          <a:p>
            <a:endParaRPr lang="en-GB"/>
          </a:p>
        </p:txBody>
      </p:sp>
      <p:sp>
        <p:nvSpPr>
          <p:cNvPr id="7204" name="Text Box 74"/>
          <p:cNvSpPr txBox="1">
            <a:spLocks noChangeArrowheads="1"/>
          </p:cNvSpPr>
          <p:nvPr/>
        </p:nvSpPr>
        <p:spPr bwMode="auto">
          <a:xfrm>
            <a:off x="7524750" y="3429000"/>
            <a:ext cx="1619250" cy="461963"/>
          </a:xfrm>
          <a:prstGeom prst="rect">
            <a:avLst/>
          </a:prstGeom>
          <a:noFill/>
          <a:ln w="9525">
            <a:noFill/>
            <a:miter lim="800000"/>
            <a:headEnd/>
            <a:tailEnd/>
          </a:ln>
        </p:spPr>
        <p:txBody>
          <a:bodyPr>
            <a:spAutoFit/>
          </a:bodyPr>
          <a:lstStyle/>
          <a:p>
            <a:r>
              <a:rPr lang="en-US" sz="2400" b="1">
                <a:solidFill>
                  <a:srgbClr val="CC99FF"/>
                </a:solidFill>
                <a:latin typeface="Calibri" pitchFamily="34" charset="0"/>
              </a:rPr>
              <a:t>INTERRUPT</a:t>
            </a:r>
          </a:p>
        </p:txBody>
      </p:sp>
      <p:sp>
        <p:nvSpPr>
          <p:cNvPr id="7205" name="Line 77"/>
          <p:cNvSpPr>
            <a:spLocks noChangeShapeType="1"/>
          </p:cNvSpPr>
          <p:nvPr/>
        </p:nvSpPr>
        <p:spPr bwMode="auto">
          <a:xfrm>
            <a:off x="8610600" y="2362200"/>
            <a:ext cx="0" cy="1066800"/>
          </a:xfrm>
          <a:prstGeom prst="line">
            <a:avLst/>
          </a:prstGeom>
          <a:noFill/>
          <a:ln w="38100">
            <a:solidFill>
              <a:srgbClr val="FF0000"/>
            </a:solidFill>
            <a:round/>
            <a:headEnd/>
            <a:tailEnd type="triangle" w="med" len="med"/>
          </a:ln>
        </p:spPr>
        <p:txBody>
          <a:bodyPr/>
          <a:lstStyle/>
          <a:p>
            <a:endParaRPr lang="en-GB"/>
          </a:p>
        </p:txBody>
      </p:sp>
      <p:sp>
        <p:nvSpPr>
          <p:cNvPr id="7206" name="Rectangle 78"/>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1</a:t>
            </a:r>
          </a:p>
        </p:txBody>
      </p:sp>
      <p:sp>
        <p:nvSpPr>
          <p:cNvPr id="7207" name="AutoShape 85"/>
          <p:cNvSpPr>
            <a:spLocks noChangeArrowheads="1"/>
          </p:cNvSpPr>
          <p:nvPr/>
        </p:nvSpPr>
        <p:spPr bwMode="auto">
          <a:xfrm>
            <a:off x="7454900" y="2057400"/>
            <a:ext cx="838200" cy="685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TF1</a:t>
            </a:r>
          </a:p>
        </p:txBody>
      </p:sp>
      <p:sp>
        <p:nvSpPr>
          <p:cNvPr id="7208" name="Line 86"/>
          <p:cNvSpPr>
            <a:spLocks noChangeShapeType="1"/>
          </p:cNvSpPr>
          <p:nvPr/>
        </p:nvSpPr>
        <p:spPr bwMode="auto">
          <a:xfrm>
            <a:off x="8293100" y="2387600"/>
            <a:ext cx="304800" cy="0"/>
          </a:xfrm>
          <a:prstGeom prst="line">
            <a:avLst/>
          </a:prstGeom>
          <a:noFill/>
          <a:ln w="38100">
            <a:solidFill>
              <a:srgbClr val="FF0000"/>
            </a:solidFill>
            <a:round/>
            <a:headEnd/>
            <a:tailEnd/>
          </a:ln>
        </p:spPr>
        <p:txBody>
          <a:bodyPr/>
          <a:lstStyle/>
          <a:p>
            <a:endParaRPr lang="en-GB"/>
          </a:p>
        </p:txBody>
      </p:sp>
      <p:graphicFrame>
        <p:nvGraphicFramePr>
          <p:cNvPr id="7173" name="Object 8"/>
          <p:cNvGraphicFramePr>
            <a:graphicFrameLocks noChangeAspect="1"/>
          </p:cNvGraphicFramePr>
          <p:nvPr/>
        </p:nvGraphicFramePr>
        <p:xfrm>
          <a:off x="119063" y="5816600"/>
          <a:ext cx="1103312" cy="411163"/>
        </p:xfrm>
        <a:graphic>
          <a:graphicData uri="http://schemas.openxmlformats.org/presentationml/2006/ole">
            <mc:AlternateContent xmlns:mc="http://schemas.openxmlformats.org/markup-compatibility/2006">
              <mc:Choice xmlns:v="urn:schemas-microsoft-com:vml" Requires="v">
                <p:oleObj spid="_x0000_s53609" name="Equation" r:id="rId9" imgW="647640" imgH="241200" progId="">
                  <p:embed/>
                </p:oleObj>
              </mc:Choice>
              <mc:Fallback>
                <p:oleObj name="Equation" r:id="rId9" imgW="647640" imgH="241200" progId="">
                  <p:embed/>
                  <p:pic>
                    <p:nvPicPr>
                      <p:cNvPr id="7173"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63" y="5816600"/>
                        <a:ext cx="110331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4" name="Object 9"/>
          <p:cNvGraphicFramePr>
            <a:graphicFrameLocks noChangeAspect="1"/>
          </p:cNvGraphicFramePr>
          <p:nvPr/>
        </p:nvGraphicFramePr>
        <p:xfrm>
          <a:off x="533400" y="3657600"/>
          <a:ext cx="666750" cy="412750"/>
        </p:xfrm>
        <a:graphic>
          <a:graphicData uri="http://schemas.openxmlformats.org/presentationml/2006/ole">
            <mc:AlternateContent xmlns:mc="http://schemas.openxmlformats.org/markup-compatibility/2006">
              <mc:Choice xmlns:v="urn:schemas-microsoft-com:vml" Requires="v">
                <p:oleObj spid="_x0000_s53610" name="Equation" r:id="rId11" imgW="266400" imgH="164880" progId="">
                  <p:embed/>
                </p:oleObj>
              </mc:Choice>
              <mc:Fallback>
                <p:oleObj name="Equation" r:id="rId11" imgW="266400" imgH="164880" progId="">
                  <p:embed/>
                  <p:pic>
                    <p:nvPicPr>
                      <p:cNvPr id="717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3657600"/>
                        <a:ext cx="6667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5" name="Object 10"/>
          <p:cNvGraphicFramePr>
            <a:graphicFrameLocks noChangeAspect="1"/>
          </p:cNvGraphicFramePr>
          <p:nvPr/>
        </p:nvGraphicFramePr>
        <p:xfrm>
          <a:off x="228600" y="3048000"/>
          <a:ext cx="1066800" cy="415925"/>
        </p:xfrm>
        <a:graphic>
          <a:graphicData uri="http://schemas.openxmlformats.org/presentationml/2006/ole">
            <mc:AlternateContent xmlns:mc="http://schemas.openxmlformats.org/markup-compatibility/2006">
              <mc:Choice xmlns:v="urn:schemas-microsoft-com:vml" Requires="v">
                <p:oleObj spid="_x0000_s53611" name="Equation" r:id="rId13" imgW="457200" imgH="177480" progId="">
                  <p:embed/>
                </p:oleObj>
              </mc:Choice>
              <mc:Fallback>
                <p:oleObj name="Equation" r:id="rId13" imgW="457200" imgH="177480" progId="">
                  <p:embed/>
                  <p:pic>
                    <p:nvPicPr>
                      <p:cNvPr id="7175"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 y="3048000"/>
                        <a:ext cx="106680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Slide Number Placeholder 43"/>
          <p:cNvSpPr>
            <a:spLocks noGrp="1"/>
          </p:cNvSpPr>
          <p:nvPr>
            <p:ph type="sldNum" sz="quarter" idx="12"/>
          </p:nvPr>
        </p:nvSpPr>
        <p:spPr/>
        <p:txBody>
          <a:bodyPr/>
          <a:lstStyle/>
          <a:p>
            <a:pPr>
              <a:defRPr/>
            </a:pPr>
            <a:fld id="{08EFD58D-4876-495F-A9AE-2AFEE28B716F}" type="slidenum">
              <a:rPr lang="en-US" smtClean="0"/>
              <a:pPr>
                <a:defRPr/>
              </a:pPr>
              <a:t>402</a:t>
            </a:fld>
            <a:endParaRPr lang="en-US"/>
          </a:p>
        </p:txBody>
      </p:sp>
    </p:spTree>
    <p:extLst>
      <p:ext uri="{BB962C8B-B14F-4D97-AF65-F5344CB8AC3E}">
        <p14:creationId xmlns:p14="http://schemas.microsoft.com/office/powerpoint/2010/main" val="142625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TL1</a:t>
            </a:r>
          </a:p>
          <a:p>
            <a:pPr algn="ctr"/>
            <a:r>
              <a:rPr lang="en-US" sz="2400" b="1">
                <a:solidFill>
                  <a:schemeClr val="tx1"/>
                </a:solidFill>
                <a:latin typeface="Calibri" pitchFamily="34" charset="0"/>
              </a:rPr>
              <a:t>(5 Bit)</a:t>
            </a:r>
          </a:p>
        </p:txBody>
      </p:sp>
      <p:sp>
        <p:nvSpPr>
          <p:cNvPr id="8201" name="Text Box 4"/>
          <p:cNvSpPr txBox="1">
            <a:spLocks noChangeArrowheads="1"/>
          </p:cNvSpPr>
          <p:nvPr/>
        </p:nvSpPr>
        <p:spPr bwMode="auto">
          <a:xfrm>
            <a:off x="7442200" y="2781300"/>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8202" name="Rectangle 6"/>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1 – </a:t>
            </a:r>
            <a:r>
              <a:rPr lang="en-US" sz="4400" b="1">
                <a:solidFill>
                  <a:srgbClr val="FF0000"/>
                </a:solidFill>
                <a:latin typeface="Calibri" pitchFamily="34" charset="0"/>
              </a:rPr>
              <a:t>Mode 0</a:t>
            </a:r>
          </a:p>
        </p:txBody>
      </p:sp>
      <p:sp>
        <p:nvSpPr>
          <p:cNvPr id="8203"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8204"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8205"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8206"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194573"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4574"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8208"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8209"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8210"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8211"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8212"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8213"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8214"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8215"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8216"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8217"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8218"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8194"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4630" name="Equation" r:id="rId3" imgW="571320" imgH="203040" progId="">
                  <p:embed/>
                </p:oleObj>
              </mc:Choice>
              <mc:Fallback>
                <p:oleObj name="Equation" r:id="rId3" imgW="571320" imgH="203040" progId="">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4631" name="Equation" r:id="rId5" imgW="545760" imgH="203040" progId="">
                  <p:embed/>
                </p:oleObj>
              </mc:Choice>
              <mc:Fallback>
                <p:oleObj name="Equation" r:id="rId5" imgW="545760" imgH="203040" progId="">
                  <p:embed/>
                  <p:pic>
                    <p:nvPicPr>
                      <p:cNvPr id="8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19"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8220"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8196"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4632" name="Equation" r:id="rId7" imgW="342720" imgH="177480" progId="">
                  <p:embed/>
                </p:oleObj>
              </mc:Choice>
              <mc:Fallback>
                <p:oleObj name="Equation" r:id="rId7" imgW="342720" imgH="177480" progId="">
                  <p:embed/>
                  <p:pic>
                    <p:nvPicPr>
                      <p:cNvPr id="819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21"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8222"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8223"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8224"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8225"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8226"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8227"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8228"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TH1</a:t>
            </a:r>
          </a:p>
          <a:p>
            <a:pPr algn="ctr"/>
            <a:r>
              <a:rPr lang="en-US" sz="2400" b="1">
                <a:solidFill>
                  <a:schemeClr val="tx1"/>
                </a:solidFill>
                <a:latin typeface="Calibri" pitchFamily="34" charset="0"/>
              </a:rPr>
              <a:t>(8 Bit)</a:t>
            </a:r>
          </a:p>
        </p:txBody>
      </p:sp>
      <p:sp>
        <p:nvSpPr>
          <p:cNvPr id="8229"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TF1</a:t>
            </a:r>
          </a:p>
        </p:txBody>
      </p:sp>
      <p:sp>
        <p:nvSpPr>
          <p:cNvPr id="8230"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8231"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8232" name="Text Box 46"/>
          <p:cNvSpPr txBox="1">
            <a:spLocks noChangeArrowheads="1"/>
          </p:cNvSpPr>
          <p:nvPr/>
        </p:nvSpPr>
        <p:spPr bwMode="auto">
          <a:xfrm>
            <a:off x="2438400" y="1371600"/>
            <a:ext cx="47244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13 Bit Timer / Counter</a:t>
            </a:r>
          </a:p>
        </p:txBody>
      </p:sp>
      <p:sp>
        <p:nvSpPr>
          <p:cNvPr id="8233" name="Text Box 47"/>
          <p:cNvSpPr txBox="1">
            <a:spLocks noChangeArrowheads="1"/>
          </p:cNvSpPr>
          <p:nvPr/>
        </p:nvSpPr>
        <p:spPr bwMode="auto">
          <a:xfrm>
            <a:off x="438150" y="5643563"/>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1FFFh  (0001111111111111)</a:t>
            </a:r>
            <a:endParaRPr lang="en-US" sz="3200" b="1">
              <a:latin typeface="Calibri" pitchFamily="34" charset="0"/>
            </a:endParaRPr>
          </a:p>
        </p:txBody>
      </p:sp>
      <p:graphicFrame>
        <p:nvGraphicFramePr>
          <p:cNvPr id="8197" name="Object 8"/>
          <p:cNvGraphicFramePr>
            <a:graphicFrameLocks noChangeAspect="1"/>
          </p:cNvGraphicFramePr>
          <p:nvPr/>
        </p:nvGraphicFramePr>
        <p:xfrm>
          <a:off x="288925" y="4479925"/>
          <a:ext cx="558800" cy="184150"/>
        </p:xfrm>
        <a:graphic>
          <a:graphicData uri="http://schemas.openxmlformats.org/presentationml/2006/ole">
            <mc:AlternateContent xmlns:mc="http://schemas.openxmlformats.org/markup-compatibility/2006">
              <mc:Choice xmlns:v="urn:schemas-microsoft-com:vml" Requires="v">
                <p:oleObj spid="_x0000_s54633" name="Equation" r:id="rId9" imgW="647640" imgH="241200" progId="">
                  <p:embed/>
                </p:oleObj>
              </mc:Choice>
              <mc:Fallback>
                <p:oleObj name="Equation" r:id="rId9" imgW="647640" imgH="241200" progId="">
                  <p:embed/>
                  <p:pic>
                    <p:nvPicPr>
                      <p:cNvPr id="819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925" y="4479925"/>
                        <a:ext cx="558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8" name="Object 9"/>
          <p:cNvGraphicFramePr>
            <a:graphicFrameLocks noChangeAspect="1"/>
          </p:cNvGraphicFramePr>
          <p:nvPr/>
        </p:nvGraphicFramePr>
        <p:xfrm>
          <a:off x="498475" y="3517900"/>
          <a:ext cx="338138" cy="184150"/>
        </p:xfrm>
        <a:graphic>
          <a:graphicData uri="http://schemas.openxmlformats.org/presentationml/2006/ole">
            <mc:AlternateContent xmlns:mc="http://schemas.openxmlformats.org/markup-compatibility/2006">
              <mc:Choice xmlns:v="urn:schemas-microsoft-com:vml" Requires="v">
                <p:oleObj spid="_x0000_s54634" name="Equation" r:id="rId11" imgW="266400" imgH="164880" progId="">
                  <p:embed/>
                </p:oleObj>
              </mc:Choice>
              <mc:Fallback>
                <p:oleObj name="Equation" r:id="rId11" imgW="266400" imgH="164880" progId="">
                  <p:embed/>
                  <p:pic>
                    <p:nvPicPr>
                      <p:cNvPr id="8198"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475" y="3517900"/>
                        <a:ext cx="3381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10"/>
          <p:cNvGraphicFramePr>
            <a:graphicFrameLocks noChangeAspect="1"/>
          </p:cNvGraphicFramePr>
          <p:nvPr/>
        </p:nvGraphicFramePr>
        <p:xfrm>
          <a:off x="344488" y="3244850"/>
          <a:ext cx="541337" cy="185738"/>
        </p:xfrm>
        <a:graphic>
          <a:graphicData uri="http://schemas.openxmlformats.org/presentationml/2006/ole">
            <mc:AlternateContent xmlns:mc="http://schemas.openxmlformats.org/markup-compatibility/2006">
              <mc:Choice xmlns:v="urn:schemas-microsoft-com:vml" Requires="v">
                <p:oleObj spid="_x0000_s54635" name="Equation" r:id="rId13" imgW="457200" imgH="177480" progId="">
                  <p:embed/>
                </p:oleObj>
              </mc:Choice>
              <mc:Fallback>
                <p:oleObj name="Equation" r:id="rId13" imgW="457200" imgH="177480" progId="">
                  <p:embed/>
                  <p:pic>
                    <p:nvPicPr>
                      <p:cNvPr id="8199"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4488" y="3244850"/>
                        <a:ext cx="541337"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Slide Number Placeholder 44"/>
          <p:cNvSpPr>
            <a:spLocks noGrp="1"/>
          </p:cNvSpPr>
          <p:nvPr>
            <p:ph type="sldNum" sz="quarter" idx="12"/>
          </p:nvPr>
        </p:nvSpPr>
        <p:spPr/>
        <p:txBody>
          <a:bodyPr/>
          <a:lstStyle/>
          <a:p>
            <a:pPr>
              <a:defRPr/>
            </a:pPr>
            <a:fld id="{08EFD58D-4876-495F-A9AE-2AFEE28B716F}" type="slidenum">
              <a:rPr lang="en-US" smtClean="0"/>
              <a:pPr>
                <a:defRPr/>
              </a:pPr>
              <a:t>403</a:t>
            </a:fld>
            <a:endParaRPr lang="en-US"/>
          </a:p>
        </p:txBody>
      </p:sp>
    </p:spTree>
    <p:extLst>
      <p:ext uri="{BB962C8B-B14F-4D97-AF65-F5344CB8AC3E}">
        <p14:creationId xmlns:p14="http://schemas.microsoft.com/office/powerpoint/2010/main" val="240020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TL1</a:t>
            </a:r>
          </a:p>
          <a:p>
            <a:pPr algn="ctr"/>
            <a:r>
              <a:rPr lang="en-US" sz="2400" b="1">
                <a:solidFill>
                  <a:schemeClr val="tx1"/>
                </a:solidFill>
                <a:latin typeface="Calibri" pitchFamily="34" charset="0"/>
              </a:rPr>
              <a:t>(8 Bit)</a:t>
            </a:r>
          </a:p>
        </p:txBody>
      </p:sp>
      <p:sp>
        <p:nvSpPr>
          <p:cNvPr id="9225" name="Text Box 4"/>
          <p:cNvSpPr txBox="1">
            <a:spLocks noChangeArrowheads="1"/>
          </p:cNvSpPr>
          <p:nvPr/>
        </p:nvSpPr>
        <p:spPr bwMode="auto">
          <a:xfrm>
            <a:off x="7442200" y="2781300"/>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9226" name="Rectangle 6"/>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1 – </a:t>
            </a:r>
            <a:r>
              <a:rPr lang="en-US" sz="4400" b="1">
                <a:solidFill>
                  <a:srgbClr val="FF0000"/>
                </a:solidFill>
                <a:latin typeface="Calibri" pitchFamily="34" charset="0"/>
              </a:rPr>
              <a:t>Mode 1</a:t>
            </a:r>
          </a:p>
        </p:txBody>
      </p:sp>
      <p:sp>
        <p:nvSpPr>
          <p:cNvPr id="9227"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9228"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9229"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9230"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194573"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194574"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9232"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9233"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9234"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9235"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9236"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9237"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9238"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9239"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9240"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9241"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9242"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9218"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5654" name="Equation" r:id="rId3" imgW="571320" imgH="203040" progId="">
                  <p:embed/>
                </p:oleObj>
              </mc:Choice>
              <mc:Fallback>
                <p:oleObj name="Equation" r:id="rId3" imgW="571320" imgH="203040" progId="">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5655" name="Equation" r:id="rId5" imgW="545760" imgH="203040" progId="">
                  <p:embed/>
                </p:oleObj>
              </mc:Choice>
              <mc:Fallback>
                <p:oleObj name="Equation" r:id="rId5" imgW="545760" imgH="203040" progId="">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43"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9244"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9220"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5656" name="Equation" r:id="rId7" imgW="342720" imgH="177480" progId="">
                  <p:embed/>
                </p:oleObj>
              </mc:Choice>
              <mc:Fallback>
                <p:oleObj name="Equation" r:id="rId7" imgW="342720" imgH="177480" progId="">
                  <p:embed/>
                  <p:pic>
                    <p:nvPicPr>
                      <p:cNvPr id="922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45"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9246"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9247"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9248"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9249"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9250"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9251"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9252"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TH1</a:t>
            </a:r>
          </a:p>
          <a:p>
            <a:pPr algn="ctr"/>
            <a:r>
              <a:rPr lang="en-US" sz="2400" b="1">
                <a:solidFill>
                  <a:schemeClr val="tx1"/>
                </a:solidFill>
                <a:latin typeface="Calibri" pitchFamily="34" charset="0"/>
              </a:rPr>
              <a:t>(8 Bit)</a:t>
            </a:r>
          </a:p>
        </p:txBody>
      </p:sp>
      <p:sp>
        <p:nvSpPr>
          <p:cNvPr id="9253"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TF1</a:t>
            </a:r>
          </a:p>
        </p:txBody>
      </p:sp>
      <p:sp>
        <p:nvSpPr>
          <p:cNvPr id="9254"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9255"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9256" name="Text Box 46"/>
          <p:cNvSpPr txBox="1">
            <a:spLocks noChangeArrowheads="1"/>
          </p:cNvSpPr>
          <p:nvPr/>
        </p:nvSpPr>
        <p:spPr bwMode="auto">
          <a:xfrm>
            <a:off x="2438400" y="1371600"/>
            <a:ext cx="47244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16 Bit Timer / Counter</a:t>
            </a:r>
          </a:p>
        </p:txBody>
      </p:sp>
      <p:sp>
        <p:nvSpPr>
          <p:cNvPr id="9257" name="Text Box 47"/>
          <p:cNvSpPr txBox="1">
            <a:spLocks noChangeArrowheads="1"/>
          </p:cNvSpPr>
          <p:nvPr/>
        </p:nvSpPr>
        <p:spPr bwMode="auto">
          <a:xfrm>
            <a:off x="438150" y="5643563"/>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FFFFh  (1111111111111111)</a:t>
            </a:r>
            <a:endParaRPr lang="en-US" sz="3200" b="1">
              <a:latin typeface="Calibri" pitchFamily="34" charset="0"/>
            </a:endParaRPr>
          </a:p>
        </p:txBody>
      </p:sp>
      <p:graphicFrame>
        <p:nvGraphicFramePr>
          <p:cNvPr id="9221" name="Object 8"/>
          <p:cNvGraphicFramePr>
            <a:graphicFrameLocks noChangeAspect="1"/>
          </p:cNvGraphicFramePr>
          <p:nvPr/>
        </p:nvGraphicFramePr>
        <p:xfrm>
          <a:off x="288925" y="4479925"/>
          <a:ext cx="558800" cy="184150"/>
        </p:xfrm>
        <a:graphic>
          <a:graphicData uri="http://schemas.openxmlformats.org/presentationml/2006/ole">
            <mc:AlternateContent xmlns:mc="http://schemas.openxmlformats.org/markup-compatibility/2006">
              <mc:Choice xmlns:v="urn:schemas-microsoft-com:vml" Requires="v">
                <p:oleObj spid="_x0000_s55657" name="Equation" r:id="rId9" imgW="647640" imgH="241200" progId="">
                  <p:embed/>
                </p:oleObj>
              </mc:Choice>
              <mc:Fallback>
                <p:oleObj name="Equation" r:id="rId9" imgW="647640" imgH="241200" progId="">
                  <p:embed/>
                  <p:pic>
                    <p:nvPicPr>
                      <p:cNvPr id="9221"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925" y="4479925"/>
                        <a:ext cx="558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2" name="Object 9"/>
          <p:cNvGraphicFramePr>
            <a:graphicFrameLocks noChangeAspect="1"/>
          </p:cNvGraphicFramePr>
          <p:nvPr/>
        </p:nvGraphicFramePr>
        <p:xfrm>
          <a:off x="498475" y="3517900"/>
          <a:ext cx="338138" cy="184150"/>
        </p:xfrm>
        <a:graphic>
          <a:graphicData uri="http://schemas.openxmlformats.org/presentationml/2006/ole">
            <mc:AlternateContent xmlns:mc="http://schemas.openxmlformats.org/markup-compatibility/2006">
              <mc:Choice xmlns:v="urn:schemas-microsoft-com:vml" Requires="v">
                <p:oleObj spid="_x0000_s55658" name="Equation" r:id="rId11" imgW="266400" imgH="164880" progId="">
                  <p:embed/>
                </p:oleObj>
              </mc:Choice>
              <mc:Fallback>
                <p:oleObj name="Equation" r:id="rId11" imgW="266400" imgH="164880" progId="">
                  <p:embed/>
                  <p:pic>
                    <p:nvPicPr>
                      <p:cNvPr id="9222"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475" y="3517900"/>
                        <a:ext cx="3381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3" name="Object 10"/>
          <p:cNvGraphicFramePr>
            <a:graphicFrameLocks noChangeAspect="1"/>
          </p:cNvGraphicFramePr>
          <p:nvPr/>
        </p:nvGraphicFramePr>
        <p:xfrm>
          <a:off x="344488" y="3244850"/>
          <a:ext cx="541337" cy="185738"/>
        </p:xfrm>
        <a:graphic>
          <a:graphicData uri="http://schemas.openxmlformats.org/presentationml/2006/ole">
            <mc:AlternateContent xmlns:mc="http://schemas.openxmlformats.org/markup-compatibility/2006">
              <mc:Choice xmlns:v="urn:schemas-microsoft-com:vml" Requires="v">
                <p:oleObj spid="_x0000_s55659" name="Equation" r:id="rId13" imgW="457200" imgH="177480" progId="">
                  <p:embed/>
                </p:oleObj>
              </mc:Choice>
              <mc:Fallback>
                <p:oleObj name="Equation" r:id="rId13" imgW="457200" imgH="177480" progId="">
                  <p:embed/>
                  <p:pic>
                    <p:nvPicPr>
                      <p:cNvPr id="9223"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4488" y="3244850"/>
                        <a:ext cx="541337"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Slide Number Placeholder 44"/>
          <p:cNvSpPr>
            <a:spLocks noGrp="1"/>
          </p:cNvSpPr>
          <p:nvPr>
            <p:ph type="sldNum" sz="quarter" idx="12"/>
          </p:nvPr>
        </p:nvSpPr>
        <p:spPr/>
        <p:txBody>
          <a:bodyPr/>
          <a:lstStyle/>
          <a:p>
            <a:pPr>
              <a:defRPr/>
            </a:pPr>
            <a:fld id="{08EFD58D-4876-495F-A9AE-2AFEE28B716F}" type="slidenum">
              <a:rPr lang="en-US" smtClean="0"/>
              <a:pPr>
                <a:defRPr/>
              </a:pPr>
              <a:t>404</a:t>
            </a:fld>
            <a:endParaRPr lang="en-US"/>
          </a:p>
        </p:txBody>
      </p:sp>
    </p:spTree>
    <p:extLst>
      <p:ext uri="{BB962C8B-B14F-4D97-AF65-F5344CB8AC3E}">
        <p14:creationId xmlns:p14="http://schemas.microsoft.com/office/powerpoint/2010/main" val="3847801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AutoShape 39"/>
          <p:cNvSpPr>
            <a:spLocks noChangeArrowheads="1"/>
          </p:cNvSpPr>
          <p:nvPr/>
        </p:nvSpPr>
        <p:spPr bwMode="auto">
          <a:xfrm>
            <a:off x="3352800" y="4724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TH1</a:t>
            </a:r>
          </a:p>
          <a:p>
            <a:pPr algn="ctr"/>
            <a:r>
              <a:rPr lang="en-US" sz="2400" b="1">
                <a:solidFill>
                  <a:schemeClr val="tx1"/>
                </a:solidFill>
                <a:latin typeface="Calibri" pitchFamily="34" charset="0"/>
              </a:rPr>
              <a:t>(8 Bit)</a:t>
            </a:r>
          </a:p>
        </p:txBody>
      </p:sp>
      <p:sp>
        <p:nvSpPr>
          <p:cNvPr id="10249" name="Line 45"/>
          <p:cNvSpPr>
            <a:spLocks noChangeShapeType="1"/>
          </p:cNvSpPr>
          <p:nvPr/>
        </p:nvSpPr>
        <p:spPr bwMode="auto">
          <a:xfrm>
            <a:off x="5181600" y="2971800"/>
            <a:ext cx="0" cy="1219200"/>
          </a:xfrm>
          <a:prstGeom prst="line">
            <a:avLst/>
          </a:prstGeom>
          <a:noFill/>
          <a:ln w="38100">
            <a:solidFill>
              <a:srgbClr val="FF0000"/>
            </a:solidFill>
            <a:round/>
            <a:headEnd/>
            <a:tailEnd/>
          </a:ln>
        </p:spPr>
        <p:txBody>
          <a:bodyPr/>
          <a:lstStyle/>
          <a:p>
            <a:endParaRPr lang="en-GB"/>
          </a:p>
        </p:txBody>
      </p:sp>
      <p:sp>
        <p:nvSpPr>
          <p:cNvPr id="10250" name="Line 46"/>
          <p:cNvSpPr>
            <a:spLocks noChangeShapeType="1"/>
          </p:cNvSpPr>
          <p:nvPr/>
        </p:nvSpPr>
        <p:spPr bwMode="auto">
          <a:xfrm flipV="1">
            <a:off x="3962400" y="3505200"/>
            <a:ext cx="0" cy="1295400"/>
          </a:xfrm>
          <a:prstGeom prst="line">
            <a:avLst/>
          </a:prstGeom>
          <a:noFill/>
          <a:ln w="111125">
            <a:solidFill>
              <a:srgbClr val="FF0000"/>
            </a:solidFill>
            <a:round/>
            <a:headEnd/>
            <a:tailEnd type="triangle" w="sm" len="sm"/>
          </a:ln>
        </p:spPr>
        <p:txBody>
          <a:bodyPr/>
          <a:lstStyle/>
          <a:p>
            <a:endParaRPr lang="en-GB"/>
          </a:p>
        </p:txBody>
      </p:sp>
      <p:sp>
        <p:nvSpPr>
          <p:cNvPr id="10251" name="AutoShape 47"/>
          <p:cNvSpPr>
            <a:spLocks noChangeArrowheads="1"/>
          </p:cNvSpPr>
          <p:nvPr/>
        </p:nvSpPr>
        <p:spPr bwMode="auto">
          <a:xfrm>
            <a:off x="3619500" y="3911600"/>
            <a:ext cx="685800" cy="533400"/>
          </a:xfrm>
          <a:prstGeom prst="flowChartExtract">
            <a:avLst/>
          </a:prstGeom>
          <a:solidFill>
            <a:srgbClr val="00B0F0"/>
          </a:solidFill>
          <a:ln w="9525">
            <a:noFill/>
            <a:miter lim="800000"/>
            <a:headEnd/>
            <a:tailEnd/>
          </a:ln>
        </p:spPr>
        <p:txBody>
          <a:bodyPr wrap="none" anchor="ctr"/>
          <a:lstStyle/>
          <a:p>
            <a:endParaRPr lang="en-US"/>
          </a:p>
        </p:txBody>
      </p:sp>
      <p:sp>
        <p:nvSpPr>
          <p:cNvPr id="10252" name="Line 48"/>
          <p:cNvSpPr>
            <a:spLocks noChangeShapeType="1"/>
          </p:cNvSpPr>
          <p:nvPr/>
        </p:nvSpPr>
        <p:spPr bwMode="auto">
          <a:xfrm flipH="1">
            <a:off x="4114800" y="4178300"/>
            <a:ext cx="1066800" cy="0"/>
          </a:xfrm>
          <a:prstGeom prst="line">
            <a:avLst/>
          </a:prstGeom>
          <a:noFill/>
          <a:ln w="38100">
            <a:solidFill>
              <a:srgbClr val="FF0000"/>
            </a:solidFill>
            <a:round/>
            <a:headEnd/>
            <a:tailEnd type="triangle" w="med" len="med"/>
          </a:ln>
        </p:spPr>
        <p:txBody>
          <a:bodyPr/>
          <a:lstStyle/>
          <a:p>
            <a:endParaRPr lang="en-GB"/>
          </a:p>
        </p:txBody>
      </p:sp>
      <p:sp>
        <p:nvSpPr>
          <p:cNvPr id="10253" name="Text Box 49"/>
          <p:cNvSpPr txBox="1">
            <a:spLocks noChangeArrowheads="1"/>
          </p:cNvSpPr>
          <p:nvPr/>
        </p:nvSpPr>
        <p:spPr bwMode="auto">
          <a:xfrm>
            <a:off x="4267200" y="3835400"/>
            <a:ext cx="990600" cy="400050"/>
          </a:xfrm>
          <a:prstGeom prst="rect">
            <a:avLst/>
          </a:prstGeom>
          <a:noFill/>
          <a:ln w="9525">
            <a:noFill/>
            <a:miter lim="800000"/>
            <a:headEnd/>
            <a:tailEnd/>
          </a:ln>
        </p:spPr>
        <p:txBody>
          <a:bodyPr>
            <a:spAutoFit/>
          </a:bodyPr>
          <a:lstStyle/>
          <a:p>
            <a:r>
              <a:rPr lang="en-US" b="1">
                <a:solidFill>
                  <a:srgbClr val="00B0F0"/>
                </a:solidFill>
                <a:latin typeface="Calibri" pitchFamily="34" charset="0"/>
              </a:rPr>
              <a:t>Reload</a:t>
            </a:r>
          </a:p>
        </p:txBody>
      </p:sp>
      <p:sp>
        <p:nvSpPr>
          <p:cNvPr id="10254" name="Rectangle 50"/>
          <p:cNvSpPr>
            <a:spLocks noChangeArrowheads="1"/>
          </p:cNvSpPr>
          <p:nvPr/>
        </p:nvSpPr>
        <p:spPr bwMode="auto">
          <a:xfrm>
            <a:off x="457200" y="274638"/>
            <a:ext cx="8229600" cy="715962"/>
          </a:xfrm>
          <a:prstGeom prst="rect">
            <a:avLst/>
          </a:prstGeom>
          <a:noFill/>
          <a:ln w="9525">
            <a:noFill/>
            <a:miter lim="800000"/>
            <a:headEnd/>
            <a:tailEnd/>
          </a:ln>
        </p:spPr>
        <p:txBody>
          <a:bodyPr anchor="ctr"/>
          <a:lstStyle/>
          <a:p>
            <a:pPr algn="ctr"/>
            <a:r>
              <a:rPr lang="en-US" sz="4400" b="1">
                <a:solidFill>
                  <a:srgbClr val="FFC000"/>
                </a:solidFill>
                <a:latin typeface="Calibri" pitchFamily="34" charset="0"/>
              </a:rPr>
              <a:t>TIMER 1 – </a:t>
            </a:r>
            <a:r>
              <a:rPr lang="en-US" sz="4400" b="1">
                <a:solidFill>
                  <a:srgbClr val="FF0000"/>
                </a:solidFill>
                <a:latin typeface="Calibri" pitchFamily="34" charset="0"/>
              </a:rPr>
              <a:t>Mode 2</a:t>
            </a:r>
          </a:p>
        </p:txBody>
      </p:sp>
      <p:sp>
        <p:nvSpPr>
          <p:cNvPr id="10255" name="Text Box 51"/>
          <p:cNvSpPr txBox="1">
            <a:spLocks noChangeArrowheads="1"/>
          </p:cNvSpPr>
          <p:nvPr/>
        </p:nvSpPr>
        <p:spPr bwMode="auto">
          <a:xfrm>
            <a:off x="685800" y="1295400"/>
            <a:ext cx="8077200" cy="584200"/>
          </a:xfrm>
          <a:prstGeom prst="rect">
            <a:avLst/>
          </a:prstGeom>
          <a:noFill/>
          <a:ln w="9525">
            <a:noFill/>
            <a:miter lim="800000"/>
            <a:headEnd/>
            <a:tailEnd/>
          </a:ln>
        </p:spPr>
        <p:txBody>
          <a:bodyPr>
            <a:spAutoFit/>
          </a:bodyPr>
          <a:lstStyle/>
          <a:p>
            <a:pPr algn="ctr"/>
            <a:r>
              <a:rPr lang="en-US" sz="3200" b="1" u="sng">
                <a:solidFill>
                  <a:srgbClr val="FFFF00"/>
                </a:solidFill>
                <a:latin typeface="Calibri" pitchFamily="34" charset="0"/>
              </a:rPr>
              <a:t>8 Bit Timer / Counter with AUTORELOAD</a:t>
            </a:r>
          </a:p>
        </p:txBody>
      </p:sp>
      <p:sp>
        <p:nvSpPr>
          <p:cNvPr id="10256" name="AutoShape 2"/>
          <p:cNvSpPr>
            <a:spLocks noChangeArrowheads="1"/>
          </p:cNvSpPr>
          <p:nvPr/>
        </p:nvSpPr>
        <p:spPr bwMode="auto">
          <a:xfrm>
            <a:off x="33528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TL1</a:t>
            </a:r>
          </a:p>
          <a:p>
            <a:pPr algn="ctr"/>
            <a:r>
              <a:rPr lang="en-US" sz="2400" b="1">
                <a:solidFill>
                  <a:schemeClr val="tx1"/>
                </a:solidFill>
                <a:latin typeface="Calibri" pitchFamily="34" charset="0"/>
              </a:rPr>
              <a:t>(8 Bit)</a:t>
            </a:r>
          </a:p>
        </p:txBody>
      </p:sp>
      <p:sp>
        <p:nvSpPr>
          <p:cNvPr id="10257" name="AutoShape 8"/>
          <p:cNvSpPr>
            <a:spLocks noChangeArrowheads="1"/>
          </p:cNvSpPr>
          <p:nvPr/>
        </p:nvSpPr>
        <p:spPr bwMode="auto">
          <a:xfrm>
            <a:off x="604838"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OSC</a:t>
            </a:r>
          </a:p>
        </p:txBody>
      </p:sp>
      <p:sp>
        <p:nvSpPr>
          <p:cNvPr id="10258" name="AutoShape 9"/>
          <p:cNvSpPr>
            <a:spLocks noChangeArrowheads="1"/>
          </p:cNvSpPr>
          <p:nvPr/>
        </p:nvSpPr>
        <p:spPr bwMode="auto">
          <a:xfrm>
            <a:off x="1381125" y="2463800"/>
            <a:ext cx="450850" cy="339725"/>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1600" b="1">
                <a:solidFill>
                  <a:schemeClr val="tx1"/>
                </a:solidFill>
                <a:latin typeface="Calibri" pitchFamily="34" charset="0"/>
              </a:rPr>
              <a:t>÷12</a:t>
            </a:r>
          </a:p>
        </p:txBody>
      </p:sp>
      <p:sp>
        <p:nvSpPr>
          <p:cNvPr id="10259" name="AutoShape 10"/>
          <p:cNvSpPr>
            <a:spLocks noChangeArrowheads="1"/>
          </p:cNvSpPr>
          <p:nvPr/>
        </p:nvSpPr>
        <p:spPr bwMode="auto">
          <a:xfrm rot="10800000">
            <a:off x="1330325" y="3948113"/>
            <a:ext cx="414338" cy="374650"/>
          </a:xfrm>
          <a:prstGeom prst="moon">
            <a:avLst>
              <a:gd name="adj" fmla="val 86551"/>
            </a:avLst>
          </a:prstGeom>
          <a:solidFill>
            <a:srgbClr val="00B0F0"/>
          </a:solidFill>
          <a:ln w="9525">
            <a:solidFill>
              <a:schemeClr val="tx1"/>
            </a:solidFill>
            <a:miter lim="800000"/>
            <a:headEnd/>
            <a:tailEnd/>
          </a:ln>
        </p:spPr>
        <p:txBody>
          <a:bodyPr wrap="none" anchor="ctr"/>
          <a:lstStyle/>
          <a:p>
            <a:endParaRPr lang="en-US"/>
          </a:p>
        </p:txBody>
      </p:sp>
      <p:sp>
        <p:nvSpPr>
          <p:cNvPr id="10260" name="AutoShape 11"/>
          <p:cNvSpPr>
            <a:spLocks noChangeArrowheads="1"/>
          </p:cNvSpPr>
          <p:nvPr/>
        </p:nvSpPr>
        <p:spPr bwMode="auto">
          <a:xfrm>
            <a:off x="2070100" y="3517900"/>
            <a:ext cx="338138" cy="373063"/>
          </a:xfrm>
          <a:prstGeom prst="flowChartDelay">
            <a:avLst/>
          </a:prstGeom>
          <a:solidFill>
            <a:srgbClr val="00B0F0"/>
          </a:solidFill>
          <a:ln w="9525">
            <a:solidFill>
              <a:schemeClr val="tx1"/>
            </a:solidFill>
            <a:miter lim="800000"/>
            <a:headEnd/>
            <a:tailEnd/>
          </a:ln>
        </p:spPr>
        <p:txBody>
          <a:bodyPr wrap="none" anchor="ctr"/>
          <a:lstStyle/>
          <a:p>
            <a:endParaRPr lang="en-US"/>
          </a:p>
        </p:txBody>
      </p:sp>
      <p:grpSp>
        <p:nvGrpSpPr>
          <p:cNvPr id="2" name="Group 12"/>
          <p:cNvGrpSpPr>
            <a:grpSpLocks/>
          </p:cNvGrpSpPr>
          <p:nvPr/>
        </p:nvGrpSpPr>
        <p:grpSpPr bwMode="auto">
          <a:xfrm>
            <a:off x="785813" y="3925888"/>
            <a:ext cx="376237" cy="271462"/>
            <a:chOff x="3456" y="2400"/>
            <a:chExt cx="480" cy="384"/>
          </a:xfrm>
          <a:solidFill>
            <a:srgbClr val="00B0F0"/>
          </a:solidFill>
        </p:grpSpPr>
        <p:sp>
          <p:nvSpPr>
            <p:cNvPr id="58" name="AutoShape 13"/>
            <p:cNvSpPr>
              <a:spLocks noChangeArrowheads="1"/>
            </p:cNvSpPr>
            <p:nvPr/>
          </p:nvSpPr>
          <p:spPr bwMode="auto">
            <a:xfrm rot="16200000">
              <a:off x="3468" y="2388"/>
              <a:ext cx="384" cy="408"/>
            </a:xfrm>
            <a:prstGeom prst="flowChartMerge">
              <a:avLst/>
            </a:prstGeom>
            <a:grpFill/>
            <a:ln w="9525">
              <a:solidFill>
                <a:schemeClr val="tx1"/>
              </a:solidFill>
              <a:miter lim="800000"/>
              <a:headEnd/>
              <a:tailEnd/>
            </a:ln>
            <a:effectLst/>
          </p:spPr>
          <p:txBody>
            <a:bodyPr wrap="none" anchor="ctr"/>
            <a:lstStyle/>
            <a:p>
              <a:pPr>
                <a:defRPr/>
              </a:pPr>
              <a:endParaRPr lang="en-US">
                <a:latin typeface="Arial" pitchFamily="34" charset="0"/>
                <a:cs typeface="Arial" pitchFamily="34" charset="0"/>
              </a:endParaRPr>
            </a:p>
          </p:txBody>
        </p:sp>
        <p:sp>
          <p:nvSpPr>
            <p:cNvPr id="59" name="AutoShape 14"/>
            <p:cNvSpPr>
              <a:spLocks noChangeArrowheads="1"/>
            </p:cNvSpPr>
            <p:nvPr/>
          </p:nvSpPr>
          <p:spPr bwMode="auto">
            <a:xfrm>
              <a:off x="3792" y="2520"/>
              <a:ext cx="144" cy="144"/>
            </a:xfrm>
            <a:prstGeom prst="flowChartConnector">
              <a:avLst/>
            </a:prstGeom>
            <a:grpFill/>
            <a:ln w="9525">
              <a:solidFill>
                <a:schemeClr val="tx1"/>
              </a:solidFill>
              <a:round/>
              <a:headEnd/>
              <a:tailEnd/>
            </a:ln>
            <a:effectLst/>
          </p:spPr>
          <p:txBody>
            <a:bodyPr wrap="none" anchor="ctr"/>
            <a:lstStyle/>
            <a:p>
              <a:pPr>
                <a:defRPr/>
              </a:pPr>
              <a:endParaRPr lang="en-US">
                <a:latin typeface="Arial" pitchFamily="34" charset="0"/>
                <a:cs typeface="Arial" pitchFamily="34" charset="0"/>
              </a:endParaRPr>
            </a:p>
          </p:txBody>
        </p:sp>
      </p:grpSp>
      <p:sp>
        <p:nvSpPr>
          <p:cNvPr id="10262" name="Line 15"/>
          <p:cNvSpPr>
            <a:spLocks noChangeShapeType="1"/>
          </p:cNvSpPr>
          <p:nvPr/>
        </p:nvSpPr>
        <p:spPr bwMode="auto">
          <a:xfrm>
            <a:off x="1036638" y="2651125"/>
            <a:ext cx="338137" cy="0"/>
          </a:xfrm>
          <a:prstGeom prst="line">
            <a:avLst/>
          </a:prstGeom>
          <a:noFill/>
          <a:ln w="38100">
            <a:solidFill>
              <a:srgbClr val="FF0000"/>
            </a:solidFill>
            <a:round/>
            <a:headEnd/>
            <a:tailEnd type="triangle" w="med" len="med"/>
          </a:ln>
        </p:spPr>
        <p:txBody>
          <a:bodyPr/>
          <a:lstStyle/>
          <a:p>
            <a:endParaRPr lang="en-GB"/>
          </a:p>
        </p:txBody>
      </p:sp>
      <p:sp>
        <p:nvSpPr>
          <p:cNvPr id="10263" name="Line 16"/>
          <p:cNvSpPr>
            <a:spLocks noChangeShapeType="1"/>
          </p:cNvSpPr>
          <p:nvPr/>
        </p:nvSpPr>
        <p:spPr bwMode="auto">
          <a:xfrm>
            <a:off x="2108200" y="2973388"/>
            <a:ext cx="487363" cy="0"/>
          </a:xfrm>
          <a:prstGeom prst="line">
            <a:avLst/>
          </a:prstGeom>
          <a:noFill/>
          <a:ln w="38100">
            <a:solidFill>
              <a:srgbClr val="FF0000"/>
            </a:solidFill>
            <a:round/>
            <a:headEnd type="diamond" w="med" len="med"/>
            <a:tailEnd type="diamond" w="med" len="med"/>
          </a:ln>
        </p:spPr>
        <p:txBody>
          <a:bodyPr/>
          <a:lstStyle/>
          <a:p>
            <a:endParaRPr lang="en-GB"/>
          </a:p>
        </p:txBody>
      </p:sp>
      <p:sp>
        <p:nvSpPr>
          <p:cNvPr id="10264" name="Line 17"/>
          <p:cNvSpPr>
            <a:spLocks noChangeShapeType="1"/>
          </p:cNvSpPr>
          <p:nvPr/>
        </p:nvSpPr>
        <p:spPr bwMode="auto">
          <a:xfrm>
            <a:off x="1806575" y="2651125"/>
            <a:ext cx="150813" cy="0"/>
          </a:xfrm>
          <a:prstGeom prst="line">
            <a:avLst/>
          </a:prstGeom>
          <a:noFill/>
          <a:ln w="38100">
            <a:solidFill>
              <a:srgbClr val="FF0000"/>
            </a:solidFill>
            <a:round/>
            <a:headEnd/>
            <a:tailEnd/>
          </a:ln>
        </p:spPr>
        <p:txBody>
          <a:bodyPr/>
          <a:lstStyle/>
          <a:p>
            <a:endParaRPr lang="en-GB"/>
          </a:p>
        </p:txBody>
      </p:sp>
      <p:sp>
        <p:nvSpPr>
          <p:cNvPr id="10265" name="Line 18"/>
          <p:cNvSpPr>
            <a:spLocks noChangeShapeType="1"/>
          </p:cNvSpPr>
          <p:nvPr/>
        </p:nvSpPr>
        <p:spPr bwMode="auto">
          <a:xfrm>
            <a:off x="1168400" y="4060825"/>
            <a:ext cx="206375" cy="0"/>
          </a:xfrm>
          <a:prstGeom prst="line">
            <a:avLst/>
          </a:prstGeom>
          <a:noFill/>
          <a:ln w="38100">
            <a:solidFill>
              <a:srgbClr val="FF0000"/>
            </a:solidFill>
            <a:round/>
            <a:headEnd/>
            <a:tailEnd type="triangle" w="med" len="med"/>
          </a:ln>
        </p:spPr>
        <p:txBody>
          <a:bodyPr/>
          <a:lstStyle/>
          <a:p>
            <a:endParaRPr lang="en-GB"/>
          </a:p>
        </p:txBody>
      </p:sp>
      <p:sp>
        <p:nvSpPr>
          <p:cNvPr id="10266" name="Line 19"/>
          <p:cNvSpPr>
            <a:spLocks noChangeShapeType="1"/>
          </p:cNvSpPr>
          <p:nvPr/>
        </p:nvSpPr>
        <p:spPr bwMode="auto">
          <a:xfrm>
            <a:off x="904875" y="3619500"/>
            <a:ext cx="1165225" cy="0"/>
          </a:xfrm>
          <a:prstGeom prst="line">
            <a:avLst/>
          </a:prstGeom>
          <a:noFill/>
          <a:ln w="38100">
            <a:solidFill>
              <a:srgbClr val="FF0000"/>
            </a:solidFill>
            <a:round/>
            <a:headEnd type="oval" w="med" len="med"/>
            <a:tailEnd type="triangle" w="med" len="med"/>
          </a:ln>
        </p:spPr>
        <p:txBody>
          <a:bodyPr/>
          <a:lstStyle/>
          <a:p>
            <a:endParaRPr lang="en-GB"/>
          </a:p>
        </p:txBody>
      </p:sp>
      <p:sp>
        <p:nvSpPr>
          <p:cNvPr id="10267" name="Line 20"/>
          <p:cNvSpPr>
            <a:spLocks noChangeShapeType="1"/>
          </p:cNvSpPr>
          <p:nvPr/>
        </p:nvSpPr>
        <p:spPr bwMode="auto">
          <a:xfrm>
            <a:off x="1738313" y="4129088"/>
            <a:ext cx="187325" cy="0"/>
          </a:xfrm>
          <a:prstGeom prst="line">
            <a:avLst/>
          </a:prstGeom>
          <a:noFill/>
          <a:ln w="38100">
            <a:solidFill>
              <a:srgbClr val="FF0000"/>
            </a:solidFill>
            <a:round/>
            <a:headEnd/>
            <a:tailEnd/>
          </a:ln>
        </p:spPr>
        <p:txBody>
          <a:bodyPr/>
          <a:lstStyle/>
          <a:p>
            <a:endParaRPr lang="en-GB"/>
          </a:p>
        </p:txBody>
      </p:sp>
      <p:sp>
        <p:nvSpPr>
          <p:cNvPr id="10268" name="Line 21"/>
          <p:cNvSpPr>
            <a:spLocks noChangeShapeType="1"/>
          </p:cNvSpPr>
          <p:nvPr/>
        </p:nvSpPr>
        <p:spPr bwMode="auto">
          <a:xfrm>
            <a:off x="1919288" y="3789363"/>
            <a:ext cx="150812" cy="0"/>
          </a:xfrm>
          <a:prstGeom prst="line">
            <a:avLst/>
          </a:prstGeom>
          <a:noFill/>
          <a:ln w="38100">
            <a:solidFill>
              <a:srgbClr val="FF0000"/>
            </a:solidFill>
            <a:round/>
            <a:headEnd/>
            <a:tailEnd type="triangle" w="med" len="med"/>
          </a:ln>
        </p:spPr>
        <p:txBody>
          <a:bodyPr/>
          <a:lstStyle/>
          <a:p>
            <a:endParaRPr lang="en-GB"/>
          </a:p>
        </p:txBody>
      </p:sp>
      <p:sp>
        <p:nvSpPr>
          <p:cNvPr id="10269" name="Line 22"/>
          <p:cNvSpPr>
            <a:spLocks noChangeShapeType="1"/>
          </p:cNvSpPr>
          <p:nvPr/>
        </p:nvSpPr>
        <p:spPr bwMode="auto">
          <a:xfrm flipV="1">
            <a:off x="904875" y="3341688"/>
            <a:ext cx="1052513" cy="6350"/>
          </a:xfrm>
          <a:prstGeom prst="line">
            <a:avLst/>
          </a:prstGeom>
          <a:noFill/>
          <a:ln w="38100">
            <a:solidFill>
              <a:srgbClr val="FF0000"/>
            </a:solidFill>
            <a:round/>
            <a:headEnd type="oval" w="med" len="med"/>
            <a:tailEnd/>
          </a:ln>
        </p:spPr>
        <p:txBody>
          <a:bodyPr/>
          <a:lstStyle/>
          <a:p>
            <a:endParaRPr lang="en-GB"/>
          </a:p>
        </p:txBody>
      </p:sp>
      <p:sp>
        <p:nvSpPr>
          <p:cNvPr id="10270" name="Line 23"/>
          <p:cNvSpPr>
            <a:spLocks noChangeShapeType="1"/>
          </p:cNvSpPr>
          <p:nvPr/>
        </p:nvSpPr>
        <p:spPr bwMode="auto">
          <a:xfrm>
            <a:off x="1957388" y="2644775"/>
            <a:ext cx="0" cy="260350"/>
          </a:xfrm>
          <a:prstGeom prst="line">
            <a:avLst/>
          </a:prstGeom>
          <a:noFill/>
          <a:ln w="38100">
            <a:solidFill>
              <a:srgbClr val="FF0000"/>
            </a:solidFill>
            <a:round/>
            <a:headEnd/>
            <a:tailEnd type="triangle" w="med" len="med"/>
          </a:ln>
        </p:spPr>
        <p:txBody>
          <a:bodyPr/>
          <a:lstStyle/>
          <a:p>
            <a:endParaRPr lang="en-GB"/>
          </a:p>
        </p:txBody>
      </p:sp>
      <p:sp>
        <p:nvSpPr>
          <p:cNvPr id="10271" name="Line 24"/>
          <p:cNvSpPr>
            <a:spLocks noChangeShapeType="1"/>
          </p:cNvSpPr>
          <p:nvPr/>
        </p:nvSpPr>
        <p:spPr bwMode="auto">
          <a:xfrm flipV="1">
            <a:off x="1957388" y="3041650"/>
            <a:ext cx="0" cy="306388"/>
          </a:xfrm>
          <a:prstGeom prst="line">
            <a:avLst/>
          </a:prstGeom>
          <a:noFill/>
          <a:ln w="38100">
            <a:solidFill>
              <a:srgbClr val="FF0000"/>
            </a:solidFill>
            <a:round/>
            <a:headEnd/>
            <a:tailEnd type="triangle" w="med" len="med"/>
          </a:ln>
        </p:spPr>
        <p:txBody>
          <a:bodyPr/>
          <a:lstStyle/>
          <a:p>
            <a:endParaRPr lang="en-GB"/>
          </a:p>
        </p:txBody>
      </p:sp>
      <p:sp>
        <p:nvSpPr>
          <p:cNvPr id="10272" name="Line 25"/>
          <p:cNvSpPr>
            <a:spLocks noChangeShapeType="1"/>
          </p:cNvSpPr>
          <p:nvPr/>
        </p:nvSpPr>
        <p:spPr bwMode="auto">
          <a:xfrm flipV="1">
            <a:off x="1919288" y="3784600"/>
            <a:ext cx="0" cy="339725"/>
          </a:xfrm>
          <a:prstGeom prst="line">
            <a:avLst/>
          </a:prstGeom>
          <a:noFill/>
          <a:ln w="38100">
            <a:solidFill>
              <a:srgbClr val="FF0000"/>
            </a:solidFill>
            <a:round/>
            <a:headEnd/>
            <a:tailEnd/>
          </a:ln>
        </p:spPr>
        <p:txBody>
          <a:bodyPr/>
          <a:lstStyle/>
          <a:p>
            <a:endParaRPr lang="en-GB"/>
          </a:p>
        </p:txBody>
      </p:sp>
      <p:graphicFrame>
        <p:nvGraphicFramePr>
          <p:cNvPr id="10242" name="Object 2"/>
          <p:cNvGraphicFramePr>
            <a:graphicFrameLocks noChangeAspect="1"/>
          </p:cNvGraphicFramePr>
          <p:nvPr/>
        </p:nvGraphicFramePr>
        <p:xfrm>
          <a:off x="2032000" y="2803525"/>
          <a:ext cx="431800" cy="139700"/>
        </p:xfrm>
        <a:graphic>
          <a:graphicData uri="http://schemas.openxmlformats.org/presentationml/2006/ole">
            <mc:AlternateContent xmlns:mc="http://schemas.openxmlformats.org/markup-compatibility/2006">
              <mc:Choice xmlns:v="urn:schemas-microsoft-com:vml" Requires="v">
                <p:oleObj spid="_x0000_s56678" name="Equation" r:id="rId3" imgW="571320" imgH="203040" progId="">
                  <p:embed/>
                </p:oleObj>
              </mc:Choice>
              <mc:Fallback>
                <p:oleObj name="Equation" r:id="rId3" imgW="571320" imgH="203040" progId="">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03525"/>
                        <a:ext cx="4318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3"/>
          <p:cNvGraphicFramePr>
            <a:graphicFrameLocks noChangeAspect="1"/>
          </p:cNvGraphicFramePr>
          <p:nvPr/>
        </p:nvGraphicFramePr>
        <p:xfrm>
          <a:off x="2032000" y="3041650"/>
          <a:ext cx="412750" cy="138113"/>
        </p:xfrm>
        <a:graphic>
          <a:graphicData uri="http://schemas.openxmlformats.org/presentationml/2006/ole">
            <mc:AlternateContent xmlns:mc="http://schemas.openxmlformats.org/markup-compatibility/2006">
              <mc:Choice xmlns:v="urn:schemas-microsoft-com:vml" Requires="v">
                <p:oleObj spid="_x0000_s56679" name="Equation" r:id="rId5" imgW="545760" imgH="203040" progId="">
                  <p:embed/>
                </p:oleObj>
              </mc:Choice>
              <mc:Fallback>
                <p:oleObj name="Equation" r:id="rId5" imgW="545760" imgH="203040" progId="">
                  <p:embed/>
                  <p:pic>
                    <p:nvPicPr>
                      <p:cNvPr id="102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3041650"/>
                        <a:ext cx="412750"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3" name="Line 28"/>
          <p:cNvSpPr>
            <a:spLocks noChangeShapeType="1"/>
          </p:cNvSpPr>
          <p:nvPr/>
        </p:nvSpPr>
        <p:spPr bwMode="auto">
          <a:xfrm flipH="1" flipV="1">
            <a:off x="1957388" y="2905125"/>
            <a:ext cx="150812" cy="68263"/>
          </a:xfrm>
          <a:prstGeom prst="line">
            <a:avLst/>
          </a:prstGeom>
          <a:noFill/>
          <a:ln w="12700">
            <a:solidFill>
              <a:srgbClr val="FF3333"/>
            </a:solidFill>
            <a:round/>
            <a:headEnd type="diamond" w="med" len="med"/>
            <a:tailEnd/>
          </a:ln>
        </p:spPr>
        <p:txBody>
          <a:bodyPr/>
          <a:lstStyle/>
          <a:p>
            <a:endParaRPr lang="en-GB"/>
          </a:p>
        </p:txBody>
      </p:sp>
      <p:sp>
        <p:nvSpPr>
          <p:cNvPr id="10274" name="Line 29"/>
          <p:cNvSpPr>
            <a:spLocks noChangeShapeType="1"/>
          </p:cNvSpPr>
          <p:nvPr/>
        </p:nvSpPr>
        <p:spPr bwMode="auto">
          <a:xfrm>
            <a:off x="641350" y="4060825"/>
            <a:ext cx="150813" cy="0"/>
          </a:xfrm>
          <a:prstGeom prst="line">
            <a:avLst/>
          </a:prstGeom>
          <a:noFill/>
          <a:ln w="38100">
            <a:solidFill>
              <a:srgbClr val="FF0000"/>
            </a:solidFill>
            <a:round/>
            <a:headEnd type="oval" w="med" len="med"/>
            <a:tailEnd type="triangle" w="med" len="med"/>
          </a:ln>
        </p:spPr>
        <p:txBody>
          <a:bodyPr/>
          <a:lstStyle/>
          <a:p>
            <a:endParaRPr lang="en-GB"/>
          </a:p>
        </p:txBody>
      </p:sp>
      <p:graphicFrame>
        <p:nvGraphicFramePr>
          <p:cNvPr id="10244" name="Object 5"/>
          <p:cNvGraphicFramePr>
            <a:graphicFrameLocks noChangeAspect="1"/>
          </p:cNvGraphicFramePr>
          <p:nvPr/>
        </p:nvGraphicFramePr>
        <p:xfrm>
          <a:off x="228600" y="3967163"/>
          <a:ext cx="385763" cy="180975"/>
        </p:xfrm>
        <a:graphic>
          <a:graphicData uri="http://schemas.openxmlformats.org/presentationml/2006/ole">
            <mc:AlternateContent xmlns:mc="http://schemas.openxmlformats.org/markup-compatibility/2006">
              <mc:Choice xmlns:v="urn:schemas-microsoft-com:vml" Requires="v">
                <p:oleObj spid="_x0000_s56680" name="Equation" r:id="rId7" imgW="342720" imgH="177480" progId="">
                  <p:embed/>
                </p:oleObj>
              </mc:Choice>
              <mc:Fallback>
                <p:oleObj name="Equation" r:id="rId7" imgW="342720" imgH="177480" progId="">
                  <p:embed/>
                  <p:pic>
                    <p:nvPicPr>
                      <p:cNvPr id="1024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3967163"/>
                        <a:ext cx="385763"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5" name="Line 34"/>
          <p:cNvSpPr>
            <a:spLocks noChangeShapeType="1"/>
          </p:cNvSpPr>
          <p:nvPr/>
        </p:nvSpPr>
        <p:spPr bwMode="auto">
          <a:xfrm>
            <a:off x="904875" y="4572000"/>
            <a:ext cx="331788" cy="0"/>
          </a:xfrm>
          <a:prstGeom prst="line">
            <a:avLst/>
          </a:prstGeom>
          <a:noFill/>
          <a:ln w="38100">
            <a:solidFill>
              <a:srgbClr val="FF0000"/>
            </a:solidFill>
            <a:round/>
            <a:headEnd type="oval" w="med" len="med"/>
            <a:tailEnd/>
          </a:ln>
        </p:spPr>
        <p:txBody>
          <a:bodyPr/>
          <a:lstStyle/>
          <a:p>
            <a:endParaRPr lang="en-GB"/>
          </a:p>
        </p:txBody>
      </p:sp>
      <p:sp>
        <p:nvSpPr>
          <p:cNvPr id="10276" name="Line 35"/>
          <p:cNvSpPr>
            <a:spLocks noChangeShapeType="1"/>
          </p:cNvSpPr>
          <p:nvPr/>
        </p:nvSpPr>
        <p:spPr bwMode="auto">
          <a:xfrm>
            <a:off x="1230313" y="4230688"/>
            <a:ext cx="150812" cy="0"/>
          </a:xfrm>
          <a:prstGeom prst="line">
            <a:avLst/>
          </a:prstGeom>
          <a:noFill/>
          <a:ln w="38100">
            <a:solidFill>
              <a:srgbClr val="FF0000"/>
            </a:solidFill>
            <a:round/>
            <a:headEnd/>
            <a:tailEnd type="triangle" w="med" len="med"/>
          </a:ln>
        </p:spPr>
        <p:txBody>
          <a:bodyPr/>
          <a:lstStyle/>
          <a:p>
            <a:endParaRPr lang="en-GB"/>
          </a:p>
        </p:txBody>
      </p:sp>
      <p:sp>
        <p:nvSpPr>
          <p:cNvPr id="10277" name="Line 36"/>
          <p:cNvSpPr>
            <a:spLocks noChangeShapeType="1"/>
          </p:cNvSpPr>
          <p:nvPr/>
        </p:nvSpPr>
        <p:spPr bwMode="auto">
          <a:xfrm flipV="1">
            <a:off x="1230313" y="4225925"/>
            <a:ext cx="0" cy="339725"/>
          </a:xfrm>
          <a:prstGeom prst="line">
            <a:avLst/>
          </a:prstGeom>
          <a:noFill/>
          <a:ln w="38100">
            <a:solidFill>
              <a:srgbClr val="FF0000"/>
            </a:solidFill>
            <a:round/>
            <a:headEnd/>
            <a:tailEnd/>
          </a:ln>
        </p:spPr>
        <p:txBody>
          <a:bodyPr/>
          <a:lstStyle/>
          <a:p>
            <a:endParaRPr lang="en-GB"/>
          </a:p>
        </p:txBody>
      </p:sp>
      <p:sp>
        <p:nvSpPr>
          <p:cNvPr id="10278" name="Line 37"/>
          <p:cNvSpPr>
            <a:spLocks noChangeShapeType="1"/>
          </p:cNvSpPr>
          <p:nvPr/>
        </p:nvSpPr>
        <p:spPr bwMode="auto">
          <a:xfrm flipV="1">
            <a:off x="2820988" y="2971800"/>
            <a:ext cx="531812" cy="1588"/>
          </a:xfrm>
          <a:prstGeom prst="line">
            <a:avLst/>
          </a:prstGeom>
          <a:noFill/>
          <a:ln w="38100">
            <a:solidFill>
              <a:srgbClr val="FF0000"/>
            </a:solidFill>
            <a:round/>
            <a:headEnd type="diamond" w="med" len="med"/>
            <a:tailEnd type="triangle" w="med" len="med"/>
          </a:ln>
        </p:spPr>
        <p:txBody>
          <a:bodyPr/>
          <a:lstStyle/>
          <a:p>
            <a:endParaRPr lang="en-GB"/>
          </a:p>
        </p:txBody>
      </p:sp>
      <p:sp>
        <p:nvSpPr>
          <p:cNvPr id="10279" name="Line 38"/>
          <p:cNvSpPr>
            <a:spLocks noChangeShapeType="1"/>
          </p:cNvSpPr>
          <p:nvPr/>
        </p:nvSpPr>
        <p:spPr bwMode="auto">
          <a:xfrm flipH="1" flipV="1">
            <a:off x="2595563" y="2871788"/>
            <a:ext cx="225425" cy="101600"/>
          </a:xfrm>
          <a:prstGeom prst="line">
            <a:avLst/>
          </a:prstGeom>
          <a:noFill/>
          <a:ln w="12700">
            <a:solidFill>
              <a:srgbClr val="FF3333"/>
            </a:solidFill>
            <a:round/>
            <a:headEnd type="diamond" w="med" len="med"/>
            <a:tailEnd/>
          </a:ln>
        </p:spPr>
        <p:txBody>
          <a:bodyPr/>
          <a:lstStyle/>
          <a:p>
            <a:endParaRPr lang="en-GB"/>
          </a:p>
        </p:txBody>
      </p:sp>
      <p:sp>
        <p:nvSpPr>
          <p:cNvPr id="10280" name="Line 39"/>
          <p:cNvSpPr>
            <a:spLocks noChangeShapeType="1"/>
          </p:cNvSpPr>
          <p:nvPr/>
        </p:nvSpPr>
        <p:spPr bwMode="auto">
          <a:xfrm flipV="1">
            <a:off x="2671763" y="2922588"/>
            <a:ext cx="17462" cy="765175"/>
          </a:xfrm>
          <a:prstGeom prst="line">
            <a:avLst/>
          </a:prstGeom>
          <a:noFill/>
          <a:ln w="28575">
            <a:solidFill>
              <a:srgbClr val="FF0000"/>
            </a:solidFill>
            <a:prstDash val="dash"/>
            <a:round/>
            <a:headEnd/>
            <a:tailEnd type="triangle" w="med" len="med"/>
          </a:ln>
        </p:spPr>
        <p:txBody>
          <a:bodyPr/>
          <a:lstStyle/>
          <a:p>
            <a:endParaRPr lang="en-GB"/>
          </a:p>
        </p:txBody>
      </p:sp>
      <p:sp>
        <p:nvSpPr>
          <p:cNvPr id="10281" name="Line 40"/>
          <p:cNvSpPr>
            <a:spLocks noChangeShapeType="1"/>
          </p:cNvSpPr>
          <p:nvPr/>
        </p:nvSpPr>
        <p:spPr bwMode="auto">
          <a:xfrm>
            <a:off x="2414588" y="3692525"/>
            <a:ext cx="263525" cy="0"/>
          </a:xfrm>
          <a:prstGeom prst="line">
            <a:avLst/>
          </a:prstGeom>
          <a:noFill/>
          <a:ln w="28575">
            <a:solidFill>
              <a:srgbClr val="FF0000"/>
            </a:solidFill>
            <a:prstDash val="dash"/>
            <a:round/>
            <a:headEnd/>
            <a:tailEnd/>
          </a:ln>
        </p:spPr>
        <p:txBody>
          <a:bodyPr/>
          <a:lstStyle/>
          <a:p>
            <a:endParaRPr lang="en-GB"/>
          </a:p>
        </p:txBody>
      </p:sp>
      <p:sp>
        <p:nvSpPr>
          <p:cNvPr id="10282" name="AutoShape 42"/>
          <p:cNvSpPr>
            <a:spLocks noChangeArrowheads="1"/>
          </p:cNvSpPr>
          <p:nvPr/>
        </p:nvSpPr>
        <p:spPr bwMode="auto">
          <a:xfrm>
            <a:off x="44831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TH1</a:t>
            </a:r>
          </a:p>
          <a:p>
            <a:pPr algn="ctr"/>
            <a:r>
              <a:rPr lang="en-US" sz="2400" b="1">
                <a:solidFill>
                  <a:schemeClr val="tx1"/>
                </a:solidFill>
                <a:latin typeface="Calibri" pitchFamily="34" charset="0"/>
              </a:rPr>
              <a:t>(8 Bit)</a:t>
            </a:r>
          </a:p>
        </p:txBody>
      </p:sp>
      <p:sp>
        <p:nvSpPr>
          <p:cNvPr id="10283" name="AutoShape 43"/>
          <p:cNvSpPr>
            <a:spLocks noChangeArrowheads="1"/>
          </p:cNvSpPr>
          <p:nvPr/>
        </p:nvSpPr>
        <p:spPr bwMode="auto">
          <a:xfrm>
            <a:off x="5943600" y="2438400"/>
            <a:ext cx="1219200" cy="1066800"/>
          </a:xfrm>
          <a:prstGeom prst="cube">
            <a:avLst>
              <a:gd name="adj" fmla="val 9245"/>
            </a:avLst>
          </a:prstGeom>
          <a:solidFill>
            <a:srgbClr val="00B0F0"/>
          </a:solidFill>
          <a:ln w="9525">
            <a:solidFill>
              <a:schemeClr val="tx1"/>
            </a:solidFill>
            <a:miter lim="800000"/>
            <a:headEnd/>
            <a:tailEnd/>
          </a:ln>
        </p:spPr>
        <p:txBody>
          <a:bodyPr wrap="none" anchor="ctr"/>
          <a:lstStyle/>
          <a:p>
            <a:pPr algn="ctr"/>
            <a:r>
              <a:rPr lang="en-US" sz="2400" b="1">
                <a:solidFill>
                  <a:schemeClr val="tx1"/>
                </a:solidFill>
                <a:latin typeface="Calibri" pitchFamily="34" charset="0"/>
              </a:rPr>
              <a:t>TF1</a:t>
            </a:r>
          </a:p>
        </p:txBody>
      </p:sp>
      <p:sp>
        <p:nvSpPr>
          <p:cNvPr id="10284" name="Line 44"/>
          <p:cNvSpPr>
            <a:spLocks noChangeShapeType="1"/>
          </p:cNvSpPr>
          <p:nvPr/>
        </p:nvSpPr>
        <p:spPr bwMode="auto">
          <a:xfrm flipV="1">
            <a:off x="5665788" y="2971800"/>
            <a:ext cx="277812" cy="1588"/>
          </a:xfrm>
          <a:prstGeom prst="line">
            <a:avLst/>
          </a:prstGeom>
          <a:noFill/>
          <a:ln w="38100">
            <a:solidFill>
              <a:srgbClr val="FF0000"/>
            </a:solidFill>
            <a:round/>
            <a:headEnd/>
            <a:tailEnd type="triangle" w="med" len="med"/>
          </a:ln>
        </p:spPr>
        <p:txBody>
          <a:bodyPr/>
          <a:lstStyle/>
          <a:p>
            <a:endParaRPr lang="en-GB"/>
          </a:p>
        </p:txBody>
      </p:sp>
      <p:sp>
        <p:nvSpPr>
          <p:cNvPr id="10285" name="Line 45"/>
          <p:cNvSpPr>
            <a:spLocks noChangeShapeType="1"/>
          </p:cNvSpPr>
          <p:nvPr/>
        </p:nvSpPr>
        <p:spPr bwMode="auto">
          <a:xfrm flipV="1">
            <a:off x="7099300" y="2971800"/>
            <a:ext cx="381000" cy="1588"/>
          </a:xfrm>
          <a:prstGeom prst="line">
            <a:avLst/>
          </a:prstGeom>
          <a:noFill/>
          <a:ln w="38100">
            <a:solidFill>
              <a:srgbClr val="FF0000"/>
            </a:solidFill>
            <a:round/>
            <a:headEnd/>
            <a:tailEnd type="triangle" w="med" len="med"/>
          </a:ln>
        </p:spPr>
        <p:txBody>
          <a:bodyPr/>
          <a:lstStyle/>
          <a:p>
            <a:endParaRPr lang="en-GB"/>
          </a:p>
        </p:txBody>
      </p:sp>
      <p:sp>
        <p:nvSpPr>
          <p:cNvPr id="10286" name="Text Box 4"/>
          <p:cNvSpPr txBox="1">
            <a:spLocks noChangeArrowheads="1"/>
          </p:cNvSpPr>
          <p:nvPr/>
        </p:nvSpPr>
        <p:spPr bwMode="auto">
          <a:xfrm>
            <a:off x="7500938" y="2786063"/>
            <a:ext cx="1676400" cy="400050"/>
          </a:xfrm>
          <a:prstGeom prst="rect">
            <a:avLst/>
          </a:prstGeom>
          <a:noFill/>
          <a:ln w="9525">
            <a:noFill/>
            <a:miter lim="800000"/>
            <a:headEnd/>
            <a:tailEnd/>
          </a:ln>
        </p:spPr>
        <p:txBody>
          <a:bodyPr>
            <a:spAutoFit/>
          </a:bodyPr>
          <a:lstStyle/>
          <a:p>
            <a:r>
              <a:rPr lang="en-US" b="1">
                <a:solidFill>
                  <a:srgbClr val="CC99FF"/>
                </a:solidFill>
                <a:latin typeface="Calibri" pitchFamily="34" charset="0"/>
              </a:rPr>
              <a:t>INTERRUPT</a:t>
            </a:r>
          </a:p>
        </p:txBody>
      </p:sp>
      <p:sp>
        <p:nvSpPr>
          <p:cNvPr id="10287" name="Text Box 47"/>
          <p:cNvSpPr txBox="1">
            <a:spLocks noChangeArrowheads="1"/>
          </p:cNvSpPr>
          <p:nvPr/>
        </p:nvSpPr>
        <p:spPr bwMode="auto">
          <a:xfrm>
            <a:off x="438150" y="5845175"/>
            <a:ext cx="8277225" cy="584200"/>
          </a:xfrm>
          <a:prstGeom prst="rect">
            <a:avLst/>
          </a:prstGeom>
          <a:noFill/>
          <a:ln w="9525">
            <a:noFill/>
            <a:miter lim="800000"/>
            <a:headEnd/>
            <a:tailEnd/>
          </a:ln>
        </p:spPr>
        <p:txBody>
          <a:bodyPr>
            <a:spAutoFit/>
          </a:bodyPr>
          <a:lstStyle/>
          <a:p>
            <a:pPr algn="ctr"/>
            <a:r>
              <a:rPr lang="en-US" sz="3200" b="1">
                <a:solidFill>
                  <a:schemeClr val="folHlink"/>
                </a:solidFill>
                <a:latin typeface="Calibri" pitchFamily="34" charset="0"/>
              </a:rPr>
              <a:t>Maximum Count = FFh  (11111111)</a:t>
            </a:r>
            <a:endParaRPr lang="en-US" sz="3200" b="1">
              <a:latin typeface="Calibri" pitchFamily="34" charset="0"/>
            </a:endParaRPr>
          </a:p>
        </p:txBody>
      </p:sp>
      <p:graphicFrame>
        <p:nvGraphicFramePr>
          <p:cNvPr id="10245" name="Object 8"/>
          <p:cNvGraphicFramePr>
            <a:graphicFrameLocks noChangeAspect="1"/>
          </p:cNvGraphicFramePr>
          <p:nvPr/>
        </p:nvGraphicFramePr>
        <p:xfrm>
          <a:off x="288925" y="4479925"/>
          <a:ext cx="558800" cy="184150"/>
        </p:xfrm>
        <a:graphic>
          <a:graphicData uri="http://schemas.openxmlformats.org/presentationml/2006/ole">
            <mc:AlternateContent xmlns:mc="http://schemas.openxmlformats.org/markup-compatibility/2006">
              <mc:Choice xmlns:v="urn:schemas-microsoft-com:vml" Requires="v">
                <p:oleObj spid="_x0000_s56681" name="Equation" r:id="rId9" imgW="647640" imgH="241200" progId="">
                  <p:embed/>
                </p:oleObj>
              </mc:Choice>
              <mc:Fallback>
                <p:oleObj name="Equation" r:id="rId9" imgW="647640" imgH="241200" progId="">
                  <p:embed/>
                  <p:pic>
                    <p:nvPicPr>
                      <p:cNvPr id="10245"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925" y="4479925"/>
                        <a:ext cx="5588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9"/>
          <p:cNvGraphicFramePr>
            <a:graphicFrameLocks noChangeAspect="1"/>
          </p:cNvGraphicFramePr>
          <p:nvPr/>
        </p:nvGraphicFramePr>
        <p:xfrm>
          <a:off x="498475" y="3517900"/>
          <a:ext cx="338138" cy="184150"/>
        </p:xfrm>
        <a:graphic>
          <a:graphicData uri="http://schemas.openxmlformats.org/presentationml/2006/ole">
            <mc:AlternateContent xmlns:mc="http://schemas.openxmlformats.org/markup-compatibility/2006">
              <mc:Choice xmlns:v="urn:schemas-microsoft-com:vml" Requires="v">
                <p:oleObj spid="_x0000_s56682" name="Equation" r:id="rId11" imgW="266400" imgH="164880" progId="">
                  <p:embed/>
                </p:oleObj>
              </mc:Choice>
              <mc:Fallback>
                <p:oleObj name="Equation" r:id="rId11" imgW="266400" imgH="164880" progId="">
                  <p:embed/>
                  <p:pic>
                    <p:nvPicPr>
                      <p:cNvPr id="10246"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475" y="3517900"/>
                        <a:ext cx="33813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7" name="Object 10"/>
          <p:cNvGraphicFramePr>
            <a:graphicFrameLocks noChangeAspect="1"/>
          </p:cNvGraphicFramePr>
          <p:nvPr/>
        </p:nvGraphicFramePr>
        <p:xfrm>
          <a:off x="344488" y="3244850"/>
          <a:ext cx="541337" cy="185738"/>
        </p:xfrm>
        <a:graphic>
          <a:graphicData uri="http://schemas.openxmlformats.org/presentationml/2006/ole">
            <mc:AlternateContent xmlns:mc="http://schemas.openxmlformats.org/markup-compatibility/2006">
              <mc:Choice xmlns:v="urn:schemas-microsoft-com:vml" Requires="v">
                <p:oleObj spid="_x0000_s56683" name="Equation" r:id="rId13" imgW="457200" imgH="177480" progId="">
                  <p:embed/>
                </p:oleObj>
              </mc:Choice>
              <mc:Fallback>
                <p:oleObj name="Equation" r:id="rId13" imgW="457200" imgH="177480" progId="">
                  <p:embed/>
                  <p:pic>
                    <p:nvPicPr>
                      <p:cNvPr id="10247"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4488" y="3244850"/>
                        <a:ext cx="541337"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 name="Slide Number Placeholder 50"/>
          <p:cNvSpPr>
            <a:spLocks noGrp="1"/>
          </p:cNvSpPr>
          <p:nvPr>
            <p:ph type="sldNum" sz="quarter" idx="12"/>
          </p:nvPr>
        </p:nvSpPr>
        <p:spPr/>
        <p:txBody>
          <a:bodyPr/>
          <a:lstStyle/>
          <a:p>
            <a:pPr>
              <a:defRPr/>
            </a:pPr>
            <a:fld id="{08EFD58D-4876-495F-A9AE-2AFEE28B716F}" type="slidenum">
              <a:rPr lang="en-US" smtClean="0"/>
              <a:pPr>
                <a:defRPr/>
              </a:pPr>
              <a:t>405</a:t>
            </a:fld>
            <a:endParaRPr lang="en-US"/>
          </a:p>
        </p:txBody>
      </p:sp>
    </p:spTree>
    <p:extLst>
      <p:ext uri="{BB962C8B-B14F-4D97-AF65-F5344CB8AC3E}">
        <p14:creationId xmlns:p14="http://schemas.microsoft.com/office/powerpoint/2010/main" val="182370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4"/>
          <p:cNvSpPr>
            <a:spLocks noGrp="1"/>
          </p:cNvSpPr>
          <p:nvPr>
            <p:ph type="title"/>
          </p:nvPr>
        </p:nvSpPr>
        <p:spPr>
          <a:xfrm>
            <a:off x="0" y="0"/>
            <a:ext cx="9144000" cy="1143000"/>
          </a:xfrm>
        </p:spPr>
        <p:txBody>
          <a:bodyPr/>
          <a:lstStyle/>
          <a:p>
            <a:pPr eaLnBrk="1" hangingPunct="1"/>
            <a:r>
              <a:rPr lang="en-US" smtClean="0">
                <a:ea typeface="Calibri" pitchFamily="34" charset="0"/>
              </a:rPr>
              <a:t>Programming Timers</a:t>
            </a:r>
          </a:p>
        </p:txBody>
      </p:sp>
      <p:sp>
        <p:nvSpPr>
          <p:cNvPr id="66563" name="Content Placeholder 5"/>
          <p:cNvSpPr>
            <a:spLocks noGrp="1"/>
          </p:cNvSpPr>
          <p:nvPr>
            <p:ph idx="1"/>
          </p:nvPr>
        </p:nvSpPr>
        <p:spPr>
          <a:xfrm>
            <a:off x="173038" y="1214438"/>
            <a:ext cx="8786812" cy="5143500"/>
          </a:xfrm>
        </p:spPr>
        <p:txBody>
          <a:bodyPr>
            <a:normAutofit fontScale="92500" lnSpcReduction="10000"/>
          </a:bodyPr>
          <a:lstStyle/>
          <a:p>
            <a:pPr algn="just" eaLnBrk="1" hangingPunct="1"/>
            <a:r>
              <a:rPr lang="en-US" b="1" smtClean="0">
                <a:ea typeface="Calibri" pitchFamily="34" charset="0"/>
              </a:rPr>
              <a:t>Example: </a:t>
            </a:r>
            <a:r>
              <a:rPr lang="en-US" smtClean="0">
                <a:ea typeface="Calibri" pitchFamily="34" charset="0"/>
              </a:rPr>
              <a:t>Indicate which mode and which timer are selected for each of the following.</a:t>
            </a:r>
          </a:p>
          <a:p>
            <a:pPr algn="just" eaLnBrk="1" hangingPunct="1">
              <a:buFontTx/>
              <a:buNone/>
            </a:pPr>
            <a:r>
              <a:rPr lang="pt-BR" smtClean="0">
                <a:ea typeface="Calibri" pitchFamily="34" charset="0"/>
              </a:rPr>
              <a:t>	</a:t>
            </a:r>
            <a:r>
              <a:rPr lang="pt-BR" b="1" smtClean="0">
                <a:solidFill>
                  <a:srgbClr val="00B0F0"/>
                </a:solidFill>
                <a:ea typeface="Calibri" pitchFamily="34" charset="0"/>
              </a:rPr>
              <a:t>(a) MOV TMOD, #01H (b) MOV TMOD, #20H (c) MOV TMOD, #12H</a:t>
            </a:r>
          </a:p>
          <a:p>
            <a:pPr algn="just" eaLnBrk="1" hangingPunct="1">
              <a:buFontTx/>
              <a:buNone/>
            </a:pPr>
            <a:endParaRPr lang="pt-BR" smtClean="0">
              <a:solidFill>
                <a:srgbClr val="00B0F0"/>
              </a:solidFill>
              <a:ea typeface="Calibri" pitchFamily="34" charset="0"/>
            </a:endParaRPr>
          </a:p>
          <a:p>
            <a:pPr algn="just" eaLnBrk="1" hangingPunct="1"/>
            <a:r>
              <a:rPr lang="en-US" b="1" smtClean="0">
                <a:ea typeface="Calibri" pitchFamily="34" charset="0"/>
              </a:rPr>
              <a:t>Solution: </a:t>
            </a:r>
            <a:r>
              <a:rPr lang="en-US" smtClean="0">
                <a:ea typeface="Calibri" pitchFamily="34" charset="0"/>
              </a:rPr>
              <a:t>We convert the value from hex to binary. </a:t>
            </a:r>
          </a:p>
          <a:p>
            <a:pPr lvl="1" algn="just" eaLnBrk="1" hangingPunct="1">
              <a:buFontTx/>
              <a:buNone/>
            </a:pPr>
            <a:r>
              <a:rPr lang="en-US" b="1" smtClean="0">
                <a:solidFill>
                  <a:srgbClr val="00B0F0"/>
                </a:solidFill>
                <a:ea typeface="Calibri" pitchFamily="34" charset="0"/>
              </a:rPr>
              <a:t>(a) TMOD = 00000001, mode 1 of timer 0 is selected.</a:t>
            </a:r>
          </a:p>
          <a:p>
            <a:pPr lvl="1" algn="just" eaLnBrk="1" hangingPunct="1">
              <a:buFontTx/>
              <a:buNone/>
            </a:pPr>
            <a:r>
              <a:rPr lang="en-US" b="1" smtClean="0">
                <a:solidFill>
                  <a:srgbClr val="00B0F0"/>
                </a:solidFill>
                <a:ea typeface="Calibri" pitchFamily="34" charset="0"/>
              </a:rPr>
              <a:t>(b) TMOD = 00100000, mode 2 of timer 1 is selected.</a:t>
            </a:r>
          </a:p>
          <a:p>
            <a:pPr lvl="1" algn="just" eaLnBrk="1" hangingPunct="1">
              <a:buFontTx/>
              <a:buNone/>
            </a:pPr>
            <a:r>
              <a:rPr lang="en-US" b="1" smtClean="0">
                <a:solidFill>
                  <a:srgbClr val="00B0F0"/>
                </a:solidFill>
                <a:ea typeface="Calibri" pitchFamily="34" charset="0"/>
              </a:rPr>
              <a:t>(c) TMOD = 00010010, mode 2 of timer 0, and mode 1 of timer 1        </a:t>
            </a:r>
          </a:p>
          <a:p>
            <a:pPr lvl="1" algn="just" eaLnBrk="1" hangingPunct="1">
              <a:buFontTx/>
              <a:buNone/>
            </a:pPr>
            <a:r>
              <a:rPr lang="en-US" b="1" smtClean="0">
                <a:solidFill>
                  <a:srgbClr val="00B0F0"/>
                </a:solidFill>
                <a:ea typeface="Calibri" pitchFamily="34" charset="0"/>
              </a:rPr>
              <a:t>                      are selected.</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406</a:t>
            </a:fld>
            <a:endParaRPr lang="en-US"/>
          </a:p>
        </p:txBody>
      </p:sp>
    </p:spTree>
    <p:extLst>
      <p:ext uri="{BB962C8B-B14F-4D97-AF65-F5344CB8AC3E}">
        <p14:creationId xmlns:p14="http://schemas.microsoft.com/office/powerpoint/2010/main" val="4673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2286000" y="3429000"/>
            <a:ext cx="4324350" cy="990600"/>
          </a:xfrm>
          <a:prstGeom prst="rect">
            <a:avLst/>
          </a:prstGeom>
          <a:noFill/>
          <a:ln w="9525">
            <a:noFill/>
            <a:miter lim="800000"/>
            <a:headEnd/>
            <a:tailEnd/>
          </a:ln>
        </p:spPr>
      </p:pic>
      <p:sp>
        <p:nvSpPr>
          <p:cNvPr id="67587" name="Title 4"/>
          <p:cNvSpPr>
            <a:spLocks noGrp="1"/>
          </p:cNvSpPr>
          <p:nvPr>
            <p:ph type="title"/>
          </p:nvPr>
        </p:nvSpPr>
        <p:spPr>
          <a:xfrm>
            <a:off x="0" y="0"/>
            <a:ext cx="9144000" cy="1143000"/>
          </a:xfrm>
        </p:spPr>
        <p:txBody>
          <a:bodyPr/>
          <a:lstStyle/>
          <a:p>
            <a:pPr eaLnBrk="1" hangingPunct="1"/>
            <a:r>
              <a:rPr lang="en-US" smtClean="0">
                <a:ea typeface="Calibri" pitchFamily="34" charset="0"/>
              </a:rPr>
              <a:t>Programming Timers</a:t>
            </a:r>
          </a:p>
        </p:txBody>
      </p:sp>
      <p:sp>
        <p:nvSpPr>
          <p:cNvPr id="67588" name="Content Placeholder 5"/>
          <p:cNvSpPr>
            <a:spLocks noGrp="1"/>
          </p:cNvSpPr>
          <p:nvPr>
            <p:ph idx="1"/>
          </p:nvPr>
        </p:nvSpPr>
        <p:spPr>
          <a:xfrm>
            <a:off x="173038" y="1214438"/>
            <a:ext cx="8786812" cy="2500312"/>
          </a:xfrm>
        </p:spPr>
        <p:txBody>
          <a:bodyPr>
            <a:normAutofit fontScale="92500" lnSpcReduction="10000"/>
          </a:bodyPr>
          <a:lstStyle/>
          <a:p>
            <a:pPr algn="just" eaLnBrk="1" hangingPunct="1"/>
            <a:r>
              <a:rPr lang="en-US" smtClean="0">
                <a:ea typeface="Calibri" pitchFamily="34" charset="0"/>
              </a:rPr>
              <a:t>Find the timer’s clock frequency and its period for various 8051-based system, with the crystal frequency 11.0592 MHz when C/T bit of TMOD is 0.</a:t>
            </a:r>
            <a:endParaRPr lang="en-US" b="1" smtClean="0">
              <a:solidFill>
                <a:srgbClr val="00B0F0"/>
              </a:solidFill>
              <a:ea typeface="Calibri" pitchFamily="34" charset="0"/>
            </a:endParaRPr>
          </a:p>
          <a:p>
            <a:pPr algn="just" eaLnBrk="1" hangingPunct="1"/>
            <a:endParaRPr lang="en-US" b="1" smtClean="0">
              <a:solidFill>
                <a:srgbClr val="00B0F0"/>
              </a:solidFill>
              <a:ea typeface="Calibri" pitchFamily="34" charset="0"/>
            </a:endParaRPr>
          </a:p>
          <a:p>
            <a:pPr eaLnBrk="1" hangingPunct="1"/>
            <a:r>
              <a:rPr lang="en-US" b="1" smtClean="0">
                <a:ea typeface="Calibri" pitchFamily="34" charset="0"/>
              </a:rPr>
              <a:t>Solution:</a:t>
            </a: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407</a:t>
            </a:fld>
            <a:endParaRPr lang="en-US"/>
          </a:p>
        </p:txBody>
      </p:sp>
      <p:sp>
        <p:nvSpPr>
          <p:cNvPr id="8" name="Rectangle 7"/>
          <p:cNvSpPr>
            <a:spLocks noChangeArrowheads="1"/>
          </p:cNvSpPr>
          <p:nvPr/>
        </p:nvSpPr>
        <p:spPr bwMode="auto">
          <a:xfrm>
            <a:off x="1214438" y="4572000"/>
            <a:ext cx="7000875" cy="1384300"/>
          </a:xfrm>
          <a:prstGeom prst="rect">
            <a:avLst/>
          </a:prstGeom>
          <a:noFill/>
          <a:ln w="9525">
            <a:noFill/>
            <a:miter lim="800000"/>
            <a:headEnd/>
            <a:tailEnd/>
          </a:ln>
        </p:spPr>
        <p:txBody>
          <a:bodyPr>
            <a:spAutoFit/>
          </a:bodyPr>
          <a:lstStyle/>
          <a:p>
            <a:pPr lvl="2"/>
            <a:r>
              <a:rPr lang="de-DE" sz="2800">
                <a:solidFill>
                  <a:srgbClr val="00B0F0"/>
                </a:solidFill>
                <a:latin typeface="Calibri" pitchFamily="34" charset="0"/>
              </a:rPr>
              <a:t>1/12 × 11.0529 MHz = 921.6 MHz;</a:t>
            </a:r>
          </a:p>
          <a:p>
            <a:pPr lvl="2"/>
            <a:endParaRPr lang="de-DE" sz="2800">
              <a:solidFill>
                <a:srgbClr val="00B0F0"/>
              </a:solidFill>
              <a:latin typeface="Calibri" pitchFamily="34" charset="0"/>
            </a:endParaRPr>
          </a:p>
          <a:p>
            <a:pPr lvl="2"/>
            <a:r>
              <a:rPr lang="en-US" sz="2800">
                <a:solidFill>
                  <a:srgbClr val="00B0F0"/>
                </a:solidFill>
                <a:latin typeface="Calibri" pitchFamily="34" charset="0"/>
              </a:rPr>
              <a:t>T = 1/921.6 kHz = 1.085 us</a:t>
            </a:r>
          </a:p>
        </p:txBody>
      </p:sp>
    </p:spTree>
    <p:extLst>
      <p:ext uri="{BB962C8B-B14F-4D97-AF65-F5344CB8AC3E}">
        <p14:creationId xmlns:p14="http://schemas.microsoft.com/office/powerpoint/2010/main" val="2647952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dissolve">
                                      <p:cBhvr>
                                        <p:cTn id="7" dur="500"/>
                                        <p:tgtEl>
                                          <p:spTgt spid="7168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1"/>
          <p:cNvPicPr>
            <a:picLocks noChangeAspect="1" noChangeArrowheads="1"/>
          </p:cNvPicPr>
          <p:nvPr/>
        </p:nvPicPr>
        <p:blipFill>
          <a:blip r:embed="rId2"/>
          <a:srcRect/>
          <a:stretch>
            <a:fillRect/>
          </a:stretch>
        </p:blipFill>
        <p:spPr bwMode="auto">
          <a:xfrm>
            <a:off x="366727" y="214290"/>
            <a:ext cx="8634429" cy="6529323"/>
          </a:xfrm>
          <a:prstGeom prst="rect">
            <a:avLst/>
          </a:prstGeom>
          <a:noFill/>
          <a:ln w="9525">
            <a:noFill/>
            <a:miter lim="800000"/>
            <a:headEnd/>
            <a:tailEnd/>
          </a:ln>
        </p:spPr>
      </p:pic>
      <p:sp>
        <p:nvSpPr>
          <p:cNvPr id="4" name="TextBox 3"/>
          <p:cNvSpPr txBox="1"/>
          <p:nvPr/>
        </p:nvSpPr>
        <p:spPr>
          <a:xfrm>
            <a:off x="2227142" y="6474023"/>
            <a:ext cx="5273816" cy="307777"/>
          </a:xfrm>
          <a:prstGeom prst="rect">
            <a:avLst/>
          </a:prstGeom>
          <a:noFill/>
        </p:spPr>
        <p:txBody>
          <a:bodyPr wrap="none" rtlCol="0">
            <a:spAutoFit/>
          </a:bodyPr>
          <a:lstStyle/>
          <a:p>
            <a:r>
              <a:rPr lang="en-US" sz="1400" dirty="0" smtClean="0"/>
              <a:t>Presented by C.GOKUL,AP/EEE ,  Velalar College of Engg &amp; Tech, Erode</a:t>
            </a:r>
            <a:endParaRPr lang="en-US" sz="1400" dirty="0"/>
          </a:p>
        </p:txBody>
      </p:sp>
      <p:sp>
        <p:nvSpPr>
          <p:cNvPr id="6" name="Slide Number Placeholder 5"/>
          <p:cNvSpPr>
            <a:spLocks noGrp="1"/>
          </p:cNvSpPr>
          <p:nvPr>
            <p:ph type="sldNum" sz="quarter" idx="12"/>
          </p:nvPr>
        </p:nvSpPr>
        <p:spPr/>
        <p:txBody>
          <a:bodyPr/>
          <a:lstStyle/>
          <a:p>
            <a:pPr>
              <a:defRPr/>
            </a:pPr>
            <a:fld id="{08EFD58D-4876-495F-A9AE-2AFEE28B716F}" type="slidenum">
              <a:rPr lang="en-US" smtClean="0"/>
              <a:pPr>
                <a:defRPr/>
              </a:pPr>
              <a:t>408</a:t>
            </a:fld>
            <a:endParaRPr lang="en-US"/>
          </a:p>
        </p:txBody>
      </p:sp>
    </p:spTree>
    <p:extLst>
      <p:ext uri="{BB962C8B-B14F-4D97-AF65-F5344CB8AC3E}">
        <p14:creationId xmlns:p14="http://schemas.microsoft.com/office/powerpoint/2010/main" val="11018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7"/>
          <p:cNvSpPr>
            <a:spLocks noGrp="1"/>
          </p:cNvSpPr>
          <p:nvPr>
            <p:ph type="title"/>
          </p:nvPr>
        </p:nvSpPr>
        <p:spPr>
          <a:xfrm>
            <a:off x="0" y="2643188"/>
            <a:ext cx="9144000" cy="1143000"/>
          </a:xfrm>
        </p:spPr>
        <p:txBody>
          <a:bodyPr>
            <a:normAutofit fontScale="90000"/>
          </a:bodyPr>
          <a:lstStyle/>
          <a:p>
            <a:pPr eaLnBrk="1" hangingPunct="1"/>
            <a:r>
              <a:rPr lang="en-US" sz="13800" smtClean="0">
                <a:latin typeface="Curlz MT" pitchFamily="82" charset="0"/>
                <a:ea typeface="Calibri" pitchFamily="34" charset="0"/>
              </a:rPr>
              <a:t>8051 </a:t>
            </a:r>
            <a:br>
              <a:rPr lang="en-US" sz="13800" smtClean="0">
                <a:latin typeface="Curlz MT" pitchFamily="82" charset="0"/>
                <a:ea typeface="Calibri" pitchFamily="34" charset="0"/>
              </a:rPr>
            </a:br>
            <a:r>
              <a:rPr lang="en-US" sz="13800" smtClean="0">
                <a:latin typeface="Curlz MT" pitchFamily="82" charset="0"/>
                <a:ea typeface="Calibri" pitchFamily="34" charset="0"/>
              </a:rPr>
              <a:t>Serial </a:t>
            </a:r>
            <a:br>
              <a:rPr lang="en-US" sz="13800" smtClean="0">
                <a:latin typeface="Curlz MT" pitchFamily="82" charset="0"/>
                <a:ea typeface="Calibri" pitchFamily="34" charset="0"/>
              </a:rPr>
            </a:br>
            <a:r>
              <a:rPr lang="en-US" sz="13800" smtClean="0">
                <a:latin typeface="Curlz MT" pitchFamily="82" charset="0"/>
                <a:ea typeface="Calibri" pitchFamily="34" charset="0"/>
              </a:rPr>
              <a:t>Port</a:t>
            </a: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409</a:t>
            </a:fld>
            <a:endParaRPr lang="en-US"/>
          </a:p>
        </p:txBody>
      </p:sp>
    </p:spTree>
    <p:extLst>
      <p:ext uri="{BB962C8B-B14F-4D97-AF65-F5344CB8AC3E}">
        <p14:creationId xmlns:p14="http://schemas.microsoft.com/office/powerpoint/2010/main" val="43986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7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7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77" name="object 5"/>
          <p:cNvSpPr>
            <a:spLocks noChangeArrowheads="1"/>
          </p:cNvSpPr>
          <p:nvPr/>
        </p:nvSpPr>
        <p:spPr bwMode="auto">
          <a:xfrm>
            <a:off x="4419600" y="215900"/>
            <a:ext cx="15303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78"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79" name="object 7"/>
          <p:cNvSpPr txBox="1">
            <a:spLocks noChangeArrowheads="1"/>
          </p:cNvSpPr>
          <p:nvPr/>
        </p:nvSpPr>
        <p:spPr bwMode="auto">
          <a:xfrm>
            <a:off x="4714875" y="354013"/>
            <a:ext cx="941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562213"/>
                </a:solidFill>
                <a:effectLst/>
                <a:uLnTx/>
                <a:uFillTx/>
                <a:latin typeface="Arial" panose="020B0604020202020204" pitchFamily="34" charset="0"/>
                <a:ea typeface="+mn-ea"/>
                <a:cs typeface="Arial" panose="020B0604020202020204" pitchFamily="34" charset="0"/>
              </a:rPr>
              <a:t>ALE</a:t>
            </a:r>
            <a:endParaRPr kumimoji="0" lang="en-US" altLang="en-US" sz="3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
          <p:cNvSpPr txBox="1">
            <a:spLocks noGrp="1"/>
          </p:cNvSpPr>
          <p:nvPr>
            <p:ph type="title"/>
          </p:nvPr>
        </p:nvSpPr>
        <p:spPr/>
        <p:txBody>
          <a:bodyPr tIns="558800" rtlCol="0">
            <a:normAutofit/>
          </a:bodyPr>
          <a:lstStyle/>
          <a:p>
            <a:pPr marL="3525520" eaLnBrk="1" fontAlgn="auto" hangingPunct="1">
              <a:spcBef>
                <a:spcPts val="0"/>
              </a:spcBef>
              <a:spcAft>
                <a:spcPts val="0"/>
              </a:spcAft>
              <a:defRPr/>
            </a:pPr>
            <a:r>
              <a:rPr sz="2700" b="0" spc="-5" dirty="0">
                <a:solidFill>
                  <a:srgbClr val="006FC0"/>
                </a:solidFill>
              </a:rPr>
              <a:t>Pin 30</a:t>
            </a:r>
            <a:r>
              <a:rPr sz="2700" b="0" spc="-90" dirty="0">
                <a:solidFill>
                  <a:srgbClr val="006FC0"/>
                </a:solidFill>
              </a:rPr>
              <a:t> </a:t>
            </a:r>
            <a:r>
              <a:rPr sz="2700" b="0" dirty="0">
                <a:solidFill>
                  <a:srgbClr val="006FC0"/>
                </a:solidFill>
              </a:rPr>
              <a:t>(Output)</a:t>
            </a:r>
            <a:endParaRPr sz="2700"/>
          </a:p>
        </p:txBody>
      </p:sp>
      <p:sp>
        <p:nvSpPr>
          <p:cNvPr id="28685" name="object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69B143A2-BFB2-485C-8968-A75861FB769E}"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41</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1597025" y="1485900"/>
            <a:ext cx="3967163" cy="4376738"/>
          </a:xfrm>
          <a:prstGeom prst="rect">
            <a:avLst/>
          </a:prstGeom>
        </p:spPr>
        <p:txBody>
          <a:bodyPr lIns="0" tIns="0" rIns="0" bIns="0">
            <a:spAutoFit/>
          </a:bodyPr>
          <a:lstStyle>
            <a:lvl1pPr marL="295275" indent="-282575">
              <a:tabLst>
                <a:tab pos="295275" algn="l"/>
              </a:tabLst>
              <a:defRPr>
                <a:solidFill>
                  <a:schemeClr val="tx1"/>
                </a:solidFill>
                <a:latin typeface="Calibri" panose="020F0502020204030204" pitchFamily="34" charset="0"/>
              </a:defRPr>
            </a:lvl1pPr>
            <a:lvl2pPr marL="569913" indent="-2349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used to enable Address  Latch.</a:t>
            </a:r>
          </a:p>
          <a:p>
            <a:pPr marL="295275" marR="0" lvl="0" indent="-282575"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tab pos="295275" algn="l"/>
              </a:tabLst>
              <a:defRPr/>
            </a:pPr>
            <a:endParaRPr kumimoji="0" lang="en-US" altLang="en-US"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100000"/>
              </a:lnSpc>
              <a:spcBef>
                <a:spcPts val="25"/>
              </a:spcBef>
              <a:spcAft>
                <a:spcPct val="0"/>
              </a:spcAft>
              <a:buClr>
                <a:srgbClr val="3891A7"/>
              </a:buClr>
              <a:buSzTx/>
              <a:buFont typeface="Wingdings" panose="05000000000000000000" pitchFamily="2" charset="2"/>
              <a:buChar char=""/>
              <a:tabLst>
                <a:tab pos="295275" algn="l"/>
              </a:tabLst>
              <a:defRPr/>
            </a:pPr>
            <a:endParaRPr kumimoji="0" lang="en-US" altLang="en-US" sz="17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indicates whether bus  functions as address bus or  data bus.</a:t>
            </a:r>
          </a:p>
          <a:p>
            <a:pPr marL="295275" marR="0" lvl="0" indent="-282575"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tab pos="295275" algn="l"/>
              </a:tabLst>
              <a:defRPr/>
            </a:pPr>
            <a:endParaRPr kumimoji="0" lang="en-US" altLang="en-US"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100000"/>
              </a:lnSpc>
              <a:spcBef>
                <a:spcPts val="1450"/>
              </a:spcBef>
              <a:spcAft>
                <a:spcPct val="0"/>
              </a:spcAft>
              <a:buClr>
                <a:srgbClr val="3891A7"/>
              </a:buClr>
              <a:buSzPct val="80000"/>
              <a:buFont typeface="Wingdings" panose="05000000000000000000" pitchFamily="2" charset="2"/>
              <a:buChar char=""/>
              <a:tabLst>
                <a:tab pos="295275" algn="l"/>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If ALE = 1 then</a:t>
            </a:r>
          </a:p>
          <a:p>
            <a:pPr marL="569913" marR="0" lvl="1" indent="-234950" algn="l" defTabSz="914400" rtl="0" eaLnBrk="1" fontAlgn="base" latinLnBrk="0" hangingPunct="1">
              <a:lnSpc>
                <a:spcPct val="100000"/>
              </a:lnSpc>
              <a:spcBef>
                <a:spcPts val="725"/>
              </a:spcBef>
              <a:spcAft>
                <a:spcPct val="0"/>
              </a:spcAft>
              <a:buClr>
                <a:srgbClr val="3891A7"/>
              </a:buClr>
              <a:buSzTx/>
              <a:buFont typeface="Verdana" panose="020B0604030504040204" pitchFamily="34" charset="0"/>
              <a:buChar char="◦"/>
              <a:tabLst>
                <a:tab pos="295275" algn="l"/>
              </a:tabLst>
              <a:defRPr/>
            </a:pPr>
            <a:r>
              <a:rPr kumimoji="0" lang="en-US" altLang="en-US"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Bus functions as address bus.</a:t>
            </a:r>
          </a:p>
          <a:p>
            <a:pPr marL="569913" marR="0" lvl="1" indent="-234950" algn="l" defTabSz="914400" rtl="0" eaLnBrk="1" fontAlgn="base" latinLnBrk="0" hangingPunct="1">
              <a:lnSpc>
                <a:spcPct val="100000"/>
              </a:lnSpc>
              <a:spcBef>
                <a:spcPct val="0"/>
              </a:spcBef>
              <a:spcAft>
                <a:spcPct val="0"/>
              </a:spcAft>
              <a:buClr>
                <a:srgbClr val="3891A7"/>
              </a:buClr>
              <a:buSzTx/>
              <a:buFont typeface="Verdana" panose="020B0604030504040204" pitchFamily="34" charset="0"/>
              <a:buChar char="◦"/>
              <a:tabLst>
                <a:tab pos="295275" algn="l"/>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100000"/>
              </a:lnSpc>
              <a:spcBef>
                <a:spcPts val="1488"/>
              </a:spcBef>
              <a:spcAft>
                <a:spcPct val="0"/>
              </a:spcAft>
              <a:buClr>
                <a:srgbClr val="3891A7"/>
              </a:buClr>
              <a:buSzPct val="80000"/>
              <a:buFont typeface="Wingdings" panose="05000000000000000000" pitchFamily="2" charset="2"/>
              <a:buChar char=""/>
              <a:tabLst>
                <a:tab pos="295275" algn="l"/>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If ALE = 0 then</a:t>
            </a:r>
          </a:p>
          <a:p>
            <a:pPr marL="569913" marR="0" lvl="1" indent="-234950" algn="l" defTabSz="914400" rtl="0" eaLnBrk="1" fontAlgn="base" latinLnBrk="0" hangingPunct="1">
              <a:lnSpc>
                <a:spcPct val="100000"/>
              </a:lnSpc>
              <a:spcBef>
                <a:spcPts val="725"/>
              </a:spcBef>
              <a:spcAft>
                <a:spcPct val="0"/>
              </a:spcAft>
              <a:buClr>
                <a:srgbClr val="3891A7"/>
              </a:buClr>
              <a:buSzTx/>
              <a:buFont typeface="Verdana" panose="020B0604030504040204" pitchFamily="34" charset="0"/>
              <a:buChar char="◦"/>
              <a:tabLst>
                <a:tab pos="295275" algn="l"/>
              </a:tabLst>
              <a:defRPr/>
            </a:pPr>
            <a:r>
              <a:rPr kumimoji="0" lang="en-US" altLang="en-US"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Bus functions as data bus.</a:t>
            </a:r>
          </a:p>
        </p:txBody>
      </p:sp>
      <p:sp>
        <p:nvSpPr>
          <p:cNvPr id="28682" name="object 10"/>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83" name="object 11"/>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8684" name="object 12"/>
          <p:cNvSpPr>
            <a:spLocks noChangeArrowheads="1"/>
          </p:cNvSpPr>
          <p:nvPr/>
        </p:nvSpPr>
        <p:spPr bwMode="auto">
          <a:xfrm>
            <a:off x="8382000" y="3886200"/>
            <a:ext cx="457200" cy="152400"/>
          </a:xfrm>
          <a:custGeom>
            <a:avLst/>
            <a:gdLst>
              <a:gd name="T0" fmla="*/ 0 w 457200"/>
              <a:gd name="T1" fmla="*/ 0 h 152400"/>
              <a:gd name="T2" fmla="*/ 457200 w 457200"/>
              <a:gd name="T3" fmla="*/ 152400 h 152400"/>
            </a:gdLst>
            <a:ahLst/>
            <a:cxnLst/>
            <a:rect l="T0" t="T1" r="T2" b="T3"/>
            <a:pathLst>
              <a:path w="457200" h="152400">
                <a:moveTo>
                  <a:pt x="0" y="152400"/>
                </a:moveTo>
                <a:lnTo>
                  <a:pt x="457200" y="152400"/>
                </a:lnTo>
                <a:lnTo>
                  <a:pt x="4572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86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457325"/>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object 12"/>
          <p:cNvSpPr>
            <a:spLocks noChangeArrowheads="1"/>
          </p:cNvSpPr>
          <p:nvPr/>
        </p:nvSpPr>
        <p:spPr bwMode="auto">
          <a:xfrm>
            <a:off x="8001000" y="3810000"/>
            <a:ext cx="533400" cy="3810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3527310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0" y="0"/>
            <a:ext cx="9144000" cy="1143000"/>
          </a:xfrm>
        </p:spPr>
        <p:txBody>
          <a:bodyPr/>
          <a:lstStyle/>
          <a:p>
            <a:pPr eaLnBrk="1" hangingPunct="1"/>
            <a:r>
              <a:rPr lang="en-US" smtClean="0">
                <a:ea typeface="Calibri" pitchFamily="34" charset="0"/>
              </a:rPr>
              <a:t>Basics of Serial Communication</a:t>
            </a:r>
          </a:p>
        </p:txBody>
      </p:sp>
      <p:sp>
        <p:nvSpPr>
          <p:cNvPr id="69635" name="Content Placeholder 5"/>
          <p:cNvSpPr>
            <a:spLocks noGrp="1"/>
          </p:cNvSpPr>
          <p:nvPr>
            <p:ph idx="1"/>
          </p:nvPr>
        </p:nvSpPr>
        <p:spPr>
          <a:xfrm>
            <a:off x="173038" y="1214438"/>
            <a:ext cx="8786812" cy="2714625"/>
          </a:xfrm>
        </p:spPr>
        <p:txBody>
          <a:bodyPr>
            <a:normAutofit fontScale="92500" lnSpcReduction="20000"/>
          </a:bodyPr>
          <a:lstStyle/>
          <a:p>
            <a:pPr algn="just" eaLnBrk="1" hangingPunct="1"/>
            <a:r>
              <a:rPr lang="en-US" smtClean="0">
                <a:ea typeface="Calibri" pitchFamily="34" charset="0"/>
              </a:rPr>
              <a:t>Computers transfer data in </a:t>
            </a:r>
            <a:r>
              <a:rPr lang="en-US" b="1" smtClean="0">
                <a:solidFill>
                  <a:srgbClr val="00B0F0"/>
                </a:solidFill>
                <a:ea typeface="Calibri" pitchFamily="34" charset="0"/>
              </a:rPr>
              <a:t>two</a:t>
            </a:r>
            <a:r>
              <a:rPr lang="en-US" smtClean="0">
                <a:ea typeface="Calibri" pitchFamily="34" charset="0"/>
              </a:rPr>
              <a:t> ways:</a:t>
            </a:r>
          </a:p>
          <a:p>
            <a:pPr lvl="1" algn="just" eaLnBrk="1" hangingPunct="1"/>
            <a:r>
              <a:rPr lang="en-US" b="1" smtClean="0">
                <a:solidFill>
                  <a:srgbClr val="00B0F0"/>
                </a:solidFill>
                <a:ea typeface="Calibri" pitchFamily="34" charset="0"/>
              </a:rPr>
              <a:t>Parallel:</a:t>
            </a:r>
            <a:r>
              <a:rPr lang="en-US" smtClean="0">
                <a:ea typeface="Calibri" pitchFamily="34" charset="0"/>
              </a:rPr>
              <a:t> Often 8 or more lines (wire conductors) are used to transfer data to a device that is only a few feet away.</a:t>
            </a:r>
          </a:p>
          <a:p>
            <a:pPr lvl="1" algn="just" eaLnBrk="1" hangingPunct="1"/>
            <a:endParaRPr lang="en-US" smtClean="0">
              <a:ea typeface="Calibri" pitchFamily="34" charset="0"/>
            </a:endParaRPr>
          </a:p>
          <a:p>
            <a:pPr lvl="1" algn="just" eaLnBrk="1" hangingPunct="1"/>
            <a:r>
              <a:rPr lang="en-US" b="1" smtClean="0">
                <a:solidFill>
                  <a:srgbClr val="00B0F0"/>
                </a:solidFill>
                <a:ea typeface="Calibri" pitchFamily="34" charset="0"/>
              </a:rPr>
              <a:t>Serial:</a:t>
            </a:r>
            <a:r>
              <a:rPr lang="en-US" smtClean="0">
                <a:ea typeface="Calibri" pitchFamily="34" charset="0"/>
              </a:rPr>
              <a:t> To transfer to a device located many meters away, the serial method is used. The data is sent one bit at a time.</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410</a:t>
            </a:fld>
            <a:endParaRPr lang="en-US"/>
          </a:p>
        </p:txBody>
      </p:sp>
      <p:pic>
        <p:nvPicPr>
          <p:cNvPr id="2" name="Picture 2"/>
          <p:cNvPicPr>
            <a:picLocks noChangeAspect="1" noChangeArrowheads="1"/>
          </p:cNvPicPr>
          <p:nvPr/>
        </p:nvPicPr>
        <p:blipFill>
          <a:blip r:embed="rId2"/>
          <a:srcRect/>
          <a:stretch>
            <a:fillRect/>
          </a:stretch>
        </p:blipFill>
        <p:spPr bwMode="auto">
          <a:xfrm>
            <a:off x="1500188" y="4143375"/>
            <a:ext cx="6184900" cy="2012950"/>
          </a:xfrm>
          <a:prstGeom prst="rect">
            <a:avLst/>
          </a:prstGeom>
          <a:noFill/>
          <a:ln w="9525">
            <a:noFill/>
            <a:miter lim="800000"/>
            <a:headEnd/>
            <a:tailEnd/>
          </a:ln>
        </p:spPr>
      </p:pic>
    </p:spTree>
    <p:extLst>
      <p:ext uri="{BB962C8B-B14F-4D97-AF65-F5344CB8AC3E}">
        <p14:creationId xmlns:p14="http://schemas.microsoft.com/office/powerpoint/2010/main" val="3093084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0" y="0"/>
            <a:ext cx="9144000" cy="1143000"/>
          </a:xfrm>
        </p:spPr>
        <p:txBody>
          <a:bodyPr/>
          <a:lstStyle/>
          <a:p>
            <a:pPr eaLnBrk="1" hangingPunct="1"/>
            <a:r>
              <a:rPr lang="en-US" smtClean="0">
                <a:ea typeface="Calibri" pitchFamily="34" charset="0"/>
              </a:rPr>
              <a:t>Basics of Serial Communication</a:t>
            </a:r>
          </a:p>
        </p:txBody>
      </p:sp>
      <p:sp>
        <p:nvSpPr>
          <p:cNvPr id="70659" name="Content Placeholder 5"/>
          <p:cNvSpPr>
            <a:spLocks noGrp="1"/>
          </p:cNvSpPr>
          <p:nvPr>
            <p:ph idx="1"/>
          </p:nvPr>
        </p:nvSpPr>
        <p:spPr>
          <a:xfrm>
            <a:off x="173038" y="1214438"/>
            <a:ext cx="8786812" cy="5214937"/>
          </a:xfrm>
        </p:spPr>
        <p:txBody>
          <a:bodyPr>
            <a:normAutofit fontScale="92500" lnSpcReduction="10000"/>
          </a:bodyPr>
          <a:lstStyle/>
          <a:p>
            <a:pPr eaLnBrk="1" hangingPunct="1">
              <a:spcBef>
                <a:spcPct val="0"/>
              </a:spcBef>
              <a:spcAft>
                <a:spcPts val="600"/>
              </a:spcAft>
            </a:pPr>
            <a:r>
              <a:rPr lang="en-US" smtClean="0">
                <a:ea typeface="Calibri" pitchFamily="34" charset="0"/>
              </a:rPr>
              <a:t>Serial data communication uses </a:t>
            </a:r>
            <a:r>
              <a:rPr lang="en-US" b="1" smtClean="0">
                <a:solidFill>
                  <a:srgbClr val="00B0F0"/>
                </a:solidFill>
                <a:ea typeface="Calibri" pitchFamily="34" charset="0"/>
              </a:rPr>
              <a:t>two</a:t>
            </a:r>
            <a:r>
              <a:rPr lang="en-US" smtClean="0">
                <a:ea typeface="Calibri" pitchFamily="34" charset="0"/>
              </a:rPr>
              <a:t> methods</a:t>
            </a:r>
          </a:p>
          <a:p>
            <a:pPr lvl="1" eaLnBrk="1" hangingPunct="1">
              <a:spcBef>
                <a:spcPct val="0"/>
              </a:spcBef>
              <a:spcAft>
                <a:spcPts val="2400"/>
              </a:spcAft>
            </a:pPr>
            <a:r>
              <a:rPr lang="en-US" b="1" smtClean="0">
                <a:solidFill>
                  <a:srgbClr val="00B0F0"/>
                </a:solidFill>
                <a:ea typeface="Calibri" pitchFamily="34" charset="0"/>
              </a:rPr>
              <a:t>Synchronous</a:t>
            </a:r>
            <a:r>
              <a:rPr lang="en-US" smtClean="0">
                <a:ea typeface="Calibri" pitchFamily="34" charset="0"/>
              </a:rPr>
              <a:t> method transfers a block of data at a time</a:t>
            </a:r>
          </a:p>
          <a:p>
            <a:pPr lvl="1" eaLnBrk="1" hangingPunct="1">
              <a:spcBef>
                <a:spcPct val="0"/>
              </a:spcBef>
              <a:spcAft>
                <a:spcPts val="2400"/>
              </a:spcAft>
            </a:pPr>
            <a:r>
              <a:rPr lang="en-US" b="1" smtClean="0">
                <a:solidFill>
                  <a:srgbClr val="00B0F0"/>
                </a:solidFill>
                <a:ea typeface="Calibri" pitchFamily="34" charset="0"/>
              </a:rPr>
              <a:t>Asynchronous</a:t>
            </a:r>
            <a:r>
              <a:rPr lang="en-US" smtClean="0">
                <a:ea typeface="Calibri" pitchFamily="34" charset="0"/>
              </a:rPr>
              <a:t> method transfers a single byte at a time</a:t>
            </a:r>
          </a:p>
          <a:p>
            <a:pPr eaLnBrk="1" hangingPunct="1">
              <a:spcBef>
                <a:spcPct val="0"/>
              </a:spcBef>
              <a:spcAft>
                <a:spcPts val="2400"/>
              </a:spcAft>
            </a:pPr>
            <a:endParaRPr lang="en-US" smtClean="0">
              <a:ea typeface="Calibri" pitchFamily="34" charset="0"/>
            </a:endParaRPr>
          </a:p>
          <a:p>
            <a:pPr eaLnBrk="1" hangingPunct="1">
              <a:spcBef>
                <a:spcPct val="0"/>
              </a:spcBef>
              <a:spcAft>
                <a:spcPts val="600"/>
              </a:spcAft>
            </a:pPr>
            <a:r>
              <a:rPr lang="en-US" smtClean="0">
                <a:ea typeface="Calibri" pitchFamily="34" charset="0"/>
              </a:rPr>
              <a:t>There are </a:t>
            </a:r>
            <a:r>
              <a:rPr lang="en-US" b="1" smtClean="0">
                <a:solidFill>
                  <a:srgbClr val="00B0F0"/>
                </a:solidFill>
                <a:ea typeface="Calibri" pitchFamily="34" charset="0"/>
              </a:rPr>
              <a:t>special IC’s</a:t>
            </a:r>
            <a:r>
              <a:rPr lang="en-US" smtClean="0">
                <a:ea typeface="Calibri" pitchFamily="34" charset="0"/>
              </a:rPr>
              <a:t> made by many manufacturers for serial communications.</a:t>
            </a:r>
          </a:p>
          <a:p>
            <a:pPr lvl="1" eaLnBrk="1" hangingPunct="1">
              <a:spcBef>
                <a:spcPct val="0"/>
              </a:spcBef>
              <a:spcAft>
                <a:spcPts val="2400"/>
              </a:spcAft>
            </a:pPr>
            <a:r>
              <a:rPr lang="en-US" b="1" smtClean="0">
                <a:solidFill>
                  <a:srgbClr val="00B0F0"/>
                </a:solidFill>
                <a:ea typeface="Calibri" pitchFamily="34" charset="0"/>
              </a:rPr>
              <a:t>UART</a:t>
            </a:r>
            <a:r>
              <a:rPr lang="en-US" smtClean="0">
                <a:ea typeface="Calibri" pitchFamily="34" charset="0"/>
              </a:rPr>
              <a:t> (universal asynchronous Receiver transmitter)</a:t>
            </a:r>
          </a:p>
          <a:p>
            <a:pPr lvl="1" eaLnBrk="1" hangingPunct="1">
              <a:spcBef>
                <a:spcPct val="0"/>
              </a:spcBef>
              <a:spcAft>
                <a:spcPts val="2400"/>
              </a:spcAft>
            </a:pPr>
            <a:r>
              <a:rPr lang="en-US" b="1" smtClean="0">
                <a:solidFill>
                  <a:srgbClr val="00B0F0"/>
                </a:solidFill>
                <a:ea typeface="Calibri" pitchFamily="34" charset="0"/>
              </a:rPr>
              <a:t>USART </a:t>
            </a:r>
            <a:r>
              <a:rPr lang="en-US" smtClean="0">
                <a:ea typeface="Calibri" pitchFamily="34" charset="0"/>
              </a:rPr>
              <a:t>(universal synchronous-asynchronous Receiver-transmitter)</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411</a:t>
            </a:fld>
            <a:endParaRPr lang="en-US"/>
          </a:p>
        </p:txBody>
      </p:sp>
    </p:spTree>
    <p:extLst>
      <p:ext uri="{BB962C8B-B14F-4D97-AF65-F5344CB8AC3E}">
        <p14:creationId xmlns:p14="http://schemas.microsoft.com/office/powerpoint/2010/main" val="660798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7"/>
          <p:cNvSpPr>
            <a:spLocks noGrp="1"/>
          </p:cNvSpPr>
          <p:nvPr>
            <p:ph type="title"/>
          </p:nvPr>
        </p:nvSpPr>
        <p:spPr>
          <a:xfrm>
            <a:off x="0" y="0"/>
            <a:ext cx="9144000" cy="1143000"/>
          </a:xfrm>
        </p:spPr>
        <p:txBody>
          <a:bodyPr/>
          <a:lstStyle/>
          <a:p>
            <a:pPr eaLnBrk="1" hangingPunct="1"/>
            <a:r>
              <a:rPr lang="en-US" smtClean="0">
                <a:ea typeface="Calibri" pitchFamily="34" charset="0"/>
              </a:rPr>
              <a:t>Asynchronous – Start &amp; Stop Bit</a:t>
            </a:r>
          </a:p>
        </p:txBody>
      </p:sp>
      <p:sp>
        <p:nvSpPr>
          <p:cNvPr id="71683" name="Content Placeholder 8"/>
          <p:cNvSpPr>
            <a:spLocks noGrp="1"/>
          </p:cNvSpPr>
          <p:nvPr>
            <p:ph idx="1"/>
          </p:nvPr>
        </p:nvSpPr>
        <p:spPr>
          <a:xfrm>
            <a:off x="173038" y="1214438"/>
            <a:ext cx="8786812" cy="5143500"/>
          </a:xfrm>
        </p:spPr>
        <p:txBody>
          <a:bodyPr>
            <a:normAutofit fontScale="92500" lnSpcReduction="20000"/>
          </a:bodyPr>
          <a:lstStyle/>
          <a:p>
            <a:pPr eaLnBrk="1" hangingPunct="1"/>
            <a:r>
              <a:rPr lang="en-US" smtClean="0">
                <a:ea typeface="Calibri" pitchFamily="34" charset="0"/>
              </a:rPr>
              <a:t>Asynchronous serial data communication is widely used for </a:t>
            </a:r>
            <a:r>
              <a:rPr lang="en-US" b="1" smtClean="0">
                <a:solidFill>
                  <a:srgbClr val="00B0F0"/>
                </a:solidFill>
                <a:ea typeface="Calibri" pitchFamily="34" charset="0"/>
              </a:rPr>
              <a:t>character-oriented</a:t>
            </a:r>
            <a:r>
              <a:rPr lang="en-US" smtClean="0">
                <a:ea typeface="Calibri" pitchFamily="34" charset="0"/>
              </a:rPr>
              <a:t> transmissions</a:t>
            </a:r>
          </a:p>
          <a:p>
            <a:pPr lvl="1" eaLnBrk="1" hangingPunct="1"/>
            <a:r>
              <a:rPr lang="en-US" smtClean="0">
                <a:ea typeface="Calibri" pitchFamily="34" charset="0"/>
              </a:rPr>
              <a:t>Each character is placed in between </a:t>
            </a:r>
            <a:r>
              <a:rPr lang="en-US" b="1" smtClean="0">
                <a:solidFill>
                  <a:srgbClr val="00B0F0"/>
                </a:solidFill>
                <a:ea typeface="Calibri" pitchFamily="34" charset="0"/>
              </a:rPr>
              <a:t>start and stop bits</a:t>
            </a:r>
            <a:r>
              <a:rPr lang="en-US" smtClean="0">
                <a:ea typeface="Calibri" pitchFamily="34" charset="0"/>
              </a:rPr>
              <a:t>, this is called </a:t>
            </a:r>
            <a:r>
              <a:rPr lang="en-US" b="1" smtClean="0">
                <a:solidFill>
                  <a:srgbClr val="00B0F0"/>
                </a:solidFill>
                <a:ea typeface="Calibri" pitchFamily="34" charset="0"/>
              </a:rPr>
              <a:t>framing.</a:t>
            </a:r>
          </a:p>
          <a:p>
            <a:pPr lvl="1" eaLnBrk="1" hangingPunct="1"/>
            <a:r>
              <a:rPr lang="en-US" b="1" smtClean="0">
                <a:solidFill>
                  <a:srgbClr val="00B0F0"/>
                </a:solidFill>
                <a:ea typeface="Calibri" pitchFamily="34" charset="0"/>
              </a:rPr>
              <a:t>Block-oriented</a:t>
            </a:r>
            <a:r>
              <a:rPr lang="en-US" smtClean="0">
                <a:ea typeface="Calibri" pitchFamily="34" charset="0"/>
              </a:rPr>
              <a:t> data transfers use the synchronous method.</a:t>
            </a:r>
          </a:p>
          <a:p>
            <a:pPr lvl="1" eaLnBrk="1" hangingPunct="1">
              <a:buFontTx/>
              <a:buNone/>
            </a:pPr>
            <a:endParaRPr lang="en-US" smtClean="0">
              <a:ea typeface="Calibri" pitchFamily="34" charset="0"/>
            </a:endParaRPr>
          </a:p>
          <a:p>
            <a:pPr eaLnBrk="1" hangingPunct="1"/>
            <a:r>
              <a:rPr lang="en-US" b="1" smtClean="0">
                <a:solidFill>
                  <a:srgbClr val="CC99FF"/>
                </a:solidFill>
                <a:ea typeface="Calibri" pitchFamily="34" charset="0"/>
              </a:rPr>
              <a:t>The start bit is always one bit, but the stop bit can be one or two bits</a:t>
            </a:r>
          </a:p>
          <a:p>
            <a:pPr eaLnBrk="1" hangingPunct="1"/>
            <a:endParaRPr lang="en-US" smtClean="0">
              <a:ea typeface="Calibri" pitchFamily="34" charset="0"/>
            </a:endParaRPr>
          </a:p>
          <a:p>
            <a:pPr eaLnBrk="1" hangingPunct="1"/>
            <a:r>
              <a:rPr lang="en-US" b="1" smtClean="0">
                <a:solidFill>
                  <a:srgbClr val="66FFFF"/>
                </a:solidFill>
                <a:ea typeface="Calibri" pitchFamily="34" charset="0"/>
              </a:rPr>
              <a:t>The start bit is always a 0 (low) and the stop bit(s) is 1 (high)</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412</a:t>
            </a:fld>
            <a:endParaRPr lang="en-US"/>
          </a:p>
        </p:txBody>
      </p:sp>
    </p:spTree>
    <p:extLst>
      <p:ext uri="{BB962C8B-B14F-4D97-AF65-F5344CB8AC3E}">
        <p14:creationId xmlns:p14="http://schemas.microsoft.com/office/powerpoint/2010/main" val="3950698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a:xfrm>
            <a:off x="0" y="0"/>
            <a:ext cx="9144000" cy="1143000"/>
          </a:xfrm>
        </p:spPr>
        <p:txBody>
          <a:bodyPr/>
          <a:lstStyle/>
          <a:p>
            <a:pPr eaLnBrk="1" hangingPunct="1"/>
            <a:r>
              <a:rPr lang="en-US" smtClean="0">
                <a:ea typeface="Calibri" pitchFamily="34" charset="0"/>
              </a:rPr>
              <a:t>Asynchronous – Start &amp; Stop Bit</a:t>
            </a:r>
          </a:p>
        </p:txBody>
      </p:sp>
      <p:sp>
        <p:nvSpPr>
          <p:cNvPr id="6" name="Slide Number Placeholder 5"/>
          <p:cNvSpPr>
            <a:spLocks noGrp="1"/>
          </p:cNvSpPr>
          <p:nvPr>
            <p:ph type="sldNum" sz="quarter" idx="12"/>
          </p:nvPr>
        </p:nvSpPr>
        <p:spPr/>
        <p:txBody>
          <a:bodyPr/>
          <a:lstStyle/>
          <a:p>
            <a:pPr>
              <a:defRPr/>
            </a:pPr>
            <a:fld id="{58192763-ECA8-4B55-8099-09EA622932A5}" type="slidenum">
              <a:rPr lang="en-US" smtClean="0"/>
              <a:pPr>
                <a:defRPr/>
              </a:pPr>
              <a:t>413</a:t>
            </a:fld>
            <a:endParaRPr lang="en-US"/>
          </a:p>
        </p:txBody>
      </p:sp>
      <p:pic>
        <p:nvPicPr>
          <p:cNvPr id="73730" name="Picture 2"/>
          <p:cNvPicPr>
            <a:picLocks noChangeAspect="1" noChangeArrowheads="1"/>
          </p:cNvPicPr>
          <p:nvPr/>
        </p:nvPicPr>
        <p:blipFill>
          <a:blip r:embed="rId2"/>
          <a:srcRect/>
          <a:stretch>
            <a:fillRect/>
          </a:stretch>
        </p:blipFill>
        <p:spPr bwMode="auto">
          <a:xfrm>
            <a:off x="663575" y="1227138"/>
            <a:ext cx="7816850" cy="4845050"/>
          </a:xfrm>
          <a:prstGeom prst="rect">
            <a:avLst/>
          </a:prstGeom>
          <a:noFill/>
          <a:ln w="9525">
            <a:noFill/>
            <a:miter lim="800000"/>
            <a:headEnd/>
            <a:tailEnd/>
          </a:ln>
        </p:spPr>
      </p:pic>
    </p:spTree>
    <p:extLst>
      <p:ext uri="{BB962C8B-B14F-4D97-AF65-F5344CB8AC3E}">
        <p14:creationId xmlns:p14="http://schemas.microsoft.com/office/powerpoint/2010/main" val="662491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dissolve">
                                      <p:cBhvr>
                                        <p:cTn id="7" dur="5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5"/>
          <p:cNvSpPr>
            <a:spLocks noGrp="1"/>
          </p:cNvSpPr>
          <p:nvPr>
            <p:ph type="title"/>
          </p:nvPr>
        </p:nvSpPr>
        <p:spPr>
          <a:xfrm>
            <a:off x="0" y="0"/>
            <a:ext cx="9144000" cy="1143000"/>
          </a:xfrm>
        </p:spPr>
        <p:txBody>
          <a:bodyPr/>
          <a:lstStyle/>
          <a:p>
            <a:pPr eaLnBrk="1" hangingPunct="1"/>
            <a:r>
              <a:rPr lang="en-US" smtClean="0">
                <a:ea typeface="Calibri" pitchFamily="34" charset="0"/>
              </a:rPr>
              <a:t>Data Transfer Rate</a:t>
            </a:r>
          </a:p>
        </p:txBody>
      </p:sp>
      <p:sp>
        <p:nvSpPr>
          <p:cNvPr id="73731" name="Content Placeholder 6"/>
          <p:cNvSpPr>
            <a:spLocks noGrp="1"/>
          </p:cNvSpPr>
          <p:nvPr>
            <p:ph idx="1"/>
          </p:nvPr>
        </p:nvSpPr>
        <p:spPr>
          <a:xfrm>
            <a:off x="173038" y="1071563"/>
            <a:ext cx="8786812" cy="5143500"/>
          </a:xfrm>
        </p:spPr>
        <p:txBody>
          <a:bodyPr>
            <a:normAutofit fontScale="92500" lnSpcReduction="20000"/>
          </a:bodyPr>
          <a:lstStyle/>
          <a:p>
            <a:pPr eaLnBrk="1" hangingPunct="1"/>
            <a:r>
              <a:rPr lang="en-US" smtClean="0">
                <a:ea typeface="Calibri" pitchFamily="34" charset="0"/>
              </a:rPr>
              <a:t>The rate of data transfer in serial data communication is stated in </a:t>
            </a:r>
            <a:r>
              <a:rPr lang="en-US" b="1" smtClean="0">
                <a:solidFill>
                  <a:srgbClr val="00B0F0"/>
                </a:solidFill>
                <a:ea typeface="Calibri" pitchFamily="34" charset="0"/>
              </a:rPr>
              <a:t>bps</a:t>
            </a:r>
            <a:r>
              <a:rPr lang="en-US" smtClean="0">
                <a:ea typeface="Calibri" pitchFamily="34" charset="0"/>
              </a:rPr>
              <a:t> (</a:t>
            </a:r>
            <a:r>
              <a:rPr lang="en-US" b="1" smtClean="0">
                <a:solidFill>
                  <a:srgbClr val="00B0F0"/>
                </a:solidFill>
                <a:ea typeface="Calibri" pitchFamily="34" charset="0"/>
              </a:rPr>
              <a:t>bits per second</a:t>
            </a:r>
            <a:r>
              <a:rPr lang="en-US" smtClean="0">
                <a:ea typeface="Calibri" pitchFamily="34" charset="0"/>
              </a:rPr>
              <a:t>).</a:t>
            </a:r>
          </a:p>
          <a:p>
            <a:pPr eaLnBrk="1" hangingPunct="1"/>
            <a:endParaRPr lang="en-US" smtClean="0">
              <a:ea typeface="Calibri" pitchFamily="34" charset="0"/>
            </a:endParaRPr>
          </a:p>
          <a:p>
            <a:pPr eaLnBrk="1" hangingPunct="1"/>
            <a:r>
              <a:rPr lang="en-US" smtClean="0">
                <a:ea typeface="Calibri" pitchFamily="34" charset="0"/>
              </a:rPr>
              <a:t>Another widely used terminology for bps is </a:t>
            </a:r>
            <a:r>
              <a:rPr lang="en-US" b="1" smtClean="0">
                <a:solidFill>
                  <a:srgbClr val="00B0F0"/>
                </a:solidFill>
                <a:ea typeface="Calibri" pitchFamily="34" charset="0"/>
              </a:rPr>
              <a:t>baud rate.</a:t>
            </a:r>
          </a:p>
          <a:p>
            <a:pPr lvl="1" eaLnBrk="1" hangingPunct="1"/>
            <a:r>
              <a:rPr lang="en-US" smtClean="0">
                <a:ea typeface="Calibri" pitchFamily="34" charset="0"/>
              </a:rPr>
              <a:t>It is modem terminology and is defined as </a:t>
            </a:r>
            <a:r>
              <a:rPr lang="en-US" b="1" smtClean="0">
                <a:solidFill>
                  <a:srgbClr val="00B0F0"/>
                </a:solidFill>
                <a:ea typeface="Calibri" pitchFamily="34" charset="0"/>
              </a:rPr>
              <a:t>the number of signal changes per second</a:t>
            </a:r>
          </a:p>
          <a:p>
            <a:pPr lvl="1" eaLnBrk="1" hangingPunct="1"/>
            <a:r>
              <a:rPr lang="en-US" smtClean="0">
                <a:ea typeface="Calibri" pitchFamily="34" charset="0"/>
              </a:rPr>
              <a:t>In modems, there are occasions when a single change of signal transfers several bits of data</a:t>
            </a:r>
          </a:p>
          <a:p>
            <a:pPr lvl="1" eaLnBrk="1" hangingPunct="1"/>
            <a:endParaRPr lang="en-US" smtClean="0">
              <a:ea typeface="Calibri" pitchFamily="34" charset="0"/>
            </a:endParaRPr>
          </a:p>
          <a:p>
            <a:pPr eaLnBrk="1" hangingPunct="1"/>
            <a:r>
              <a:rPr lang="en-US" smtClean="0">
                <a:ea typeface="Calibri" pitchFamily="34" charset="0"/>
              </a:rPr>
              <a:t>As far as the </a:t>
            </a:r>
            <a:r>
              <a:rPr lang="en-US" b="1" smtClean="0">
                <a:solidFill>
                  <a:srgbClr val="00B0F0"/>
                </a:solidFill>
                <a:ea typeface="Calibri" pitchFamily="34" charset="0"/>
              </a:rPr>
              <a:t>conductor wire </a:t>
            </a:r>
            <a:r>
              <a:rPr lang="en-US" smtClean="0">
                <a:ea typeface="Calibri" pitchFamily="34" charset="0"/>
              </a:rPr>
              <a:t>is concerned, </a:t>
            </a:r>
            <a:r>
              <a:rPr lang="en-US" b="1" smtClean="0">
                <a:solidFill>
                  <a:srgbClr val="00B0F0"/>
                </a:solidFill>
                <a:ea typeface="Calibri" pitchFamily="34" charset="0"/>
              </a:rPr>
              <a:t>the baud rate and bps are the same.</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414</a:t>
            </a:fld>
            <a:endParaRPr lang="en-US"/>
          </a:p>
        </p:txBody>
      </p:sp>
    </p:spTree>
    <p:extLst>
      <p:ext uri="{BB962C8B-B14F-4D97-AF65-F5344CB8AC3E}">
        <p14:creationId xmlns:p14="http://schemas.microsoft.com/office/powerpoint/2010/main" val="2111775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Serial Port</a:t>
            </a:r>
          </a:p>
        </p:txBody>
      </p:sp>
      <p:sp>
        <p:nvSpPr>
          <p:cNvPr id="74755" name="Content Placeholder 6"/>
          <p:cNvSpPr>
            <a:spLocks noGrp="1"/>
          </p:cNvSpPr>
          <p:nvPr>
            <p:ph idx="1"/>
          </p:nvPr>
        </p:nvSpPr>
        <p:spPr>
          <a:xfrm>
            <a:off x="173038" y="1214438"/>
            <a:ext cx="8786812" cy="2643187"/>
          </a:xfrm>
        </p:spPr>
        <p:txBody>
          <a:bodyPr>
            <a:normAutofit fontScale="92500" lnSpcReduction="10000"/>
          </a:bodyPr>
          <a:lstStyle/>
          <a:p>
            <a:pPr eaLnBrk="1" hangingPunct="1"/>
            <a:r>
              <a:rPr lang="en-US" smtClean="0">
                <a:ea typeface="Calibri" pitchFamily="34" charset="0"/>
              </a:rPr>
              <a:t>Synchronous and Asynchronous</a:t>
            </a:r>
          </a:p>
          <a:p>
            <a:pPr eaLnBrk="1" hangingPunct="1"/>
            <a:r>
              <a:rPr lang="en-US" smtClean="0">
                <a:ea typeface="Calibri" pitchFamily="34" charset="0"/>
              </a:rPr>
              <a:t>SCON Register is used to Control</a:t>
            </a:r>
          </a:p>
          <a:p>
            <a:pPr eaLnBrk="1" hangingPunct="1"/>
            <a:r>
              <a:rPr lang="en-US" smtClean="0">
                <a:ea typeface="Calibri" pitchFamily="34" charset="0"/>
              </a:rPr>
              <a:t>Data Transfer through TXd &amp; RXd pins</a:t>
            </a:r>
          </a:p>
          <a:p>
            <a:pPr eaLnBrk="1" hangingPunct="1"/>
            <a:r>
              <a:rPr lang="en-US" smtClean="0">
                <a:ea typeface="Calibri" pitchFamily="34" charset="0"/>
              </a:rPr>
              <a:t>Some time - Clock through TXd Pin</a:t>
            </a:r>
          </a:p>
          <a:p>
            <a:pPr eaLnBrk="1" hangingPunct="1"/>
            <a:r>
              <a:rPr lang="en-US" smtClean="0">
                <a:ea typeface="Calibri" pitchFamily="34" charset="0"/>
              </a:rPr>
              <a:t>Four Modes of Operation:</a:t>
            </a:r>
          </a:p>
          <a:p>
            <a:pPr eaLnBrk="1" hangingPunct="1"/>
            <a:endParaRPr lang="en-US" smtClean="0">
              <a:ea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415</a:t>
            </a:fld>
            <a:endParaRPr lang="en-US"/>
          </a:p>
        </p:txBody>
      </p:sp>
      <p:sp>
        <p:nvSpPr>
          <p:cNvPr id="8" name="Rectangle 4"/>
          <p:cNvSpPr>
            <a:spLocks noChangeArrowheads="1"/>
          </p:cNvSpPr>
          <p:nvPr/>
        </p:nvSpPr>
        <p:spPr bwMode="auto">
          <a:xfrm>
            <a:off x="896938" y="4076700"/>
            <a:ext cx="7389812" cy="2138363"/>
          </a:xfrm>
          <a:prstGeom prst="rect">
            <a:avLst/>
          </a:prstGeom>
          <a:solidFill>
            <a:schemeClr val="bg1"/>
          </a:solidFill>
          <a:ln w="28575">
            <a:solidFill>
              <a:srgbClr val="000000"/>
            </a:solidFill>
            <a:miter lim="800000"/>
            <a:headEnd type="none" w="sm" len="sm"/>
            <a:tailEnd type="none" w="sm" len="sm"/>
          </a:ln>
        </p:spPr>
        <p:txBody>
          <a:bodyPr wrap="none" anchor="ctr"/>
          <a:lstStyle/>
          <a:p>
            <a:r>
              <a:rPr lang="en-US" sz="2800" b="1">
                <a:latin typeface="Calibri" pitchFamily="34" charset="0"/>
              </a:rPr>
              <a:t>Mode 0	:Synchronous Serial Communication</a:t>
            </a:r>
          </a:p>
          <a:p>
            <a:r>
              <a:rPr lang="en-US" sz="2800" b="1">
                <a:latin typeface="Calibri" pitchFamily="34" charset="0"/>
              </a:rPr>
              <a:t>Mode 1	:8-Bit UART with Timer Data Rate</a:t>
            </a:r>
          </a:p>
          <a:p>
            <a:r>
              <a:rPr lang="en-US" sz="2800" b="1">
                <a:latin typeface="Calibri" pitchFamily="34" charset="0"/>
              </a:rPr>
              <a:t>Mode 2	:9-Bit UART with Set Data Rate</a:t>
            </a:r>
          </a:p>
          <a:p>
            <a:r>
              <a:rPr lang="en-US" sz="2800" b="1">
                <a:latin typeface="Calibri" pitchFamily="34" charset="0"/>
              </a:rPr>
              <a:t>Mode 3	:9-Bit UART with Timer Data Rate</a:t>
            </a:r>
          </a:p>
        </p:txBody>
      </p:sp>
    </p:spTree>
    <p:extLst>
      <p:ext uri="{BB962C8B-B14F-4D97-AF65-F5344CB8AC3E}">
        <p14:creationId xmlns:p14="http://schemas.microsoft.com/office/powerpoint/2010/main" val="3735703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7"/>
          <p:cNvSpPr>
            <a:spLocks noGrp="1"/>
          </p:cNvSpPr>
          <p:nvPr>
            <p:ph type="title"/>
          </p:nvPr>
        </p:nvSpPr>
        <p:spPr>
          <a:xfrm>
            <a:off x="0" y="142875"/>
            <a:ext cx="9144000" cy="1143000"/>
          </a:xfrm>
        </p:spPr>
        <p:txBody>
          <a:bodyPr>
            <a:normAutofit fontScale="90000"/>
          </a:bodyPr>
          <a:lstStyle/>
          <a:p>
            <a:pPr eaLnBrk="1" hangingPunct="1"/>
            <a:r>
              <a:rPr lang="en-US" sz="4400" smtClean="0">
                <a:ea typeface="Calibri" pitchFamily="34" charset="0"/>
              </a:rPr>
              <a:t>Registers related to Serial Communication</a:t>
            </a:r>
          </a:p>
        </p:txBody>
      </p:sp>
      <p:sp>
        <p:nvSpPr>
          <p:cNvPr id="75779" name="Content Placeholder 8"/>
          <p:cNvSpPr>
            <a:spLocks noGrp="1"/>
          </p:cNvSpPr>
          <p:nvPr>
            <p:ph idx="1"/>
          </p:nvPr>
        </p:nvSpPr>
        <p:spPr>
          <a:xfrm>
            <a:off x="2500313" y="2071688"/>
            <a:ext cx="4684712" cy="3929062"/>
          </a:xfrm>
        </p:spPr>
        <p:txBody>
          <a:bodyPr>
            <a:normAutofit/>
          </a:bodyPr>
          <a:lstStyle/>
          <a:p>
            <a:pPr marL="514350" indent="-514350" eaLnBrk="1" hangingPunct="1">
              <a:spcBef>
                <a:spcPct val="0"/>
              </a:spcBef>
              <a:spcAft>
                <a:spcPts val="4200"/>
              </a:spcAft>
              <a:buFontTx/>
              <a:buAutoNum type="arabicPeriod"/>
            </a:pPr>
            <a:r>
              <a:rPr lang="en-US" sz="4400" smtClean="0">
                <a:ea typeface="Calibri" pitchFamily="34" charset="0"/>
              </a:rPr>
              <a:t>SBUF Register</a:t>
            </a:r>
          </a:p>
          <a:p>
            <a:pPr marL="514350" indent="-514350" eaLnBrk="1" hangingPunct="1">
              <a:spcBef>
                <a:spcPct val="0"/>
              </a:spcBef>
              <a:spcAft>
                <a:spcPts val="4200"/>
              </a:spcAft>
              <a:buFontTx/>
              <a:buAutoNum type="arabicPeriod"/>
            </a:pPr>
            <a:r>
              <a:rPr lang="en-US" sz="4400" smtClean="0">
                <a:ea typeface="Calibri" pitchFamily="34" charset="0"/>
              </a:rPr>
              <a:t>SCON Register</a:t>
            </a:r>
          </a:p>
          <a:p>
            <a:pPr marL="514350" indent="-514350" eaLnBrk="1" hangingPunct="1">
              <a:spcBef>
                <a:spcPct val="0"/>
              </a:spcBef>
              <a:spcAft>
                <a:spcPts val="4200"/>
              </a:spcAft>
              <a:buFontTx/>
              <a:buAutoNum type="arabicPeriod"/>
            </a:pPr>
            <a:r>
              <a:rPr lang="en-US" sz="4400" smtClean="0">
                <a:ea typeface="Calibri" pitchFamily="34" charset="0"/>
              </a:rPr>
              <a:t>PCON Register</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416</a:t>
            </a:fld>
            <a:endParaRPr lang="en-US"/>
          </a:p>
        </p:txBody>
      </p:sp>
    </p:spTree>
    <p:extLst>
      <p:ext uri="{BB962C8B-B14F-4D97-AF65-F5344CB8AC3E}">
        <p14:creationId xmlns:p14="http://schemas.microsoft.com/office/powerpoint/2010/main" val="416180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7"/>
          <p:cNvSpPr>
            <a:spLocks noGrp="1"/>
          </p:cNvSpPr>
          <p:nvPr>
            <p:ph type="title"/>
          </p:nvPr>
        </p:nvSpPr>
        <p:spPr>
          <a:xfrm>
            <a:off x="0" y="0"/>
            <a:ext cx="9144000" cy="1143000"/>
          </a:xfrm>
        </p:spPr>
        <p:txBody>
          <a:bodyPr/>
          <a:lstStyle/>
          <a:p>
            <a:pPr eaLnBrk="1" hangingPunct="1"/>
            <a:r>
              <a:rPr lang="en-US" smtClean="0">
                <a:ea typeface="Calibri" pitchFamily="34" charset="0"/>
              </a:rPr>
              <a:t>SBUF Register</a:t>
            </a:r>
          </a:p>
        </p:txBody>
      </p:sp>
      <p:sp>
        <p:nvSpPr>
          <p:cNvPr id="76803" name="Content Placeholder 8"/>
          <p:cNvSpPr>
            <a:spLocks noGrp="1"/>
          </p:cNvSpPr>
          <p:nvPr>
            <p:ph idx="1"/>
          </p:nvPr>
        </p:nvSpPr>
        <p:spPr>
          <a:xfrm>
            <a:off x="173038" y="1214438"/>
            <a:ext cx="8786812" cy="5143500"/>
          </a:xfrm>
        </p:spPr>
        <p:txBody>
          <a:bodyPr>
            <a:normAutofit/>
          </a:bodyPr>
          <a:lstStyle/>
          <a:p>
            <a:pPr algn="just" eaLnBrk="1" hangingPunct="1">
              <a:spcBef>
                <a:spcPct val="0"/>
              </a:spcBef>
              <a:spcAft>
                <a:spcPts val="1800"/>
              </a:spcAft>
            </a:pPr>
            <a:r>
              <a:rPr lang="en-US" sz="2500" b="1" smtClean="0">
                <a:solidFill>
                  <a:srgbClr val="00B0F0"/>
                </a:solidFill>
                <a:ea typeface="Calibri" pitchFamily="34" charset="0"/>
              </a:rPr>
              <a:t>SBUF</a:t>
            </a:r>
            <a:r>
              <a:rPr lang="en-US" sz="2500" smtClean="0">
                <a:ea typeface="Calibri" pitchFamily="34" charset="0"/>
              </a:rPr>
              <a:t> is an </a:t>
            </a:r>
            <a:r>
              <a:rPr lang="en-US" sz="2500" b="1" smtClean="0">
                <a:solidFill>
                  <a:srgbClr val="00B0F0"/>
                </a:solidFill>
                <a:ea typeface="Calibri" pitchFamily="34" charset="0"/>
              </a:rPr>
              <a:t>8-bit register </a:t>
            </a:r>
            <a:r>
              <a:rPr lang="en-US" sz="2500" smtClean="0">
                <a:ea typeface="Calibri" pitchFamily="34" charset="0"/>
              </a:rPr>
              <a:t>used solely for serial communication.</a:t>
            </a:r>
          </a:p>
          <a:p>
            <a:pPr algn="just" eaLnBrk="1" hangingPunct="1">
              <a:spcBef>
                <a:spcPct val="0"/>
              </a:spcBef>
              <a:spcAft>
                <a:spcPts val="1800"/>
              </a:spcAft>
            </a:pPr>
            <a:r>
              <a:rPr lang="en-US" sz="2500" smtClean="0">
                <a:ea typeface="Calibri" pitchFamily="34" charset="0"/>
              </a:rPr>
              <a:t>For a byte data to be transferred via the </a:t>
            </a:r>
            <a:r>
              <a:rPr lang="en-US" sz="2500" b="1" smtClean="0">
                <a:solidFill>
                  <a:srgbClr val="00B0F0"/>
                </a:solidFill>
                <a:ea typeface="Calibri" pitchFamily="34" charset="0"/>
              </a:rPr>
              <a:t>TxD line</a:t>
            </a:r>
            <a:r>
              <a:rPr lang="en-US" sz="2500" smtClean="0">
                <a:ea typeface="Calibri" pitchFamily="34" charset="0"/>
              </a:rPr>
              <a:t>, it must be placed in the </a:t>
            </a:r>
            <a:r>
              <a:rPr lang="en-US" sz="2500" b="1" smtClean="0">
                <a:solidFill>
                  <a:srgbClr val="00B0F0"/>
                </a:solidFill>
                <a:ea typeface="Calibri" pitchFamily="34" charset="0"/>
              </a:rPr>
              <a:t>SBUF register</a:t>
            </a:r>
            <a:r>
              <a:rPr lang="en-US" sz="2500" smtClean="0">
                <a:ea typeface="Calibri" pitchFamily="34" charset="0"/>
              </a:rPr>
              <a:t>.</a:t>
            </a:r>
          </a:p>
          <a:p>
            <a:pPr algn="just" eaLnBrk="1" hangingPunct="1">
              <a:spcBef>
                <a:spcPct val="0"/>
              </a:spcBef>
              <a:spcAft>
                <a:spcPts val="1800"/>
              </a:spcAft>
            </a:pPr>
            <a:r>
              <a:rPr lang="en-US" sz="2500" smtClean="0">
                <a:ea typeface="Calibri" pitchFamily="34" charset="0"/>
              </a:rPr>
              <a:t>The moment a byte is written into SBUF, it is framed with the start and stop bits and transferred serially via the TxD line.</a:t>
            </a:r>
          </a:p>
          <a:p>
            <a:pPr algn="just" eaLnBrk="1" hangingPunct="1">
              <a:spcBef>
                <a:spcPct val="0"/>
              </a:spcBef>
              <a:spcAft>
                <a:spcPts val="1800"/>
              </a:spcAft>
            </a:pPr>
            <a:r>
              <a:rPr lang="en-US" sz="2500" smtClean="0">
                <a:ea typeface="Calibri" pitchFamily="34" charset="0"/>
              </a:rPr>
              <a:t>SBUF holds the byte of data when it is received by 8051 </a:t>
            </a:r>
            <a:r>
              <a:rPr lang="en-US" sz="2500" b="1" smtClean="0">
                <a:solidFill>
                  <a:srgbClr val="00B0F0"/>
                </a:solidFill>
                <a:ea typeface="Calibri" pitchFamily="34" charset="0"/>
              </a:rPr>
              <a:t>RxD</a:t>
            </a:r>
            <a:r>
              <a:rPr lang="en-US" sz="2500" smtClean="0">
                <a:ea typeface="Calibri" pitchFamily="34" charset="0"/>
              </a:rPr>
              <a:t> line.</a:t>
            </a:r>
          </a:p>
          <a:p>
            <a:pPr algn="just" eaLnBrk="1" hangingPunct="1">
              <a:spcBef>
                <a:spcPct val="0"/>
              </a:spcBef>
              <a:spcAft>
                <a:spcPts val="1800"/>
              </a:spcAft>
            </a:pPr>
            <a:r>
              <a:rPr lang="en-US" sz="2500" smtClean="0">
                <a:ea typeface="Calibri" pitchFamily="34" charset="0"/>
              </a:rPr>
              <a:t>When the bits are received serially via RxD, the </a:t>
            </a:r>
            <a:r>
              <a:rPr lang="en-US" sz="2500" b="1" smtClean="0">
                <a:solidFill>
                  <a:srgbClr val="00B0F0"/>
                </a:solidFill>
                <a:ea typeface="Calibri" pitchFamily="34" charset="0"/>
              </a:rPr>
              <a:t>8051 deframes </a:t>
            </a:r>
            <a:r>
              <a:rPr lang="en-US" sz="2500" smtClean="0">
                <a:ea typeface="Calibri" pitchFamily="34" charset="0"/>
              </a:rPr>
              <a:t>it by eliminating the stop and start bits, making a byte out of the data received, and then placing it in SBUF.</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417</a:t>
            </a:fld>
            <a:endParaRPr lang="en-US"/>
          </a:p>
        </p:txBody>
      </p:sp>
    </p:spTree>
    <p:extLst>
      <p:ext uri="{BB962C8B-B14F-4D97-AF65-F5344CB8AC3E}">
        <p14:creationId xmlns:p14="http://schemas.microsoft.com/office/powerpoint/2010/main" val="2924347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7"/>
          <p:cNvSpPr>
            <a:spLocks noGrp="1"/>
          </p:cNvSpPr>
          <p:nvPr>
            <p:ph type="title"/>
          </p:nvPr>
        </p:nvSpPr>
        <p:spPr>
          <a:xfrm>
            <a:off x="0" y="0"/>
            <a:ext cx="9144000" cy="1143000"/>
          </a:xfrm>
        </p:spPr>
        <p:txBody>
          <a:bodyPr/>
          <a:lstStyle/>
          <a:p>
            <a:pPr eaLnBrk="1" hangingPunct="1"/>
            <a:r>
              <a:rPr lang="en-US" smtClean="0">
                <a:ea typeface="Calibri" pitchFamily="34" charset="0"/>
              </a:rPr>
              <a:t>SBUF Register</a:t>
            </a:r>
          </a:p>
        </p:txBody>
      </p:sp>
      <p:sp>
        <p:nvSpPr>
          <p:cNvPr id="77827" name="Content Placeholder 8"/>
          <p:cNvSpPr>
            <a:spLocks noGrp="1"/>
          </p:cNvSpPr>
          <p:nvPr>
            <p:ph idx="1"/>
          </p:nvPr>
        </p:nvSpPr>
        <p:spPr>
          <a:xfrm>
            <a:off x="173038" y="1214438"/>
            <a:ext cx="8786812" cy="714375"/>
          </a:xfrm>
        </p:spPr>
        <p:txBody>
          <a:bodyPr/>
          <a:lstStyle/>
          <a:p>
            <a:pPr algn="just" eaLnBrk="1" hangingPunct="1">
              <a:spcBef>
                <a:spcPct val="0"/>
              </a:spcBef>
              <a:spcAft>
                <a:spcPts val="1800"/>
              </a:spcAft>
            </a:pPr>
            <a:r>
              <a:rPr lang="en-US" sz="2500" b="1" smtClean="0">
                <a:solidFill>
                  <a:srgbClr val="00B0F0"/>
                </a:solidFill>
                <a:ea typeface="Calibri" pitchFamily="34" charset="0"/>
              </a:rPr>
              <a:t>Sample Program:</a:t>
            </a:r>
            <a:endParaRPr lang="en-US" sz="2500" smtClean="0">
              <a:ea typeface="Calibri" pitchFamily="34" charset="0"/>
            </a:endParaRP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418</a:t>
            </a:fld>
            <a:endParaRPr lang="en-US"/>
          </a:p>
        </p:txBody>
      </p:sp>
      <p:pic>
        <p:nvPicPr>
          <p:cNvPr id="74754" name="Picture 2"/>
          <p:cNvPicPr>
            <a:picLocks noChangeAspect="1" noChangeArrowheads="1"/>
          </p:cNvPicPr>
          <p:nvPr/>
        </p:nvPicPr>
        <p:blipFill>
          <a:blip r:embed="rId2"/>
          <a:srcRect/>
          <a:stretch>
            <a:fillRect/>
          </a:stretch>
        </p:blipFill>
        <p:spPr bwMode="auto">
          <a:xfrm>
            <a:off x="112713" y="2214563"/>
            <a:ext cx="8959850" cy="2143125"/>
          </a:xfrm>
          <a:prstGeom prst="rect">
            <a:avLst/>
          </a:prstGeom>
          <a:noFill/>
          <a:ln w="9525">
            <a:noFill/>
            <a:miter lim="800000"/>
            <a:headEnd/>
            <a:tailEnd/>
          </a:ln>
        </p:spPr>
      </p:pic>
    </p:spTree>
    <p:extLst>
      <p:ext uri="{BB962C8B-B14F-4D97-AF65-F5344CB8AC3E}">
        <p14:creationId xmlns:p14="http://schemas.microsoft.com/office/powerpoint/2010/main" val="103076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fade">
                                      <p:cBhvr>
                                        <p:cTn id="7" dur="1000"/>
                                        <p:tgtEl>
                                          <p:spTgt spid="74754"/>
                                        </p:tgtEl>
                                      </p:cBhvr>
                                    </p:animEffect>
                                    <p:anim calcmode="lin" valueType="num">
                                      <p:cBhvr>
                                        <p:cTn id="8" dur="1000" fill="hold"/>
                                        <p:tgtEl>
                                          <p:spTgt spid="74754"/>
                                        </p:tgtEl>
                                        <p:attrNameLst>
                                          <p:attrName>ppt_x</p:attrName>
                                        </p:attrNameLst>
                                      </p:cBhvr>
                                      <p:tavLst>
                                        <p:tav tm="0">
                                          <p:val>
                                            <p:strVal val="#ppt_x"/>
                                          </p:val>
                                        </p:tav>
                                        <p:tav tm="100000">
                                          <p:val>
                                            <p:strVal val="#ppt_x"/>
                                          </p:val>
                                        </p:tav>
                                      </p:tavLst>
                                    </p:anim>
                                    <p:anim calcmode="lin" valueType="num">
                                      <p:cBhvr>
                                        <p:cTn id="9" dur="1000" fill="hold"/>
                                        <p:tgtEl>
                                          <p:spTgt spid="74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7"/>
          <p:cNvSpPr>
            <a:spLocks noGrp="1"/>
          </p:cNvSpPr>
          <p:nvPr>
            <p:ph type="title"/>
          </p:nvPr>
        </p:nvSpPr>
        <p:spPr>
          <a:xfrm>
            <a:off x="0" y="0"/>
            <a:ext cx="9144000" cy="1143000"/>
          </a:xfrm>
        </p:spPr>
        <p:txBody>
          <a:bodyPr/>
          <a:lstStyle/>
          <a:p>
            <a:pPr eaLnBrk="1" hangingPunct="1"/>
            <a:r>
              <a:rPr lang="en-US" smtClean="0">
                <a:ea typeface="Calibri" pitchFamily="34" charset="0"/>
              </a:rPr>
              <a:t>SCON Register</a:t>
            </a:r>
          </a:p>
        </p:txBody>
      </p:sp>
      <p:sp>
        <p:nvSpPr>
          <p:cNvPr id="29" name="Slide Number Placeholder 28"/>
          <p:cNvSpPr>
            <a:spLocks noGrp="1"/>
          </p:cNvSpPr>
          <p:nvPr>
            <p:ph type="sldNum" sz="quarter" idx="12"/>
          </p:nvPr>
        </p:nvSpPr>
        <p:spPr/>
        <p:txBody>
          <a:bodyPr/>
          <a:lstStyle/>
          <a:p>
            <a:pPr>
              <a:defRPr/>
            </a:pPr>
            <a:fld id="{58192763-ECA8-4B55-8099-09EA622932A5}" type="slidenum">
              <a:rPr lang="en-US" smtClean="0"/>
              <a:pPr>
                <a:defRPr/>
              </a:pPr>
              <a:t>419</a:t>
            </a:fld>
            <a:endParaRPr lang="en-US"/>
          </a:p>
        </p:txBody>
      </p:sp>
      <p:sp>
        <p:nvSpPr>
          <p:cNvPr id="34" name="Rectangle 5"/>
          <p:cNvSpPr>
            <a:spLocks noChangeArrowheads="1"/>
          </p:cNvSpPr>
          <p:nvPr/>
        </p:nvSpPr>
        <p:spPr bwMode="auto">
          <a:xfrm>
            <a:off x="1076325" y="1484313"/>
            <a:ext cx="6337300" cy="1296987"/>
          </a:xfrm>
          <a:prstGeom prst="rect">
            <a:avLst/>
          </a:prstGeom>
          <a:solidFill>
            <a:schemeClr val="bg1"/>
          </a:solidFill>
          <a:ln w="28575">
            <a:solidFill>
              <a:schemeClr val="tx1"/>
            </a:solidFill>
            <a:miter lim="800000"/>
            <a:headEnd type="none" w="sm" len="sm"/>
            <a:tailEnd type="none" w="sm" len="sm"/>
          </a:ln>
        </p:spPr>
        <p:txBody>
          <a:bodyPr wrap="none" anchor="ctr"/>
          <a:lstStyle/>
          <a:p>
            <a:r>
              <a:rPr lang="en-US" sz="2400" dirty="0"/>
              <a:t>SM0  SM1   SM2   REN   TB8   RB8    TI    RI</a:t>
            </a:r>
          </a:p>
        </p:txBody>
      </p:sp>
      <p:sp>
        <p:nvSpPr>
          <p:cNvPr id="78853" name="Line 6"/>
          <p:cNvSpPr>
            <a:spLocks noChangeShapeType="1"/>
          </p:cNvSpPr>
          <p:nvPr/>
        </p:nvSpPr>
        <p:spPr bwMode="auto">
          <a:xfrm>
            <a:off x="1868488"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4" name="Line 7"/>
          <p:cNvSpPr>
            <a:spLocks noChangeShapeType="1"/>
          </p:cNvSpPr>
          <p:nvPr/>
        </p:nvSpPr>
        <p:spPr bwMode="auto">
          <a:xfrm>
            <a:off x="2732088"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5" name="Line 8"/>
          <p:cNvSpPr>
            <a:spLocks noChangeShapeType="1"/>
          </p:cNvSpPr>
          <p:nvPr/>
        </p:nvSpPr>
        <p:spPr bwMode="auto">
          <a:xfrm>
            <a:off x="3597275"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6" name="Line 9"/>
          <p:cNvSpPr>
            <a:spLocks noChangeShapeType="1"/>
          </p:cNvSpPr>
          <p:nvPr/>
        </p:nvSpPr>
        <p:spPr bwMode="auto">
          <a:xfrm>
            <a:off x="4532313"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7" name="Line 10"/>
          <p:cNvSpPr>
            <a:spLocks noChangeShapeType="1"/>
          </p:cNvSpPr>
          <p:nvPr/>
        </p:nvSpPr>
        <p:spPr bwMode="auto">
          <a:xfrm>
            <a:off x="5324475"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8" name="Line 11"/>
          <p:cNvSpPr>
            <a:spLocks noChangeShapeType="1"/>
          </p:cNvSpPr>
          <p:nvPr/>
        </p:nvSpPr>
        <p:spPr bwMode="auto">
          <a:xfrm>
            <a:off x="6189663"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78859" name="Line 12"/>
          <p:cNvSpPr>
            <a:spLocks noChangeShapeType="1"/>
          </p:cNvSpPr>
          <p:nvPr/>
        </p:nvSpPr>
        <p:spPr bwMode="auto">
          <a:xfrm>
            <a:off x="6765925" y="1484313"/>
            <a:ext cx="0" cy="1296987"/>
          </a:xfrm>
          <a:prstGeom prst="line">
            <a:avLst/>
          </a:prstGeom>
          <a:noFill/>
          <a:ln w="28575">
            <a:solidFill>
              <a:schemeClr val="tx1"/>
            </a:solidFill>
            <a:round/>
            <a:headEnd type="none" w="sm" len="sm"/>
            <a:tailEnd type="none" w="sm" len="sm"/>
          </a:ln>
        </p:spPr>
        <p:txBody>
          <a:bodyPr/>
          <a:lstStyle/>
          <a:p>
            <a:endParaRPr lang="en-GB"/>
          </a:p>
        </p:txBody>
      </p:sp>
      <p:sp>
        <p:nvSpPr>
          <p:cNvPr id="42" name="Line 14"/>
          <p:cNvSpPr>
            <a:spLocks noChangeShapeType="1"/>
          </p:cNvSpPr>
          <p:nvPr/>
        </p:nvSpPr>
        <p:spPr bwMode="auto">
          <a:xfrm>
            <a:off x="1508125" y="2781300"/>
            <a:ext cx="0" cy="287338"/>
          </a:xfrm>
          <a:prstGeom prst="line">
            <a:avLst/>
          </a:prstGeom>
          <a:noFill/>
          <a:ln w="28575">
            <a:solidFill>
              <a:srgbClr val="92D050"/>
            </a:solidFill>
            <a:round/>
            <a:headEnd type="none" w="sm" len="sm"/>
            <a:tailEnd type="none" w="sm" len="sm"/>
          </a:ln>
        </p:spPr>
        <p:txBody>
          <a:bodyPr/>
          <a:lstStyle/>
          <a:p>
            <a:endParaRPr lang="en-GB"/>
          </a:p>
        </p:txBody>
      </p:sp>
      <p:sp>
        <p:nvSpPr>
          <p:cNvPr id="43" name="Line 15"/>
          <p:cNvSpPr>
            <a:spLocks noChangeShapeType="1"/>
          </p:cNvSpPr>
          <p:nvPr/>
        </p:nvSpPr>
        <p:spPr bwMode="auto">
          <a:xfrm>
            <a:off x="1508125" y="3068638"/>
            <a:ext cx="792163" cy="0"/>
          </a:xfrm>
          <a:prstGeom prst="line">
            <a:avLst/>
          </a:prstGeom>
          <a:noFill/>
          <a:ln w="28575">
            <a:solidFill>
              <a:srgbClr val="92D050"/>
            </a:solidFill>
            <a:round/>
            <a:headEnd type="none" w="sm" len="sm"/>
            <a:tailEnd type="none" w="sm" len="sm"/>
          </a:ln>
        </p:spPr>
        <p:txBody>
          <a:bodyPr/>
          <a:lstStyle/>
          <a:p>
            <a:endParaRPr lang="en-GB"/>
          </a:p>
        </p:txBody>
      </p:sp>
      <p:sp>
        <p:nvSpPr>
          <p:cNvPr id="44" name="Line 16"/>
          <p:cNvSpPr>
            <a:spLocks noChangeShapeType="1"/>
          </p:cNvSpPr>
          <p:nvPr/>
        </p:nvSpPr>
        <p:spPr bwMode="auto">
          <a:xfrm flipV="1">
            <a:off x="2300288" y="2781300"/>
            <a:ext cx="0" cy="287338"/>
          </a:xfrm>
          <a:prstGeom prst="line">
            <a:avLst/>
          </a:prstGeom>
          <a:noFill/>
          <a:ln w="28575">
            <a:solidFill>
              <a:srgbClr val="92D050"/>
            </a:solidFill>
            <a:round/>
            <a:headEnd type="none" w="sm" len="sm"/>
            <a:tailEnd type="none" w="sm" len="sm"/>
          </a:ln>
        </p:spPr>
        <p:txBody>
          <a:bodyPr/>
          <a:lstStyle/>
          <a:p>
            <a:endParaRPr lang="en-GB"/>
          </a:p>
        </p:txBody>
      </p:sp>
      <p:sp>
        <p:nvSpPr>
          <p:cNvPr id="45" name="Line 17"/>
          <p:cNvSpPr>
            <a:spLocks noChangeShapeType="1"/>
          </p:cNvSpPr>
          <p:nvPr/>
        </p:nvSpPr>
        <p:spPr bwMode="auto">
          <a:xfrm flipH="1">
            <a:off x="1508125" y="3068638"/>
            <a:ext cx="360363" cy="288925"/>
          </a:xfrm>
          <a:prstGeom prst="line">
            <a:avLst/>
          </a:prstGeom>
          <a:noFill/>
          <a:ln w="28575">
            <a:solidFill>
              <a:srgbClr val="92D050"/>
            </a:solidFill>
            <a:round/>
            <a:headEnd type="none" w="sm" len="sm"/>
            <a:tailEnd type="triangle" w="lg" len="lg"/>
          </a:ln>
        </p:spPr>
        <p:txBody>
          <a:bodyPr/>
          <a:lstStyle/>
          <a:p>
            <a:endParaRPr lang="en-GB"/>
          </a:p>
        </p:txBody>
      </p:sp>
      <p:sp>
        <p:nvSpPr>
          <p:cNvPr id="46" name="Rectangle 18"/>
          <p:cNvSpPr>
            <a:spLocks noChangeArrowheads="1"/>
          </p:cNvSpPr>
          <p:nvPr/>
        </p:nvSpPr>
        <p:spPr bwMode="auto">
          <a:xfrm>
            <a:off x="501650" y="4870450"/>
            <a:ext cx="2951163" cy="863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solidFill>
                  <a:schemeClr val="tx1"/>
                </a:solidFill>
              </a:rPr>
              <a:t>Enable Multiprocessor</a:t>
            </a:r>
          </a:p>
          <a:p>
            <a:pPr algn="ctr"/>
            <a:r>
              <a:rPr lang="en-US">
                <a:solidFill>
                  <a:schemeClr val="tx1"/>
                </a:solidFill>
              </a:rPr>
              <a:t>Communication Mode</a:t>
            </a:r>
          </a:p>
        </p:txBody>
      </p:sp>
      <p:sp>
        <p:nvSpPr>
          <p:cNvPr id="47" name="Rectangle 20"/>
          <p:cNvSpPr>
            <a:spLocks noChangeArrowheads="1"/>
          </p:cNvSpPr>
          <p:nvPr/>
        </p:nvSpPr>
        <p:spPr bwMode="auto">
          <a:xfrm>
            <a:off x="2949575" y="3500438"/>
            <a:ext cx="1728788" cy="1223962"/>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solidFill>
                  <a:schemeClr val="tx1"/>
                </a:solidFill>
              </a:rPr>
              <a:t>Set to Enable</a:t>
            </a:r>
          </a:p>
          <a:p>
            <a:r>
              <a:rPr lang="en-US">
                <a:solidFill>
                  <a:schemeClr val="tx1"/>
                </a:solidFill>
              </a:rPr>
              <a:t>Serial Data </a:t>
            </a:r>
          </a:p>
          <a:p>
            <a:r>
              <a:rPr lang="en-US">
                <a:solidFill>
                  <a:schemeClr val="tx1"/>
                </a:solidFill>
              </a:rPr>
              <a:t>reception</a:t>
            </a:r>
          </a:p>
        </p:txBody>
      </p:sp>
      <p:sp>
        <p:nvSpPr>
          <p:cNvPr id="48" name="Line 21"/>
          <p:cNvSpPr>
            <a:spLocks noChangeShapeType="1"/>
          </p:cNvSpPr>
          <p:nvPr/>
        </p:nvSpPr>
        <p:spPr bwMode="auto">
          <a:xfrm flipH="1">
            <a:off x="2571750" y="2786063"/>
            <a:ext cx="500063" cy="2071687"/>
          </a:xfrm>
          <a:prstGeom prst="line">
            <a:avLst/>
          </a:prstGeom>
          <a:noFill/>
          <a:ln w="28575">
            <a:solidFill>
              <a:srgbClr val="92D050"/>
            </a:solidFill>
            <a:round/>
            <a:headEnd type="none" w="sm" len="sm"/>
            <a:tailEnd type="triangle" w="lg" len="lg"/>
          </a:ln>
        </p:spPr>
        <p:txBody>
          <a:bodyPr/>
          <a:lstStyle/>
          <a:p>
            <a:endParaRPr lang="en-GB"/>
          </a:p>
        </p:txBody>
      </p:sp>
      <p:sp>
        <p:nvSpPr>
          <p:cNvPr id="49" name="Line 22"/>
          <p:cNvSpPr>
            <a:spLocks noChangeShapeType="1"/>
          </p:cNvSpPr>
          <p:nvPr/>
        </p:nvSpPr>
        <p:spPr bwMode="auto">
          <a:xfrm>
            <a:off x="4029075" y="2781300"/>
            <a:ext cx="0" cy="719138"/>
          </a:xfrm>
          <a:prstGeom prst="line">
            <a:avLst/>
          </a:prstGeom>
          <a:noFill/>
          <a:ln w="28575">
            <a:solidFill>
              <a:srgbClr val="92D050"/>
            </a:solidFill>
            <a:round/>
            <a:headEnd type="none" w="sm" len="sm"/>
            <a:tailEnd type="triangle" w="lg" len="lg"/>
          </a:ln>
        </p:spPr>
        <p:txBody>
          <a:bodyPr/>
          <a:lstStyle/>
          <a:p>
            <a:endParaRPr lang="en-GB"/>
          </a:p>
        </p:txBody>
      </p:sp>
      <p:sp>
        <p:nvSpPr>
          <p:cNvPr id="50" name="Rectangle 23"/>
          <p:cNvSpPr>
            <a:spLocks noChangeArrowheads="1"/>
          </p:cNvSpPr>
          <p:nvPr/>
        </p:nvSpPr>
        <p:spPr bwMode="auto">
          <a:xfrm>
            <a:off x="3524250" y="4868863"/>
            <a:ext cx="2160588" cy="865187"/>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solidFill>
                  <a:schemeClr val="tx1"/>
                </a:solidFill>
              </a:rPr>
              <a:t>9</a:t>
            </a:r>
            <a:r>
              <a:rPr lang="en-US" baseline="30000">
                <a:solidFill>
                  <a:schemeClr val="tx1"/>
                </a:solidFill>
              </a:rPr>
              <a:t>th</a:t>
            </a:r>
            <a:r>
              <a:rPr lang="en-US">
                <a:solidFill>
                  <a:schemeClr val="tx1"/>
                </a:solidFill>
              </a:rPr>
              <a:t> Data Bit </a:t>
            </a:r>
          </a:p>
          <a:p>
            <a:r>
              <a:rPr lang="en-US">
                <a:solidFill>
                  <a:schemeClr val="tx1"/>
                </a:solidFill>
              </a:rPr>
              <a:t>Sent in Mode 2,3 </a:t>
            </a:r>
          </a:p>
        </p:txBody>
      </p:sp>
      <p:sp>
        <p:nvSpPr>
          <p:cNvPr id="51" name="Rectangle 24"/>
          <p:cNvSpPr>
            <a:spLocks noChangeArrowheads="1"/>
          </p:cNvSpPr>
          <p:nvPr/>
        </p:nvSpPr>
        <p:spPr bwMode="auto">
          <a:xfrm>
            <a:off x="5756275" y="4868863"/>
            <a:ext cx="2673350" cy="865187"/>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solidFill>
                  <a:schemeClr val="tx1"/>
                </a:solidFill>
              </a:rPr>
              <a:t>9</a:t>
            </a:r>
            <a:r>
              <a:rPr lang="en-US" baseline="30000">
                <a:solidFill>
                  <a:schemeClr val="tx1"/>
                </a:solidFill>
              </a:rPr>
              <a:t>th</a:t>
            </a:r>
            <a:r>
              <a:rPr lang="en-US">
                <a:solidFill>
                  <a:schemeClr val="tx1"/>
                </a:solidFill>
              </a:rPr>
              <a:t> Data Bit </a:t>
            </a:r>
          </a:p>
          <a:p>
            <a:r>
              <a:rPr lang="en-US">
                <a:solidFill>
                  <a:schemeClr val="tx1"/>
                </a:solidFill>
              </a:rPr>
              <a:t>Received in Mode 2,3 </a:t>
            </a:r>
          </a:p>
        </p:txBody>
      </p:sp>
      <p:sp>
        <p:nvSpPr>
          <p:cNvPr id="52" name="Line 25"/>
          <p:cNvSpPr>
            <a:spLocks noChangeShapeType="1"/>
          </p:cNvSpPr>
          <p:nvPr/>
        </p:nvSpPr>
        <p:spPr bwMode="auto">
          <a:xfrm>
            <a:off x="4929188" y="2781300"/>
            <a:ext cx="0" cy="2087563"/>
          </a:xfrm>
          <a:prstGeom prst="line">
            <a:avLst/>
          </a:prstGeom>
          <a:noFill/>
          <a:ln w="28575">
            <a:solidFill>
              <a:srgbClr val="92D050"/>
            </a:solidFill>
            <a:round/>
            <a:headEnd type="none" w="sm" len="sm"/>
            <a:tailEnd type="triangle" w="lg" len="lg"/>
          </a:ln>
        </p:spPr>
        <p:txBody>
          <a:bodyPr/>
          <a:lstStyle/>
          <a:p>
            <a:endParaRPr lang="en-GB"/>
          </a:p>
        </p:txBody>
      </p:sp>
      <p:sp>
        <p:nvSpPr>
          <p:cNvPr id="53" name="Line 26"/>
          <p:cNvSpPr>
            <a:spLocks noChangeShapeType="1"/>
          </p:cNvSpPr>
          <p:nvPr/>
        </p:nvSpPr>
        <p:spPr bwMode="auto">
          <a:xfrm>
            <a:off x="5715000" y="2786063"/>
            <a:ext cx="185738" cy="2082800"/>
          </a:xfrm>
          <a:prstGeom prst="line">
            <a:avLst/>
          </a:prstGeom>
          <a:noFill/>
          <a:ln w="28575">
            <a:solidFill>
              <a:srgbClr val="92D050"/>
            </a:solidFill>
            <a:round/>
            <a:headEnd type="none" w="sm" len="sm"/>
            <a:tailEnd type="triangle" w="lg" len="lg"/>
          </a:ln>
        </p:spPr>
        <p:txBody>
          <a:bodyPr/>
          <a:lstStyle/>
          <a:p>
            <a:endParaRPr lang="en-GB"/>
          </a:p>
        </p:txBody>
      </p:sp>
      <p:sp>
        <p:nvSpPr>
          <p:cNvPr id="54" name="Rectangle 27"/>
          <p:cNvSpPr>
            <a:spLocks noChangeArrowheads="1"/>
          </p:cNvSpPr>
          <p:nvPr/>
        </p:nvSpPr>
        <p:spPr bwMode="auto">
          <a:xfrm>
            <a:off x="6019800" y="4149725"/>
            <a:ext cx="2771775" cy="647700"/>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solidFill>
                  <a:schemeClr val="tx1"/>
                </a:solidFill>
              </a:rPr>
              <a:t>Set when Stop bit Txed</a:t>
            </a:r>
          </a:p>
        </p:txBody>
      </p:sp>
      <p:sp>
        <p:nvSpPr>
          <p:cNvPr id="55" name="Rectangle 28"/>
          <p:cNvSpPr>
            <a:spLocks noChangeArrowheads="1"/>
          </p:cNvSpPr>
          <p:nvPr/>
        </p:nvSpPr>
        <p:spPr bwMode="auto">
          <a:xfrm>
            <a:off x="6654800" y="3068638"/>
            <a:ext cx="2124075" cy="936625"/>
          </a:xfrm>
          <a:prstGeom prst="rect">
            <a:avLst/>
          </a:prstGeom>
          <a:solidFill>
            <a:schemeClr val="accent1"/>
          </a:solidFill>
          <a:ln w="12700">
            <a:solidFill>
              <a:schemeClr val="tx1"/>
            </a:solidFill>
            <a:miter lim="800000"/>
            <a:headEnd type="none" w="sm" len="sm"/>
            <a:tailEnd type="none" w="sm" len="sm"/>
          </a:ln>
        </p:spPr>
        <p:txBody>
          <a:bodyPr wrap="none" anchor="ctr"/>
          <a:lstStyle/>
          <a:p>
            <a:r>
              <a:rPr lang="en-US">
                <a:solidFill>
                  <a:schemeClr val="tx1"/>
                </a:solidFill>
              </a:rPr>
              <a:t>Set when a Cha-</a:t>
            </a:r>
          </a:p>
          <a:p>
            <a:r>
              <a:rPr lang="en-US">
                <a:solidFill>
                  <a:schemeClr val="tx1"/>
                </a:solidFill>
              </a:rPr>
              <a:t>ractor received</a:t>
            </a:r>
          </a:p>
        </p:txBody>
      </p:sp>
      <p:sp>
        <p:nvSpPr>
          <p:cNvPr id="56" name="Line 29"/>
          <p:cNvSpPr>
            <a:spLocks noChangeShapeType="1"/>
          </p:cNvSpPr>
          <p:nvPr/>
        </p:nvSpPr>
        <p:spPr bwMode="auto">
          <a:xfrm>
            <a:off x="6500813" y="2781300"/>
            <a:ext cx="0" cy="1368425"/>
          </a:xfrm>
          <a:prstGeom prst="line">
            <a:avLst/>
          </a:prstGeom>
          <a:noFill/>
          <a:ln w="28575">
            <a:solidFill>
              <a:srgbClr val="92D050"/>
            </a:solidFill>
            <a:round/>
            <a:headEnd type="none" w="sm" len="sm"/>
            <a:tailEnd type="triangle" w="lg" len="lg"/>
          </a:ln>
        </p:spPr>
        <p:txBody>
          <a:bodyPr/>
          <a:lstStyle/>
          <a:p>
            <a:endParaRPr lang="en-GB"/>
          </a:p>
        </p:txBody>
      </p:sp>
      <p:sp>
        <p:nvSpPr>
          <p:cNvPr id="57" name="Line 30"/>
          <p:cNvSpPr>
            <a:spLocks noChangeShapeType="1"/>
          </p:cNvSpPr>
          <p:nvPr/>
        </p:nvSpPr>
        <p:spPr bwMode="auto">
          <a:xfrm>
            <a:off x="7072313" y="2781300"/>
            <a:ext cx="0" cy="287338"/>
          </a:xfrm>
          <a:prstGeom prst="line">
            <a:avLst/>
          </a:prstGeom>
          <a:noFill/>
          <a:ln w="28575">
            <a:solidFill>
              <a:srgbClr val="92D050"/>
            </a:solidFill>
            <a:round/>
            <a:headEnd type="none" w="sm" len="sm"/>
            <a:tailEnd type="triangle" w="lg" len="lg"/>
          </a:ln>
        </p:spPr>
        <p:txBody>
          <a:bodyPr/>
          <a:lstStyle/>
          <a:p>
            <a:endParaRPr lang="en-GB"/>
          </a:p>
        </p:txBody>
      </p:sp>
      <p:pic>
        <p:nvPicPr>
          <p:cNvPr id="58" name="Picture 31"/>
          <p:cNvPicPr>
            <a:picLocks noChangeAspect="1" noChangeArrowheads="1"/>
          </p:cNvPicPr>
          <p:nvPr/>
        </p:nvPicPr>
        <p:blipFill>
          <a:blip r:embed="rId2"/>
          <a:srcRect/>
          <a:stretch>
            <a:fillRect/>
          </a:stretch>
        </p:blipFill>
        <p:spPr bwMode="auto">
          <a:xfrm>
            <a:off x="214313" y="3357563"/>
            <a:ext cx="2232025" cy="1435100"/>
          </a:xfrm>
          <a:prstGeom prst="rect">
            <a:avLst/>
          </a:prstGeom>
          <a:noFill/>
          <a:ln w="9525">
            <a:noFill/>
            <a:miter lim="800000"/>
            <a:headEnd/>
            <a:tailEnd/>
          </a:ln>
        </p:spPr>
      </p:pic>
    </p:spTree>
    <p:extLst>
      <p:ext uri="{BB962C8B-B14F-4D97-AF65-F5344CB8AC3E}">
        <p14:creationId xmlns:p14="http://schemas.microsoft.com/office/powerpoint/2010/main" val="930123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dissolve">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dissolv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dissolve">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1000"/>
                                        <p:tgtEl>
                                          <p:spTgt spid="47"/>
                                        </p:tgtEl>
                                      </p:cBhvr>
                                    </p:animEffect>
                                    <p:anim calcmode="lin" valueType="num">
                                      <p:cBhvr>
                                        <p:cTn id="57" dur="1000" fill="hold"/>
                                        <p:tgtEl>
                                          <p:spTgt spid="47"/>
                                        </p:tgtEl>
                                        <p:attrNameLst>
                                          <p:attrName>ppt_x</p:attrName>
                                        </p:attrNameLst>
                                      </p:cBhvr>
                                      <p:tavLst>
                                        <p:tav tm="0">
                                          <p:val>
                                            <p:strVal val="#ppt_x"/>
                                          </p:val>
                                        </p:tav>
                                        <p:tav tm="100000">
                                          <p:val>
                                            <p:strVal val="#ppt_x"/>
                                          </p:val>
                                        </p:tav>
                                      </p:tavLst>
                                    </p:anim>
                                    <p:anim calcmode="lin" valueType="num">
                                      <p:cBhvr>
                                        <p:cTn id="5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dissolve">
                                      <p:cBhvr>
                                        <p:cTn id="63" dur="5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dissolv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1000"/>
                                        <p:tgtEl>
                                          <p:spTgt spid="51"/>
                                        </p:tgtEl>
                                      </p:cBhvr>
                                    </p:animEffect>
                                    <p:anim calcmode="lin" valueType="num">
                                      <p:cBhvr>
                                        <p:cTn id="81" dur="1000" fill="hold"/>
                                        <p:tgtEl>
                                          <p:spTgt spid="51"/>
                                        </p:tgtEl>
                                        <p:attrNameLst>
                                          <p:attrName>ppt_x</p:attrName>
                                        </p:attrNameLst>
                                      </p:cBhvr>
                                      <p:tavLst>
                                        <p:tav tm="0">
                                          <p:val>
                                            <p:strVal val="#ppt_x"/>
                                          </p:val>
                                        </p:tav>
                                        <p:tav tm="100000">
                                          <p:val>
                                            <p:strVal val="#ppt_x"/>
                                          </p:val>
                                        </p:tav>
                                      </p:tavLst>
                                    </p:anim>
                                    <p:anim calcmode="lin" valueType="num">
                                      <p:cBhvr>
                                        <p:cTn id="8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dissolve">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1000"/>
                                        <p:tgtEl>
                                          <p:spTgt spid="54"/>
                                        </p:tgtEl>
                                      </p:cBhvr>
                                    </p:animEffect>
                                    <p:anim calcmode="lin" valueType="num">
                                      <p:cBhvr>
                                        <p:cTn id="93" dur="1000" fill="hold"/>
                                        <p:tgtEl>
                                          <p:spTgt spid="54"/>
                                        </p:tgtEl>
                                        <p:attrNameLst>
                                          <p:attrName>ppt_x</p:attrName>
                                        </p:attrNameLst>
                                      </p:cBhvr>
                                      <p:tavLst>
                                        <p:tav tm="0">
                                          <p:val>
                                            <p:strVal val="#ppt_x"/>
                                          </p:val>
                                        </p:tav>
                                        <p:tav tm="100000">
                                          <p:val>
                                            <p:strVal val="#ppt_x"/>
                                          </p:val>
                                        </p:tav>
                                      </p:tavLst>
                                    </p:anim>
                                    <p:anim calcmode="lin" valueType="num">
                                      <p:cBhvr>
                                        <p:cTn id="9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dissolve">
                                      <p:cBhvr>
                                        <p:cTn id="99" dur="5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47" presetClass="entr" presetSubtype="0" fill="hold" grpId="0" nodeType="clickEffect">
                                  <p:stCondLst>
                                    <p:cond delay="0"/>
                                  </p:stCondLst>
                                  <p:childTnLst>
                                    <p:set>
                                      <p:cBhvr>
                                        <p:cTn id="103" dur="1" fill="hold">
                                          <p:stCondLst>
                                            <p:cond delay="0"/>
                                          </p:stCondLst>
                                        </p:cTn>
                                        <p:tgtEl>
                                          <p:spTgt spid="55"/>
                                        </p:tgtEl>
                                        <p:attrNameLst>
                                          <p:attrName>style.visibility</p:attrName>
                                        </p:attrNameLst>
                                      </p:cBhvr>
                                      <p:to>
                                        <p:strVal val="visible"/>
                                      </p:to>
                                    </p:set>
                                    <p:animEffect transition="in" filter="fade">
                                      <p:cBhvr>
                                        <p:cTn id="104" dur="1000"/>
                                        <p:tgtEl>
                                          <p:spTgt spid="55"/>
                                        </p:tgtEl>
                                      </p:cBhvr>
                                    </p:animEffect>
                                    <p:anim calcmode="lin" valueType="num">
                                      <p:cBhvr>
                                        <p:cTn id="105" dur="1000" fill="hold"/>
                                        <p:tgtEl>
                                          <p:spTgt spid="55"/>
                                        </p:tgtEl>
                                        <p:attrNameLst>
                                          <p:attrName>ppt_x</p:attrName>
                                        </p:attrNameLst>
                                      </p:cBhvr>
                                      <p:tavLst>
                                        <p:tav tm="0">
                                          <p:val>
                                            <p:strVal val="#ppt_x"/>
                                          </p:val>
                                        </p:tav>
                                        <p:tav tm="100000">
                                          <p:val>
                                            <p:strVal val="#ppt_x"/>
                                          </p:val>
                                        </p:tav>
                                      </p:tavLst>
                                    </p:anim>
                                    <p:anim calcmode="lin" valueType="num">
                                      <p:cBhvr>
                                        <p:cTn id="10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69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1" name="object 5"/>
          <p:cNvSpPr>
            <a:spLocks noChangeArrowheads="1"/>
          </p:cNvSpPr>
          <p:nvPr/>
        </p:nvSpPr>
        <p:spPr bwMode="auto">
          <a:xfrm>
            <a:off x="3868738" y="215900"/>
            <a:ext cx="9207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2" name="object 6"/>
          <p:cNvSpPr>
            <a:spLocks noChangeArrowheads="1"/>
          </p:cNvSpPr>
          <p:nvPr/>
        </p:nvSpPr>
        <p:spPr bwMode="auto">
          <a:xfrm>
            <a:off x="4265613" y="520700"/>
            <a:ext cx="601662" cy="447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3" name="object 7"/>
          <p:cNvSpPr>
            <a:spLocks noChangeArrowheads="1"/>
          </p:cNvSpPr>
          <p:nvPr/>
        </p:nvSpPr>
        <p:spPr bwMode="auto">
          <a:xfrm>
            <a:off x="4470400" y="215900"/>
            <a:ext cx="1858963" cy="752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4" name="object 8"/>
          <p:cNvSpPr>
            <a:spLocks noChangeArrowheads="1"/>
          </p:cNvSpPr>
          <p:nvPr/>
        </p:nvSpPr>
        <p:spPr bwMode="auto">
          <a:xfrm>
            <a:off x="5805488" y="520700"/>
            <a:ext cx="601662" cy="4476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5" name="object 9"/>
          <p:cNvSpPr>
            <a:spLocks noChangeArrowheads="1"/>
          </p:cNvSpPr>
          <p:nvPr/>
        </p:nvSpPr>
        <p:spPr bwMode="auto">
          <a:xfrm>
            <a:off x="2244725" y="804863"/>
            <a:ext cx="5880100" cy="5683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object 10"/>
          <p:cNvSpPr txBox="1">
            <a:spLocks noGrp="1"/>
          </p:cNvSpPr>
          <p:nvPr>
            <p:ph type="title"/>
          </p:nvPr>
        </p:nvSpPr>
        <p:spPr/>
        <p:txBody>
          <a:bodyPr rtlCol="0"/>
          <a:lstStyle/>
          <a:p>
            <a:pPr marL="3681095" eaLnBrk="1" fontAlgn="auto" hangingPunct="1">
              <a:spcBef>
                <a:spcPts val="0"/>
              </a:spcBef>
              <a:spcAft>
                <a:spcPts val="0"/>
              </a:spcAft>
              <a:defRPr/>
            </a:pPr>
            <a:r>
              <a:rPr spc="-5" dirty="0"/>
              <a:t>S</a:t>
            </a:r>
            <a:r>
              <a:rPr spc="-7" baseline="-20833" dirty="0"/>
              <a:t>0 </a:t>
            </a:r>
            <a:r>
              <a:rPr dirty="0"/>
              <a:t>and</a:t>
            </a:r>
            <a:r>
              <a:rPr spc="229" dirty="0"/>
              <a:t> </a:t>
            </a:r>
            <a:r>
              <a:rPr spc="-5" dirty="0"/>
              <a:t>S</a:t>
            </a:r>
            <a:r>
              <a:rPr spc="-7" baseline="-20833" dirty="0"/>
              <a:t>1</a:t>
            </a:r>
            <a:endParaRPr baseline="-20833"/>
          </a:p>
        </p:txBody>
      </p:sp>
      <p:sp>
        <p:nvSpPr>
          <p:cNvPr id="29738" name="object 1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76EA332B-DA09-4BC1-BD01-5725923261AE}"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42</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11" name="object 11"/>
          <p:cNvSpPr txBox="1"/>
          <p:nvPr/>
        </p:nvSpPr>
        <p:spPr>
          <a:xfrm>
            <a:off x="1597025" y="906463"/>
            <a:ext cx="6305550" cy="3089275"/>
          </a:xfrm>
          <a:prstGeom prst="rect">
            <a:avLst/>
          </a:prstGeom>
        </p:spPr>
        <p:txBody>
          <a:bodyPr lIns="0" tIns="0" rIns="0" bIns="0">
            <a:spAutoFit/>
          </a:bodyPr>
          <a:lstStyle>
            <a:lvl1pPr marL="8826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8826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29 (Output) and Pin 33 (Output)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882650" marR="0" lvl="0" indent="0" algn="l" defTabSz="914400" rtl="0" eaLnBrk="1" fontAlgn="base" latinLnBrk="0" hangingPunct="1">
              <a:lnSpc>
                <a:spcPct val="100000"/>
              </a:lnSpc>
              <a:spcBef>
                <a:spcPts val="1325"/>
              </a:spcBef>
              <a:spcAft>
                <a:spcPct val="0"/>
              </a:spcAft>
              <a:buClr>
                <a:srgbClr val="3891A7"/>
              </a:buClr>
              <a:buSzPct val="79000"/>
              <a:buFont typeface="Wingdings" panose="05000000000000000000" pitchFamily="2" charset="2"/>
              <a:buChar char=""/>
              <a:tabLst/>
              <a:defRPr/>
            </a:pP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S</a:t>
            </a:r>
            <a:r>
              <a:rPr kumimoji="0" lang="en-US" altLang="en-US" sz="2400" b="0" i="0" u="none" strike="noStrike" kern="1200" cap="none" spc="0" normalizeH="0" baseline="-21000" noProof="0" smtClean="0">
                <a:ln>
                  <a:noFill/>
                </a:ln>
                <a:solidFill>
                  <a:prstClr val="black"/>
                </a:solidFill>
                <a:effectLst/>
                <a:uLnTx/>
                <a:uFillTx/>
                <a:latin typeface="Arial" panose="020B0604020202020204" pitchFamily="34" charset="0"/>
                <a:ea typeface="+mn-ea"/>
                <a:cs typeface="Arial" panose="020B0604020202020204" pitchFamily="34" charset="0"/>
              </a:rPr>
              <a:t>0 </a:t>
            </a: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and S</a:t>
            </a:r>
            <a:r>
              <a:rPr kumimoji="0" lang="en-US" altLang="en-US" sz="2400" b="0" i="0" u="none" strike="noStrike" kern="1200" cap="none" spc="0" normalizeH="0" baseline="-21000" noProof="0" smtClean="0">
                <a:ln>
                  <a:noFill/>
                </a:ln>
                <a:solidFill>
                  <a:prstClr val="black"/>
                </a:solidFill>
                <a:effectLst/>
                <a:uLnTx/>
                <a:uFillTx/>
                <a:latin typeface="Arial" panose="020B0604020202020204" pitchFamily="34" charset="0"/>
                <a:ea typeface="+mn-ea"/>
                <a:cs typeface="Arial" panose="020B0604020202020204" pitchFamily="34" charset="0"/>
              </a:rPr>
              <a:t>1 </a:t>
            </a: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are called Status  Pins.</a:t>
            </a:r>
          </a:p>
          <a:p>
            <a:pPr marL="882650" marR="0" lvl="0" indent="0" algn="l" defTabSz="914400" rtl="0" eaLnBrk="1" fontAlgn="base" latinLnBrk="0" hangingPunct="1">
              <a:lnSpc>
                <a:spcPct val="100000"/>
              </a:lnSpc>
              <a:spcBef>
                <a:spcPct val="0"/>
              </a:spcBef>
              <a:spcAft>
                <a:spcPct val="0"/>
              </a:spcAft>
              <a:buClr>
                <a:srgbClr val="3891A7"/>
              </a:buClr>
              <a:buSzTx/>
              <a:buFont typeface="Wingdings" panose="05000000000000000000" pitchFamily="2" charset="2"/>
              <a:buChar char=""/>
              <a:tabLst/>
              <a:defRPr/>
            </a:pPr>
            <a:endParaRPr kumimoji="0" lang="en-US" alt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82650" marR="0" lvl="0" indent="0" algn="l" defTabSz="914400" rtl="0" eaLnBrk="1" fontAlgn="base" latinLnBrk="0" hangingPunct="1">
              <a:lnSpc>
                <a:spcPct val="100000"/>
              </a:lnSpc>
              <a:spcBef>
                <a:spcPts val="50"/>
              </a:spcBef>
              <a:spcAft>
                <a:spcPct val="0"/>
              </a:spcAft>
              <a:buClr>
                <a:srgbClr val="3891A7"/>
              </a:buClr>
              <a:buSzTx/>
              <a:buFont typeface="Wingdings" panose="05000000000000000000" pitchFamily="2" charset="2"/>
              <a:buChar char=""/>
              <a:tabLst/>
              <a:defRPr/>
            </a:pPr>
            <a:endParaRPr kumimoji="0" lang="en-US" altLang="en-US" sz="21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82650" marR="0" lvl="0" indent="0" algn="just" defTabSz="914400" rtl="0" eaLnBrk="1" fontAlgn="base" latinLnBrk="0" hangingPunct="1">
              <a:lnSpc>
                <a:spcPct val="100000"/>
              </a:lnSpc>
              <a:spcBef>
                <a:spcPct val="0"/>
              </a:spcBef>
              <a:spcAft>
                <a:spcPct val="0"/>
              </a:spcAft>
              <a:buClr>
                <a:srgbClr val="3891A7"/>
              </a:buClr>
              <a:buSzPct val="79000"/>
              <a:buFont typeface="Wingdings" panose="05000000000000000000" pitchFamily="2" charset="2"/>
              <a:buChar char=""/>
              <a:tabLst/>
              <a:defRPr/>
            </a:pP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They tell the current  operation which is in  progress in 8085.</a:t>
            </a:r>
          </a:p>
        </p:txBody>
      </p:sp>
      <p:sp>
        <p:nvSpPr>
          <p:cNvPr id="29708" name="object 12"/>
          <p:cNvSpPr>
            <a:spLocks noChangeArrowheads="1"/>
          </p:cNvSpPr>
          <p:nvPr/>
        </p:nvSpPr>
        <p:spPr bwMode="auto">
          <a:xfrm>
            <a:off x="5822950" y="1676400"/>
            <a:ext cx="3244850" cy="44196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09" name="object 13"/>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10" name="object 14"/>
          <p:cNvSpPr>
            <a:spLocks noChangeArrowheads="1"/>
          </p:cNvSpPr>
          <p:nvPr/>
        </p:nvSpPr>
        <p:spPr bwMode="auto">
          <a:xfrm>
            <a:off x="8305800" y="4038600"/>
            <a:ext cx="457200" cy="304800"/>
          </a:xfrm>
          <a:custGeom>
            <a:avLst/>
            <a:gdLst>
              <a:gd name="T0" fmla="*/ 0 w 457200"/>
              <a:gd name="T1" fmla="*/ 0 h 304800"/>
              <a:gd name="T2" fmla="*/ 457200 w 457200"/>
              <a:gd name="T3" fmla="*/ 304800 h 304800"/>
            </a:gdLst>
            <a:ahLst/>
            <a:cxnLst/>
            <a:rect l="T0" t="T1" r="T2" b="T3"/>
            <a:pathLst>
              <a:path w="457200" h="304800">
                <a:moveTo>
                  <a:pt x="0" y="304800"/>
                </a:moveTo>
                <a:lnTo>
                  <a:pt x="457200" y="304800"/>
                </a:lnTo>
                <a:lnTo>
                  <a:pt x="457200" y="0"/>
                </a:lnTo>
                <a:lnTo>
                  <a:pt x="0" y="0"/>
                </a:lnTo>
                <a:lnTo>
                  <a:pt x="0" y="3048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graphicFrame>
        <p:nvGraphicFramePr>
          <p:cNvPr id="15" name="object 15"/>
          <p:cNvGraphicFramePr>
            <a:graphicFrameLocks noGrp="1"/>
          </p:cNvGraphicFramePr>
          <p:nvPr/>
        </p:nvGraphicFramePr>
        <p:xfrm>
          <a:off x="1593850" y="4337050"/>
          <a:ext cx="4191000" cy="1854198"/>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xmlns="" val="20000"/>
                    </a:ext>
                  </a:extLst>
                </a:gridCol>
                <a:gridCol w="12954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tblGrid>
              <a:tr h="370839">
                <a:tc>
                  <a:txBody>
                    <a:bodyPr/>
                    <a:lstStyle/>
                    <a:p>
                      <a:pPr algn="ctr">
                        <a:lnSpc>
                          <a:spcPct val="100000"/>
                        </a:lnSpc>
                        <a:spcBef>
                          <a:spcPts val="270"/>
                        </a:spcBef>
                      </a:pPr>
                      <a:r>
                        <a:rPr sz="1800" b="1" spc="-5" dirty="0">
                          <a:solidFill>
                            <a:srgbClr val="FFFFFF"/>
                          </a:solidFill>
                          <a:latin typeface="Arial"/>
                          <a:cs typeface="Arial"/>
                        </a:rPr>
                        <a:t>S</a:t>
                      </a:r>
                      <a:r>
                        <a:rPr sz="1800" b="1" spc="-7" baseline="-20833" dirty="0">
                          <a:solidFill>
                            <a:srgbClr val="FFFFFF"/>
                          </a:solidFill>
                          <a:latin typeface="Arial"/>
                          <a:cs typeface="Arial"/>
                        </a:rPr>
                        <a:t>0</a:t>
                      </a:r>
                      <a:endParaRPr sz="1800" baseline="-20833">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tc>
                  <a:txBody>
                    <a:bodyPr/>
                    <a:lstStyle/>
                    <a:p>
                      <a:pPr algn="ctr">
                        <a:lnSpc>
                          <a:spcPct val="100000"/>
                        </a:lnSpc>
                        <a:spcBef>
                          <a:spcPts val="270"/>
                        </a:spcBef>
                      </a:pPr>
                      <a:r>
                        <a:rPr sz="1800" b="1" spc="-5" dirty="0">
                          <a:solidFill>
                            <a:srgbClr val="FFFFFF"/>
                          </a:solidFill>
                          <a:latin typeface="Arial"/>
                          <a:cs typeface="Arial"/>
                        </a:rPr>
                        <a:t>S</a:t>
                      </a:r>
                      <a:r>
                        <a:rPr sz="1800" b="1" spc="-7" baseline="-20833" dirty="0">
                          <a:solidFill>
                            <a:srgbClr val="FFFFFF"/>
                          </a:solidFill>
                          <a:latin typeface="Arial"/>
                          <a:cs typeface="Arial"/>
                        </a:rPr>
                        <a:t>1</a:t>
                      </a:r>
                      <a:endParaRPr sz="1800" baseline="-20833">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tc>
                  <a:txBody>
                    <a:bodyPr/>
                    <a:lstStyle/>
                    <a:p>
                      <a:pPr marL="330200">
                        <a:lnSpc>
                          <a:spcPct val="100000"/>
                        </a:lnSpc>
                        <a:spcBef>
                          <a:spcPts val="270"/>
                        </a:spcBef>
                      </a:pPr>
                      <a:r>
                        <a:rPr sz="1800" b="1" spc="-5" dirty="0">
                          <a:solidFill>
                            <a:srgbClr val="FFFFFF"/>
                          </a:solidFill>
                          <a:latin typeface="Arial"/>
                          <a:cs typeface="Arial"/>
                        </a:rPr>
                        <a:t>Operation</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extLst>
                  <a:ext uri="{0D108BD9-81ED-4DB2-BD59-A6C34878D82A}">
                    <a16:rowId xmlns:a16="http://schemas.microsoft.com/office/drawing/2014/main" xmlns="" val="10000"/>
                  </a:ext>
                </a:extLst>
              </a:tr>
              <a:tr h="370840">
                <a:tc>
                  <a:txBody>
                    <a:bodyPr/>
                    <a:lstStyle/>
                    <a:p>
                      <a:pPr marL="635" algn="ctr">
                        <a:lnSpc>
                          <a:spcPct val="100000"/>
                        </a:lnSpc>
                        <a:spcBef>
                          <a:spcPts val="1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1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tc>
                  <a:txBody>
                    <a:bodyPr/>
                    <a:lstStyle/>
                    <a:p>
                      <a:pPr marL="85725">
                        <a:lnSpc>
                          <a:spcPct val="100000"/>
                        </a:lnSpc>
                        <a:spcBef>
                          <a:spcPts val="170"/>
                        </a:spcBef>
                      </a:pPr>
                      <a:r>
                        <a:rPr sz="1800" spc="-5" dirty="0">
                          <a:latin typeface="Arial"/>
                          <a:cs typeface="Arial"/>
                        </a:rPr>
                        <a:t>Halt</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1"/>
                  </a:ext>
                </a:extLst>
              </a:tr>
              <a:tr h="370839">
                <a:tc>
                  <a:txBody>
                    <a:bodyPr/>
                    <a:lstStyle/>
                    <a:p>
                      <a:pPr marL="635" algn="ctr">
                        <a:lnSpc>
                          <a:spcPct val="100000"/>
                        </a:lnSpc>
                        <a:spcBef>
                          <a:spcPts val="2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270" algn="ctr">
                        <a:lnSpc>
                          <a:spcPct val="100000"/>
                        </a:lnSpc>
                        <a:spcBef>
                          <a:spcPts val="270"/>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85725">
                        <a:lnSpc>
                          <a:spcPct val="100000"/>
                        </a:lnSpc>
                        <a:spcBef>
                          <a:spcPts val="270"/>
                        </a:spcBef>
                      </a:pPr>
                      <a:r>
                        <a:rPr sz="1800" spc="-10" dirty="0">
                          <a:latin typeface="Arial"/>
                          <a:cs typeface="Arial"/>
                        </a:rPr>
                        <a:t>Write</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extLst>
                  <a:ext uri="{0D108BD9-81ED-4DB2-BD59-A6C34878D82A}">
                    <a16:rowId xmlns:a16="http://schemas.microsoft.com/office/drawing/2014/main" xmlns="" val="10002"/>
                  </a:ext>
                </a:extLst>
              </a:tr>
              <a:tr h="370840">
                <a:tc>
                  <a:txBody>
                    <a:bodyPr/>
                    <a:lstStyle/>
                    <a:p>
                      <a:pPr marL="635" algn="ctr">
                        <a:lnSpc>
                          <a:spcPct val="100000"/>
                        </a:lnSpc>
                        <a:spcBef>
                          <a:spcPts val="270"/>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2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85725">
                        <a:lnSpc>
                          <a:spcPct val="100000"/>
                        </a:lnSpc>
                        <a:spcBef>
                          <a:spcPts val="270"/>
                        </a:spcBef>
                      </a:pPr>
                      <a:r>
                        <a:rPr sz="1800" spc="-5" dirty="0">
                          <a:latin typeface="Arial"/>
                          <a:cs typeface="Arial"/>
                        </a:rPr>
                        <a:t>Read</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3"/>
                  </a:ext>
                </a:extLst>
              </a:tr>
              <a:tr h="370840">
                <a:tc>
                  <a:txBody>
                    <a:bodyPr/>
                    <a:lstStyle/>
                    <a:p>
                      <a:pPr marL="635" algn="ctr">
                        <a:lnSpc>
                          <a:spcPct val="100000"/>
                        </a:lnSpc>
                        <a:spcBef>
                          <a:spcPts val="270"/>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270" algn="ctr">
                        <a:lnSpc>
                          <a:spcPct val="100000"/>
                        </a:lnSpc>
                        <a:spcBef>
                          <a:spcPts val="270"/>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85725">
                        <a:lnSpc>
                          <a:spcPct val="100000"/>
                        </a:lnSpc>
                        <a:spcBef>
                          <a:spcPts val="270"/>
                        </a:spcBef>
                      </a:pPr>
                      <a:r>
                        <a:rPr sz="1800" spc="-5" dirty="0">
                          <a:latin typeface="Arial"/>
                          <a:cs typeface="Arial"/>
                        </a:rPr>
                        <a:t>Opcode</a:t>
                      </a:r>
                      <a:r>
                        <a:rPr sz="1800" spc="-90" dirty="0">
                          <a:latin typeface="Arial"/>
                          <a:cs typeface="Arial"/>
                        </a:rPr>
                        <a:t> </a:t>
                      </a:r>
                      <a:r>
                        <a:rPr sz="1800" dirty="0">
                          <a:latin typeface="Arial"/>
                          <a:cs typeface="Arial"/>
                        </a:rPr>
                        <a:t>Fetch</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extLst>
                  <a:ext uri="{0D108BD9-81ED-4DB2-BD59-A6C34878D82A}">
                    <a16:rowId xmlns:a16="http://schemas.microsoft.com/office/drawing/2014/main" xmlns="" val="10004"/>
                  </a:ext>
                </a:extLst>
              </a:tr>
            </a:tbl>
          </a:graphicData>
        </a:graphic>
      </p:graphicFrame>
      <p:sp>
        <p:nvSpPr>
          <p:cNvPr id="29737" name="object 16"/>
          <p:cNvSpPr>
            <a:spLocks noChangeArrowheads="1"/>
          </p:cNvSpPr>
          <p:nvPr/>
        </p:nvSpPr>
        <p:spPr bwMode="auto">
          <a:xfrm>
            <a:off x="8305800" y="3276600"/>
            <a:ext cx="457200" cy="228600"/>
          </a:xfrm>
          <a:custGeom>
            <a:avLst/>
            <a:gdLst>
              <a:gd name="T0" fmla="*/ 0 w 457200"/>
              <a:gd name="T1" fmla="*/ 0 h 228600"/>
              <a:gd name="T2" fmla="*/ 457200 w 457200"/>
              <a:gd name="T3" fmla="*/ 228600 h 228600"/>
            </a:gdLst>
            <a:ahLst/>
            <a:cxnLst/>
            <a:rect l="T0" t="T1" r="T2" b="T3"/>
            <a:pathLst>
              <a:path w="457200" h="228600">
                <a:moveTo>
                  <a:pt x="0" y="228600"/>
                </a:moveTo>
                <a:lnTo>
                  <a:pt x="457200" y="228600"/>
                </a:lnTo>
                <a:lnTo>
                  <a:pt x="4572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2973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0" name="object 12"/>
          <p:cNvSpPr>
            <a:spLocks noChangeArrowheads="1"/>
          </p:cNvSpPr>
          <p:nvPr/>
        </p:nvSpPr>
        <p:spPr bwMode="auto">
          <a:xfrm>
            <a:off x="8077200" y="32004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29741" name="object 12"/>
          <p:cNvSpPr>
            <a:spLocks noChangeArrowheads="1"/>
          </p:cNvSpPr>
          <p:nvPr/>
        </p:nvSpPr>
        <p:spPr bwMode="auto">
          <a:xfrm>
            <a:off x="8077200" y="41148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697626748"/>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Serial Port – Mode 0</a:t>
            </a:r>
          </a:p>
        </p:txBody>
      </p:sp>
      <p:sp>
        <p:nvSpPr>
          <p:cNvPr id="79875" name="Content Placeholder 6"/>
          <p:cNvSpPr>
            <a:spLocks noGrp="1"/>
          </p:cNvSpPr>
          <p:nvPr>
            <p:ph idx="1"/>
          </p:nvPr>
        </p:nvSpPr>
        <p:spPr>
          <a:xfrm>
            <a:off x="428625" y="1214438"/>
            <a:ext cx="8256588" cy="5143500"/>
          </a:xfrm>
        </p:spPr>
        <p:txBody>
          <a:bodyPr/>
          <a:lstStyle/>
          <a:p>
            <a:pPr marL="0" indent="0" eaLnBrk="1" hangingPunct="1">
              <a:buFontTx/>
              <a:buNone/>
            </a:pPr>
            <a:r>
              <a:rPr lang="en-US" smtClean="0">
                <a:solidFill>
                  <a:srgbClr val="808080"/>
                </a:solidFill>
                <a:ea typeface="Calibri" pitchFamily="34" charset="0"/>
              </a:rPr>
              <a:t>The Serial Port in Mode-0 has the following features:</a:t>
            </a:r>
          </a:p>
          <a:p>
            <a:pPr marL="0" indent="0" eaLnBrk="1" hangingPunct="1"/>
            <a:endParaRPr lang="en-US" smtClean="0">
              <a:solidFill>
                <a:srgbClr val="808080"/>
              </a:solidFill>
              <a:ea typeface="Calibri" pitchFamily="34" charset="0"/>
            </a:endParaRPr>
          </a:p>
          <a:p>
            <a:pPr marL="0" indent="0" eaLnBrk="1" hangingPunct="1">
              <a:spcBef>
                <a:spcPct val="0"/>
              </a:spcBef>
              <a:spcAft>
                <a:spcPts val="3000"/>
              </a:spcAft>
              <a:buFontTx/>
              <a:buAutoNum type="arabicPeriod"/>
            </a:pPr>
            <a:r>
              <a:rPr lang="en-US" sz="2400" smtClean="0">
                <a:ea typeface="Calibri" pitchFamily="34" charset="0"/>
              </a:rPr>
              <a:t> Serial data </a:t>
            </a:r>
            <a:r>
              <a:rPr lang="en-US" sz="2400" b="1" smtClean="0">
                <a:solidFill>
                  <a:srgbClr val="CC99FF"/>
                </a:solidFill>
                <a:ea typeface="Calibri" pitchFamily="34" charset="0"/>
              </a:rPr>
              <a:t>enters and exits through RXD</a:t>
            </a:r>
          </a:p>
          <a:p>
            <a:pPr marL="0" indent="0" eaLnBrk="1" hangingPunct="1">
              <a:spcBef>
                <a:spcPct val="0"/>
              </a:spcBef>
              <a:spcAft>
                <a:spcPts val="3000"/>
              </a:spcAft>
              <a:buFontTx/>
              <a:buAutoNum type="arabicPeriod"/>
            </a:pPr>
            <a:r>
              <a:rPr lang="en-US" sz="2400" smtClean="0">
                <a:ea typeface="Calibri" pitchFamily="34" charset="0"/>
              </a:rPr>
              <a:t> </a:t>
            </a:r>
            <a:r>
              <a:rPr lang="en-US" sz="2400" b="1" smtClean="0">
                <a:solidFill>
                  <a:srgbClr val="CC99FF"/>
                </a:solidFill>
                <a:ea typeface="Calibri" pitchFamily="34" charset="0"/>
              </a:rPr>
              <a:t>TXD</a:t>
            </a:r>
            <a:r>
              <a:rPr lang="en-US" sz="2400" smtClean="0">
                <a:ea typeface="Calibri" pitchFamily="34" charset="0"/>
              </a:rPr>
              <a:t> outputs the </a:t>
            </a:r>
            <a:r>
              <a:rPr lang="en-US" sz="2400" b="1" smtClean="0">
                <a:solidFill>
                  <a:srgbClr val="CC99FF"/>
                </a:solidFill>
                <a:ea typeface="Calibri" pitchFamily="34" charset="0"/>
              </a:rPr>
              <a:t>clock</a:t>
            </a:r>
          </a:p>
          <a:p>
            <a:pPr marL="0" indent="0" eaLnBrk="1" hangingPunct="1">
              <a:spcBef>
                <a:spcPct val="0"/>
              </a:spcBef>
              <a:spcAft>
                <a:spcPts val="3000"/>
              </a:spcAft>
              <a:buFontTx/>
              <a:buAutoNum type="arabicPeriod"/>
            </a:pPr>
            <a:r>
              <a:rPr lang="en-US" sz="2400" smtClean="0">
                <a:ea typeface="Calibri" pitchFamily="34" charset="0"/>
              </a:rPr>
              <a:t> 8 bits are transmitted / received</a:t>
            </a:r>
          </a:p>
          <a:p>
            <a:pPr marL="0" indent="0" eaLnBrk="1" hangingPunct="1">
              <a:spcBef>
                <a:spcPct val="0"/>
              </a:spcBef>
              <a:spcAft>
                <a:spcPts val="3000"/>
              </a:spcAft>
              <a:buFontTx/>
              <a:buAutoNum type="arabicPeriod"/>
            </a:pPr>
            <a:r>
              <a:rPr lang="en-US" sz="2400" smtClean="0">
                <a:ea typeface="Calibri" pitchFamily="34" charset="0"/>
              </a:rPr>
              <a:t> The baud rate is fixed at (1/12) of the oscillator frequency</a:t>
            </a:r>
          </a:p>
          <a:p>
            <a:pPr marL="0" indent="0" eaLnBrk="1" hangingPunct="1"/>
            <a:endParaRPr lang="en-US" smtClean="0">
              <a:ea typeface="Calibri" pitchFamily="34" charset="0"/>
            </a:endParaRP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420</a:t>
            </a:fld>
            <a:endParaRPr lang="en-US"/>
          </a:p>
        </p:txBody>
      </p:sp>
    </p:spTree>
    <p:extLst>
      <p:ext uri="{BB962C8B-B14F-4D97-AF65-F5344CB8AC3E}">
        <p14:creationId xmlns:p14="http://schemas.microsoft.com/office/powerpoint/2010/main" val="787455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Serial Port – Mode 1</a:t>
            </a:r>
          </a:p>
        </p:txBody>
      </p:sp>
      <p:sp>
        <p:nvSpPr>
          <p:cNvPr id="80899" name="Content Placeholder 6"/>
          <p:cNvSpPr>
            <a:spLocks noGrp="1"/>
          </p:cNvSpPr>
          <p:nvPr>
            <p:ph idx="1"/>
          </p:nvPr>
        </p:nvSpPr>
        <p:spPr>
          <a:xfrm>
            <a:off x="428625" y="1214438"/>
            <a:ext cx="8256588" cy="5143500"/>
          </a:xfrm>
        </p:spPr>
        <p:txBody>
          <a:bodyPr>
            <a:normAutofit fontScale="92500" lnSpcReduction="10000"/>
          </a:bodyPr>
          <a:lstStyle/>
          <a:p>
            <a:pPr marL="0" indent="0" eaLnBrk="1" hangingPunct="1">
              <a:buFontTx/>
              <a:buNone/>
            </a:pPr>
            <a:r>
              <a:rPr lang="en-US" smtClean="0">
                <a:solidFill>
                  <a:srgbClr val="808080"/>
                </a:solidFill>
                <a:ea typeface="Calibri" pitchFamily="34" charset="0"/>
              </a:rPr>
              <a:t>The Serial Port in Mode-1 has the following features:</a:t>
            </a:r>
          </a:p>
          <a:p>
            <a:pPr marL="0" indent="0" eaLnBrk="1" hangingPunct="1"/>
            <a:endParaRPr lang="en-US" smtClean="0">
              <a:solidFill>
                <a:srgbClr val="808080"/>
              </a:solidFill>
              <a:ea typeface="Calibri" pitchFamily="34" charset="0"/>
            </a:endParaRPr>
          </a:p>
          <a:p>
            <a:pPr marL="0" indent="0" eaLnBrk="1" hangingPunct="1">
              <a:spcBef>
                <a:spcPct val="0"/>
              </a:spcBef>
              <a:spcAft>
                <a:spcPts val="1200"/>
              </a:spcAft>
              <a:buFontTx/>
              <a:buAutoNum type="arabicPeriod"/>
            </a:pPr>
            <a:r>
              <a:rPr lang="en-US" sz="2400" smtClean="0">
                <a:ea typeface="Calibri" pitchFamily="34" charset="0"/>
              </a:rPr>
              <a:t> Serial data </a:t>
            </a:r>
            <a:r>
              <a:rPr lang="en-US" sz="2400" b="1" smtClean="0">
                <a:solidFill>
                  <a:srgbClr val="CC99FF"/>
                </a:solidFill>
                <a:ea typeface="Calibri" pitchFamily="34" charset="0"/>
              </a:rPr>
              <a:t>enters through RXD</a:t>
            </a:r>
          </a:p>
          <a:p>
            <a:pPr marL="0" indent="0" eaLnBrk="1" hangingPunct="1">
              <a:spcBef>
                <a:spcPct val="0"/>
              </a:spcBef>
              <a:spcAft>
                <a:spcPts val="1200"/>
              </a:spcAft>
              <a:buFontTx/>
              <a:buAutoNum type="arabicPeriod"/>
            </a:pPr>
            <a:r>
              <a:rPr lang="en-US" sz="2400" smtClean="0">
                <a:ea typeface="Calibri" pitchFamily="34" charset="0"/>
              </a:rPr>
              <a:t> Serial data </a:t>
            </a:r>
            <a:r>
              <a:rPr lang="en-US" sz="2400" b="1" smtClean="0">
                <a:solidFill>
                  <a:srgbClr val="CC99FF"/>
                </a:solidFill>
                <a:ea typeface="Calibri" pitchFamily="34" charset="0"/>
              </a:rPr>
              <a:t>exits through TXD</a:t>
            </a:r>
          </a:p>
          <a:p>
            <a:pPr marL="0" indent="0" eaLnBrk="1" hangingPunct="1">
              <a:spcBef>
                <a:spcPct val="0"/>
              </a:spcBef>
              <a:spcAft>
                <a:spcPts val="1200"/>
              </a:spcAft>
              <a:buFontTx/>
              <a:buAutoNum type="arabicPeriod"/>
            </a:pPr>
            <a:r>
              <a:rPr lang="en-US" sz="2400" smtClean="0">
                <a:ea typeface="Calibri" pitchFamily="34" charset="0"/>
              </a:rPr>
              <a:t> On receive, the stop bit goes into RB8 in SCON</a:t>
            </a:r>
          </a:p>
          <a:p>
            <a:pPr marL="0" indent="0" eaLnBrk="1" hangingPunct="1">
              <a:spcBef>
                <a:spcPct val="0"/>
              </a:spcBef>
              <a:spcAft>
                <a:spcPts val="1200"/>
              </a:spcAft>
              <a:buFontTx/>
              <a:buAutoNum type="arabicPeriod"/>
            </a:pPr>
            <a:r>
              <a:rPr lang="en-US" sz="2400" b="1" smtClean="0">
                <a:solidFill>
                  <a:srgbClr val="CC99FF"/>
                </a:solidFill>
                <a:ea typeface="Calibri" pitchFamily="34" charset="0"/>
              </a:rPr>
              <a:t> 10 bits </a:t>
            </a:r>
            <a:r>
              <a:rPr lang="en-US" sz="2400" smtClean="0">
                <a:ea typeface="Calibri" pitchFamily="34" charset="0"/>
              </a:rPr>
              <a:t>are transmitted / received</a:t>
            </a:r>
          </a:p>
          <a:p>
            <a:pPr marL="400050" lvl="1" indent="0" eaLnBrk="1" hangingPunct="1">
              <a:spcBef>
                <a:spcPct val="0"/>
              </a:spcBef>
              <a:spcAft>
                <a:spcPts val="1200"/>
              </a:spcAft>
              <a:buFontTx/>
              <a:buAutoNum type="arabicPeriod"/>
            </a:pPr>
            <a:r>
              <a:rPr lang="en-US" sz="2000" i="1" smtClean="0">
                <a:solidFill>
                  <a:srgbClr val="00B0F0"/>
                </a:solidFill>
                <a:ea typeface="Calibri" pitchFamily="34" charset="0"/>
              </a:rPr>
              <a:t> Start bit (0)</a:t>
            </a:r>
          </a:p>
          <a:p>
            <a:pPr marL="400050" lvl="1" indent="0" eaLnBrk="1" hangingPunct="1">
              <a:spcBef>
                <a:spcPct val="0"/>
              </a:spcBef>
              <a:spcAft>
                <a:spcPts val="1200"/>
              </a:spcAft>
              <a:buFontTx/>
              <a:buAutoNum type="arabicPeriod"/>
            </a:pPr>
            <a:r>
              <a:rPr lang="en-US" sz="2000" i="1" smtClean="0">
                <a:solidFill>
                  <a:srgbClr val="00B0F0"/>
                </a:solidFill>
                <a:ea typeface="Calibri" pitchFamily="34" charset="0"/>
              </a:rPr>
              <a:t> Data bits (8)</a:t>
            </a:r>
          </a:p>
          <a:p>
            <a:pPr marL="400050" lvl="1" indent="0" eaLnBrk="1" hangingPunct="1">
              <a:spcBef>
                <a:spcPct val="0"/>
              </a:spcBef>
              <a:spcAft>
                <a:spcPts val="1200"/>
              </a:spcAft>
              <a:buFontTx/>
              <a:buAutoNum type="arabicPeriod"/>
            </a:pPr>
            <a:r>
              <a:rPr lang="en-US" sz="2000" i="1" smtClean="0">
                <a:solidFill>
                  <a:srgbClr val="00B0F0"/>
                </a:solidFill>
                <a:ea typeface="Calibri" pitchFamily="34" charset="0"/>
              </a:rPr>
              <a:t> Stop Bit (1)</a:t>
            </a:r>
          </a:p>
          <a:p>
            <a:pPr marL="0" indent="0" eaLnBrk="1" hangingPunct="1">
              <a:spcBef>
                <a:spcPct val="0"/>
              </a:spcBef>
              <a:spcAft>
                <a:spcPts val="1200"/>
              </a:spcAft>
              <a:buFontTx/>
              <a:buAutoNum type="arabicPeriod"/>
            </a:pPr>
            <a:r>
              <a:rPr lang="en-US" sz="2400" smtClean="0">
                <a:ea typeface="Calibri" pitchFamily="34" charset="0"/>
              </a:rPr>
              <a:t> Baud rate is determined by the Timer 1 over flow rate.</a:t>
            </a:r>
          </a:p>
          <a:p>
            <a:pPr marL="0" indent="0" eaLnBrk="1" hangingPunct="1"/>
            <a:endParaRPr lang="en-US" smtClean="0">
              <a:ea typeface="Calibri" pitchFamily="34" charset="0"/>
            </a:endParaRP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421</a:t>
            </a:fld>
            <a:endParaRPr lang="en-US"/>
          </a:p>
        </p:txBody>
      </p:sp>
    </p:spTree>
    <p:extLst>
      <p:ext uri="{BB962C8B-B14F-4D97-AF65-F5344CB8AC3E}">
        <p14:creationId xmlns:p14="http://schemas.microsoft.com/office/powerpoint/2010/main" val="1768064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Serial Port – Mode 2</a:t>
            </a:r>
          </a:p>
        </p:txBody>
      </p:sp>
      <p:sp>
        <p:nvSpPr>
          <p:cNvPr id="81923" name="Content Placeholder 6"/>
          <p:cNvSpPr>
            <a:spLocks noGrp="1"/>
          </p:cNvSpPr>
          <p:nvPr>
            <p:ph idx="1"/>
          </p:nvPr>
        </p:nvSpPr>
        <p:spPr>
          <a:xfrm>
            <a:off x="642938" y="1214438"/>
            <a:ext cx="7858125" cy="5143500"/>
          </a:xfrm>
        </p:spPr>
        <p:txBody>
          <a:bodyPr>
            <a:normAutofit lnSpcReduction="10000"/>
          </a:bodyPr>
          <a:lstStyle/>
          <a:p>
            <a:pPr marL="0" indent="0" eaLnBrk="1" hangingPunct="1">
              <a:buFontTx/>
              <a:buNone/>
            </a:pPr>
            <a:r>
              <a:rPr lang="en-US" smtClean="0">
                <a:solidFill>
                  <a:srgbClr val="808080"/>
                </a:solidFill>
                <a:ea typeface="Calibri" pitchFamily="34" charset="0"/>
              </a:rPr>
              <a:t>The Serial Port in Mode-2 has the following features:</a:t>
            </a:r>
          </a:p>
          <a:p>
            <a:pPr marL="0" indent="0" eaLnBrk="1" hangingPunct="1"/>
            <a:endParaRPr lang="en-US" smtClean="0">
              <a:solidFill>
                <a:srgbClr val="808080"/>
              </a:solidFill>
              <a:ea typeface="Calibri" pitchFamily="34" charset="0"/>
            </a:endParaRPr>
          </a:p>
          <a:p>
            <a:pPr marL="0" indent="0" eaLnBrk="1" hangingPunct="1">
              <a:spcBef>
                <a:spcPct val="0"/>
              </a:spcBef>
              <a:spcAft>
                <a:spcPts val="600"/>
              </a:spcAft>
              <a:buFontTx/>
              <a:buAutoNum type="arabicPeriod"/>
            </a:pPr>
            <a:r>
              <a:rPr lang="en-US" sz="2400" smtClean="0">
                <a:ea typeface="Calibri" pitchFamily="34" charset="0"/>
              </a:rPr>
              <a:t> Serial data </a:t>
            </a:r>
            <a:r>
              <a:rPr lang="en-US" sz="2400" b="1" smtClean="0">
                <a:solidFill>
                  <a:srgbClr val="00B0F0"/>
                </a:solidFill>
                <a:ea typeface="Calibri" pitchFamily="34" charset="0"/>
              </a:rPr>
              <a:t>enters through RXD</a:t>
            </a:r>
          </a:p>
          <a:p>
            <a:pPr marL="0" indent="0" eaLnBrk="1" hangingPunct="1">
              <a:spcBef>
                <a:spcPct val="0"/>
              </a:spcBef>
              <a:spcAft>
                <a:spcPts val="600"/>
              </a:spcAft>
              <a:buFontTx/>
              <a:buAutoNum type="arabicPeriod"/>
            </a:pPr>
            <a:r>
              <a:rPr lang="en-US" sz="2400" smtClean="0">
                <a:ea typeface="Calibri" pitchFamily="34" charset="0"/>
              </a:rPr>
              <a:t> Serial data </a:t>
            </a:r>
            <a:r>
              <a:rPr lang="en-US" sz="2400" b="1" smtClean="0">
                <a:solidFill>
                  <a:srgbClr val="00B0F0"/>
                </a:solidFill>
                <a:ea typeface="Calibri" pitchFamily="34" charset="0"/>
              </a:rPr>
              <a:t>exits through TXD</a:t>
            </a:r>
          </a:p>
          <a:p>
            <a:pPr marL="0" indent="0" eaLnBrk="1" hangingPunct="1">
              <a:spcBef>
                <a:spcPct val="0"/>
              </a:spcBef>
              <a:spcAft>
                <a:spcPts val="600"/>
              </a:spcAft>
              <a:buFontTx/>
              <a:buAutoNum type="arabicPeriod"/>
            </a:pPr>
            <a:r>
              <a:rPr lang="en-US" sz="2400" smtClean="0">
                <a:ea typeface="Calibri" pitchFamily="34" charset="0"/>
              </a:rPr>
              <a:t> 9th data bit (</a:t>
            </a:r>
            <a:r>
              <a:rPr lang="en-US" sz="2400" b="1" smtClean="0">
                <a:solidFill>
                  <a:srgbClr val="00B0F0"/>
                </a:solidFill>
                <a:ea typeface="Calibri" pitchFamily="34" charset="0"/>
              </a:rPr>
              <a:t>TB8</a:t>
            </a:r>
            <a:r>
              <a:rPr lang="en-US" sz="2400" smtClean="0">
                <a:ea typeface="Calibri" pitchFamily="34" charset="0"/>
              </a:rPr>
              <a:t>) can be assign value 0 or 1</a:t>
            </a:r>
          </a:p>
          <a:p>
            <a:pPr marL="0" indent="0" eaLnBrk="1" hangingPunct="1">
              <a:spcBef>
                <a:spcPct val="0"/>
              </a:spcBef>
              <a:spcAft>
                <a:spcPts val="600"/>
              </a:spcAft>
              <a:buFontTx/>
              <a:buAutoNum type="arabicPeriod"/>
            </a:pPr>
            <a:r>
              <a:rPr lang="en-US" sz="2400" smtClean="0">
                <a:ea typeface="Calibri" pitchFamily="34" charset="0"/>
              </a:rPr>
              <a:t> On receive, the 9th data  bit goes into </a:t>
            </a:r>
            <a:r>
              <a:rPr lang="en-US" sz="2400" b="1" smtClean="0">
                <a:solidFill>
                  <a:srgbClr val="00B0F0"/>
                </a:solidFill>
                <a:ea typeface="Calibri" pitchFamily="34" charset="0"/>
              </a:rPr>
              <a:t>RB8</a:t>
            </a:r>
            <a:r>
              <a:rPr lang="en-US" sz="2400" smtClean="0">
                <a:ea typeface="Calibri" pitchFamily="34" charset="0"/>
              </a:rPr>
              <a:t> in SCON</a:t>
            </a:r>
          </a:p>
          <a:p>
            <a:pPr marL="0" indent="0" eaLnBrk="1" hangingPunct="1">
              <a:spcBef>
                <a:spcPct val="0"/>
              </a:spcBef>
              <a:spcAft>
                <a:spcPts val="600"/>
              </a:spcAft>
              <a:buFontTx/>
              <a:buAutoNum type="arabicPeriod"/>
            </a:pPr>
            <a:r>
              <a:rPr lang="en-US" sz="2400" smtClean="0">
                <a:ea typeface="Calibri" pitchFamily="34" charset="0"/>
              </a:rPr>
              <a:t> </a:t>
            </a:r>
            <a:r>
              <a:rPr lang="en-US" sz="2400" b="1" smtClean="0">
                <a:solidFill>
                  <a:srgbClr val="00B0F0"/>
                </a:solidFill>
                <a:ea typeface="Calibri" pitchFamily="34" charset="0"/>
              </a:rPr>
              <a:t>11 bits </a:t>
            </a:r>
            <a:r>
              <a:rPr lang="en-US" sz="2400" smtClean="0">
                <a:ea typeface="Calibri" pitchFamily="34" charset="0"/>
              </a:rPr>
              <a:t>are transmitted / received</a:t>
            </a:r>
          </a:p>
          <a:p>
            <a:pPr marL="400050" lvl="1" indent="0" eaLnBrk="1" hangingPunct="1">
              <a:spcBef>
                <a:spcPct val="0"/>
              </a:spcBef>
              <a:spcAft>
                <a:spcPts val="600"/>
              </a:spcAft>
              <a:buFontTx/>
              <a:buAutoNum type="arabicPeriod"/>
            </a:pPr>
            <a:r>
              <a:rPr lang="en-US" sz="2000" smtClean="0">
                <a:ea typeface="Calibri" pitchFamily="34" charset="0"/>
              </a:rPr>
              <a:t>Start bit (0)</a:t>
            </a:r>
          </a:p>
          <a:p>
            <a:pPr marL="400050" lvl="1" indent="0" eaLnBrk="1" hangingPunct="1">
              <a:spcBef>
                <a:spcPct val="0"/>
              </a:spcBef>
              <a:spcAft>
                <a:spcPts val="600"/>
              </a:spcAft>
              <a:buFontTx/>
              <a:buAutoNum type="arabicPeriod"/>
            </a:pPr>
            <a:r>
              <a:rPr lang="en-US" sz="2000" smtClean="0">
                <a:ea typeface="Calibri" pitchFamily="34" charset="0"/>
              </a:rPr>
              <a:t>Data bits (9)</a:t>
            </a:r>
          </a:p>
          <a:p>
            <a:pPr marL="400050" lvl="1" indent="0" eaLnBrk="1" hangingPunct="1">
              <a:spcBef>
                <a:spcPct val="0"/>
              </a:spcBef>
              <a:spcAft>
                <a:spcPts val="600"/>
              </a:spcAft>
              <a:buFontTx/>
              <a:buAutoNum type="arabicPeriod"/>
            </a:pPr>
            <a:r>
              <a:rPr lang="en-US" sz="2000" smtClean="0">
                <a:ea typeface="Calibri" pitchFamily="34" charset="0"/>
              </a:rPr>
              <a:t>Stop Bit (1)</a:t>
            </a:r>
          </a:p>
          <a:p>
            <a:pPr marL="0" indent="0" eaLnBrk="1" hangingPunct="1">
              <a:spcBef>
                <a:spcPct val="0"/>
              </a:spcBef>
              <a:spcAft>
                <a:spcPts val="600"/>
              </a:spcAft>
              <a:buFontTx/>
              <a:buAutoNum type="arabicPeriod"/>
            </a:pPr>
            <a:r>
              <a:rPr lang="en-US" sz="2400" smtClean="0">
                <a:ea typeface="Calibri" pitchFamily="34" charset="0"/>
              </a:rPr>
              <a:t> </a:t>
            </a:r>
            <a:r>
              <a:rPr lang="en-US" sz="2400" b="1" smtClean="0">
                <a:solidFill>
                  <a:srgbClr val="00B0F0"/>
                </a:solidFill>
                <a:ea typeface="Calibri" pitchFamily="34" charset="0"/>
              </a:rPr>
              <a:t>Baud rate </a:t>
            </a:r>
            <a:r>
              <a:rPr lang="en-US" sz="2400" smtClean="0">
                <a:ea typeface="Calibri" pitchFamily="34" charset="0"/>
              </a:rPr>
              <a:t>is programmable</a:t>
            </a:r>
          </a:p>
          <a:p>
            <a:pPr marL="0" indent="0" eaLnBrk="1" hangingPunct="1"/>
            <a:endParaRPr lang="en-US" smtClean="0">
              <a:ea typeface="Calibri" pitchFamily="34" charset="0"/>
            </a:endParaRP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422</a:t>
            </a:fld>
            <a:endParaRPr lang="en-US"/>
          </a:p>
        </p:txBody>
      </p:sp>
    </p:spTree>
    <p:extLst>
      <p:ext uri="{BB962C8B-B14F-4D97-AF65-F5344CB8AC3E}">
        <p14:creationId xmlns:p14="http://schemas.microsoft.com/office/powerpoint/2010/main" val="1815846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5"/>
          <p:cNvSpPr>
            <a:spLocks noGrp="1"/>
          </p:cNvSpPr>
          <p:nvPr>
            <p:ph type="title"/>
          </p:nvPr>
        </p:nvSpPr>
        <p:spPr>
          <a:xfrm>
            <a:off x="0" y="0"/>
            <a:ext cx="9144000" cy="1143000"/>
          </a:xfrm>
        </p:spPr>
        <p:txBody>
          <a:bodyPr/>
          <a:lstStyle/>
          <a:p>
            <a:pPr eaLnBrk="1" hangingPunct="1"/>
            <a:r>
              <a:rPr lang="en-US" smtClean="0">
                <a:ea typeface="Calibri" pitchFamily="34" charset="0"/>
              </a:rPr>
              <a:t>8051 Serial Port – Mode 3</a:t>
            </a:r>
          </a:p>
        </p:txBody>
      </p:sp>
      <p:sp>
        <p:nvSpPr>
          <p:cNvPr id="82947" name="Content Placeholder 6"/>
          <p:cNvSpPr>
            <a:spLocks noGrp="1"/>
          </p:cNvSpPr>
          <p:nvPr>
            <p:ph idx="1"/>
          </p:nvPr>
        </p:nvSpPr>
        <p:spPr>
          <a:xfrm>
            <a:off x="642938" y="1214438"/>
            <a:ext cx="7858125" cy="5143500"/>
          </a:xfrm>
        </p:spPr>
        <p:txBody>
          <a:bodyPr>
            <a:normAutofit lnSpcReduction="10000"/>
          </a:bodyPr>
          <a:lstStyle/>
          <a:p>
            <a:pPr marL="0" indent="0" eaLnBrk="1" hangingPunct="1">
              <a:buFontTx/>
              <a:buNone/>
            </a:pPr>
            <a:r>
              <a:rPr lang="en-US" smtClean="0">
                <a:solidFill>
                  <a:srgbClr val="808080"/>
                </a:solidFill>
                <a:ea typeface="Calibri" pitchFamily="34" charset="0"/>
              </a:rPr>
              <a:t>The Serial Port in Mode-3 has the following features:</a:t>
            </a:r>
          </a:p>
          <a:p>
            <a:pPr marL="0" indent="0" eaLnBrk="1" hangingPunct="1"/>
            <a:endParaRPr lang="en-US" smtClean="0">
              <a:solidFill>
                <a:srgbClr val="808080"/>
              </a:solidFill>
              <a:ea typeface="Calibri" pitchFamily="34" charset="0"/>
            </a:endParaRPr>
          </a:p>
          <a:p>
            <a:pPr marL="0" indent="0" eaLnBrk="1" hangingPunct="1">
              <a:spcBef>
                <a:spcPct val="0"/>
              </a:spcBef>
              <a:spcAft>
                <a:spcPts val="600"/>
              </a:spcAft>
              <a:buFontTx/>
              <a:buAutoNum type="arabicPeriod"/>
            </a:pPr>
            <a:r>
              <a:rPr lang="en-US" sz="2400" smtClean="0">
                <a:ea typeface="Calibri" pitchFamily="34" charset="0"/>
              </a:rPr>
              <a:t> Serial data </a:t>
            </a:r>
            <a:r>
              <a:rPr lang="en-US" sz="2400" b="1" smtClean="0">
                <a:solidFill>
                  <a:srgbClr val="00B0F0"/>
                </a:solidFill>
                <a:ea typeface="Calibri" pitchFamily="34" charset="0"/>
              </a:rPr>
              <a:t>enters through RXD</a:t>
            </a:r>
          </a:p>
          <a:p>
            <a:pPr marL="0" indent="0" eaLnBrk="1" hangingPunct="1">
              <a:spcBef>
                <a:spcPct val="0"/>
              </a:spcBef>
              <a:spcAft>
                <a:spcPts val="600"/>
              </a:spcAft>
              <a:buFontTx/>
              <a:buAutoNum type="arabicPeriod"/>
            </a:pPr>
            <a:r>
              <a:rPr lang="en-US" sz="2400" smtClean="0">
                <a:ea typeface="Calibri" pitchFamily="34" charset="0"/>
              </a:rPr>
              <a:t> Serial data </a:t>
            </a:r>
            <a:r>
              <a:rPr lang="en-US" sz="2400" b="1" smtClean="0">
                <a:solidFill>
                  <a:srgbClr val="00B0F0"/>
                </a:solidFill>
                <a:ea typeface="Calibri" pitchFamily="34" charset="0"/>
              </a:rPr>
              <a:t>exits through TXD</a:t>
            </a:r>
          </a:p>
          <a:p>
            <a:pPr marL="0" indent="0" eaLnBrk="1" hangingPunct="1">
              <a:spcBef>
                <a:spcPct val="0"/>
              </a:spcBef>
              <a:spcAft>
                <a:spcPts val="600"/>
              </a:spcAft>
              <a:buFontTx/>
              <a:buAutoNum type="arabicPeriod"/>
            </a:pPr>
            <a:r>
              <a:rPr lang="en-US" sz="2400" smtClean="0">
                <a:ea typeface="Calibri" pitchFamily="34" charset="0"/>
              </a:rPr>
              <a:t> 9th data bit (</a:t>
            </a:r>
            <a:r>
              <a:rPr lang="en-US" sz="2400" b="1" smtClean="0">
                <a:solidFill>
                  <a:srgbClr val="00B0F0"/>
                </a:solidFill>
                <a:ea typeface="Calibri" pitchFamily="34" charset="0"/>
              </a:rPr>
              <a:t>TB8</a:t>
            </a:r>
            <a:r>
              <a:rPr lang="en-US" sz="2400" smtClean="0">
                <a:ea typeface="Calibri" pitchFamily="34" charset="0"/>
              </a:rPr>
              <a:t>) can be assign value 0 or 1</a:t>
            </a:r>
          </a:p>
          <a:p>
            <a:pPr marL="0" indent="0" eaLnBrk="1" hangingPunct="1">
              <a:spcBef>
                <a:spcPct val="0"/>
              </a:spcBef>
              <a:spcAft>
                <a:spcPts val="600"/>
              </a:spcAft>
              <a:buFontTx/>
              <a:buAutoNum type="arabicPeriod"/>
            </a:pPr>
            <a:r>
              <a:rPr lang="en-US" sz="2400" smtClean="0">
                <a:ea typeface="Calibri" pitchFamily="34" charset="0"/>
              </a:rPr>
              <a:t> On receive, the 9th data  bit goes into </a:t>
            </a:r>
            <a:r>
              <a:rPr lang="en-US" sz="2400" b="1" smtClean="0">
                <a:solidFill>
                  <a:srgbClr val="00B0F0"/>
                </a:solidFill>
                <a:ea typeface="Calibri" pitchFamily="34" charset="0"/>
              </a:rPr>
              <a:t>RB8</a:t>
            </a:r>
            <a:r>
              <a:rPr lang="en-US" sz="2400" smtClean="0">
                <a:ea typeface="Calibri" pitchFamily="34" charset="0"/>
              </a:rPr>
              <a:t> in SCON</a:t>
            </a:r>
          </a:p>
          <a:p>
            <a:pPr marL="0" indent="0" eaLnBrk="1" hangingPunct="1">
              <a:spcBef>
                <a:spcPct val="0"/>
              </a:spcBef>
              <a:spcAft>
                <a:spcPts val="600"/>
              </a:spcAft>
              <a:buFontTx/>
              <a:buAutoNum type="arabicPeriod"/>
            </a:pPr>
            <a:r>
              <a:rPr lang="en-US" sz="2400" smtClean="0">
                <a:ea typeface="Calibri" pitchFamily="34" charset="0"/>
              </a:rPr>
              <a:t> </a:t>
            </a:r>
            <a:r>
              <a:rPr lang="en-US" sz="2400" b="1" smtClean="0">
                <a:solidFill>
                  <a:srgbClr val="00B0F0"/>
                </a:solidFill>
                <a:ea typeface="Calibri" pitchFamily="34" charset="0"/>
              </a:rPr>
              <a:t>11 bits </a:t>
            </a:r>
            <a:r>
              <a:rPr lang="en-US" sz="2400" smtClean="0">
                <a:ea typeface="Calibri" pitchFamily="34" charset="0"/>
              </a:rPr>
              <a:t>are transmitted / received</a:t>
            </a:r>
          </a:p>
          <a:p>
            <a:pPr marL="400050" lvl="1" indent="0" eaLnBrk="1" hangingPunct="1">
              <a:spcBef>
                <a:spcPct val="0"/>
              </a:spcBef>
              <a:spcAft>
                <a:spcPts val="600"/>
              </a:spcAft>
              <a:buFontTx/>
              <a:buAutoNum type="arabicPeriod"/>
            </a:pPr>
            <a:r>
              <a:rPr lang="en-US" sz="2000" smtClean="0">
                <a:ea typeface="Calibri" pitchFamily="34" charset="0"/>
              </a:rPr>
              <a:t>Start bit (0)</a:t>
            </a:r>
          </a:p>
          <a:p>
            <a:pPr marL="400050" lvl="1" indent="0" eaLnBrk="1" hangingPunct="1">
              <a:spcBef>
                <a:spcPct val="0"/>
              </a:spcBef>
              <a:spcAft>
                <a:spcPts val="600"/>
              </a:spcAft>
              <a:buFontTx/>
              <a:buAutoNum type="arabicPeriod"/>
            </a:pPr>
            <a:r>
              <a:rPr lang="en-US" sz="2000" smtClean="0">
                <a:ea typeface="Calibri" pitchFamily="34" charset="0"/>
              </a:rPr>
              <a:t>Data bits (9)</a:t>
            </a:r>
          </a:p>
          <a:p>
            <a:pPr marL="400050" lvl="1" indent="0" eaLnBrk="1" hangingPunct="1">
              <a:spcBef>
                <a:spcPct val="0"/>
              </a:spcBef>
              <a:spcAft>
                <a:spcPts val="600"/>
              </a:spcAft>
              <a:buFontTx/>
              <a:buAutoNum type="arabicPeriod"/>
            </a:pPr>
            <a:r>
              <a:rPr lang="en-US" sz="2000" smtClean="0">
                <a:ea typeface="Calibri" pitchFamily="34" charset="0"/>
              </a:rPr>
              <a:t>Stop Bit (1)</a:t>
            </a:r>
          </a:p>
          <a:p>
            <a:pPr marL="0" indent="0" eaLnBrk="1" hangingPunct="1">
              <a:spcBef>
                <a:spcPct val="0"/>
              </a:spcBef>
              <a:spcAft>
                <a:spcPts val="600"/>
              </a:spcAft>
              <a:buFontTx/>
              <a:buAutoNum type="arabicPeriod"/>
            </a:pPr>
            <a:r>
              <a:rPr lang="en-US" sz="2400" smtClean="0">
                <a:ea typeface="Calibri" pitchFamily="34" charset="0"/>
              </a:rPr>
              <a:t> </a:t>
            </a:r>
            <a:r>
              <a:rPr lang="en-US" sz="2400" b="1" smtClean="0">
                <a:solidFill>
                  <a:srgbClr val="00B0F0"/>
                </a:solidFill>
                <a:ea typeface="Calibri" pitchFamily="34" charset="0"/>
              </a:rPr>
              <a:t>Baud rate </a:t>
            </a:r>
            <a:r>
              <a:rPr lang="en-US" sz="2400" smtClean="0">
                <a:ea typeface="Calibri" pitchFamily="34" charset="0"/>
              </a:rPr>
              <a:t>is determined by Timer 1 overflow rate.</a:t>
            </a:r>
          </a:p>
          <a:p>
            <a:pPr marL="0" indent="0" eaLnBrk="1" hangingPunct="1"/>
            <a:endParaRPr lang="en-US" smtClean="0">
              <a:ea typeface="Calibri" pitchFamily="34" charset="0"/>
            </a:endParaRP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423</a:t>
            </a:fld>
            <a:endParaRPr lang="en-US"/>
          </a:p>
        </p:txBody>
      </p:sp>
    </p:spTree>
    <p:extLst>
      <p:ext uri="{BB962C8B-B14F-4D97-AF65-F5344CB8AC3E}">
        <p14:creationId xmlns:p14="http://schemas.microsoft.com/office/powerpoint/2010/main" val="748838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p:nvPr>
        </p:nvSpPr>
        <p:spPr>
          <a:xfrm>
            <a:off x="0" y="0"/>
            <a:ext cx="9144000" cy="1143000"/>
          </a:xfrm>
        </p:spPr>
        <p:txBody>
          <a:bodyPr/>
          <a:lstStyle/>
          <a:p>
            <a:pPr eaLnBrk="1" hangingPunct="1"/>
            <a:r>
              <a:rPr lang="en-US" smtClean="0">
                <a:ea typeface="Calibri" pitchFamily="34" charset="0"/>
              </a:rPr>
              <a:t>Programming Serial Data Transmission</a:t>
            </a:r>
          </a:p>
        </p:txBody>
      </p:sp>
      <p:sp>
        <p:nvSpPr>
          <p:cNvPr id="83971" name="Content Placeholder 6"/>
          <p:cNvSpPr>
            <a:spLocks noGrp="1"/>
          </p:cNvSpPr>
          <p:nvPr>
            <p:ph idx="1"/>
          </p:nvPr>
        </p:nvSpPr>
        <p:spPr>
          <a:xfrm>
            <a:off x="-142875" y="1000125"/>
            <a:ext cx="9072563" cy="5357813"/>
          </a:xfrm>
        </p:spPr>
        <p:txBody>
          <a:bodyPr>
            <a:normAutofit lnSpcReduction="10000"/>
          </a:bodyPr>
          <a:lstStyle/>
          <a:p>
            <a:pPr lvl="1" algn="just" eaLnBrk="1" hangingPunct="1">
              <a:spcBef>
                <a:spcPct val="0"/>
              </a:spcBef>
              <a:spcAft>
                <a:spcPts val="1200"/>
              </a:spcAft>
              <a:buFontTx/>
              <a:buNone/>
            </a:pPr>
            <a:r>
              <a:rPr lang="en-US" sz="2200" smtClean="0">
                <a:ea typeface="Calibri" pitchFamily="34" charset="0"/>
              </a:rPr>
              <a:t>1. </a:t>
            </a:r>
            <a:r>
              <a:rPr lang="en-US" sz="2200" b="1" smtClean="0">
                <a:solidFill>
                  <a:srgbClr val="00B0F0"/>
                </a:solidFill>
                <a:ea typeface="Calibri" pitchFamily="34" charset="0"/>
              </a:rPr>
              <a:t>TMOD register </a:t>
            </a:r>
            <a:r>
              <a:rPr lang="en-US" sz="2200" smtClean="0">
                <a:ea typeface="Calibri" pitchFamily="34" charset="0"/>
              </a:rPr>
              <a:t>is loaded with the value </a:t>
            </a:r>
            <a:r>
              <a:rPr lang="en-US" sz="2200" b="1" smtClean="0">
                <a:solidFill>
                  <a:srgbClr val="00B0F0"/>
                </a:solidFill>
                <a:ea typeface="Calibri" pitchFamily="34" charset="0"/>
              </a:rPr>
              <a:t>20H</a:t>
            </a:r>
            <a:r>
              <a:rPr lang="en-US" sz="2200" smtClean="0">
                <a:ea typeface="Calibri" pitchFamily="34" charset="0"/>
              </a:rPr>
              <a:t>, indicating the use of timer 1 in mode 2 (8-bit auto-reload) </a:t>
            </a:r>
            <a:r>
              <a:rPr lang="en-US" sz="2200" b="1" smtClean="0">
                <a:solidFill>
                  <a:srgbClr val="00B0F0"/>
                </a:solidFill>
                <a:ea typeface="Calibri" pitchFamily="34" charset="0"/>
              </a:rPr>
              <a:t>to set baud rate</a:t>
            </a:r>
            <a:r>
              <a:rPr lang="en-US" sz="2200" smtClean="0">
                <a:ea typeface="Calibri" pitchFamily="34" charset="0"/>
              </a:rPr>
              <a:t>.</a:t>
            </a:r>
          </a:p>
          <a:p>
            <a:pPr lvl="1" algn="just" eaLnBrk="1" hangingPunct="1">
              <a:spcBef>
                <a:spcPct val="0"/>
              </a:spcBef>
              <a:spcAft>
                <a:spcPts val="1200"/>
              </a:spcAft>
              <a:buFontTx/>
              <a:buNone/>
            </a:pPr>
            <a:r>
              <a:rPr lang="en-US" sz="2200" smtClean="0">
                <a:ea typeface="Calibri" pitchFamily="34" charset="0"/>
              </a:rPr>
              <a:t>2. The </a:t>
            </a:r>
            <a:r>
              <a:rPr lang="en-US" sz="2200" b="1" smtClean="0">
                <a:solidFill>
                  <a:srgbClr val="00B0F0"/>
                </a:solidFill>
                <a:ea typeface="Calibri" pitchFamily="34" charset="0"/>
              </a:rPr>
              <a:t>TH1</a:t>
            </a:r>
            <a:r>
              <a:rPr lang="en-US" sz="2200" smtClean="0">
                <a:ea typeface="Calibri" pitchFamily="34" charset="0"/>
              </a:rPr>
              <a:t> is loaded with one of the values to set baud rate for serial data transfer.</a:t>
            </a:r>
          </a:p>
          <a:p>
            <a:pPr lvl="1" algn="just" eaLnBrk="1" hangingPunct="1">
              <a:spcBef>
                <a:spcPct val="0"/>
              </a:spcBef>
              <a:spcAft>
                <a:spcPts val="1200"/>
              </a:spcAft>
              <a:buFontTx/>
              <a:buNone/>
            </a:pPr>
            <a:r>
              <a:rPr lang="en-US" sz="2200" smtClean="0">
                <a:ea typeface="Calibri" pitchFamily="34" charset="0"/>
              </a:rPr>
              <a:t>3. The </a:t>
            </a:r>
            <a:r>
              <a:rPr lang="en-US" sz="2200" b="1" smtClean="0">
                <a:solidFill>
                  <a:srgbClr val="00B0F0"/>
                </a:solidFill>
                <a:ea typeface="Calibri" pitchFamily="34" charset="0"/>
              </a:rPr>
              <a:t>SCON register </a:t>
            </a:r>
            <a:r>
              <a:rPr lang="en-US" sz="2200" smtClean="0">
                <a:ea typeface="Calibri" pitchFamily="34" charset="0"/>
              </a:rPr>
              <a:t>is loaded with the value </a:t>
            </a:r>
            <a:r>
              <a:rPr lang="en-US" sz="2200" b="1" smtClean="0">
                <a:solidFill>
                  <a:srgbClr val="00B0F0"/>
                </a:solidFill>
                <a:ea typeface="Calibri" pitchFamily="34" charset="0"/>
              </a:rPr>
              <a:t>50H</a:t>
            </a:r>
            <a:r>
              <a:rPr lang="en-US" sz="2200" smtClean="0">
                <a:ea typeface="Calibri" pitchFamily="34" charset="0"/>
              </a:rPr>
              <a:t>, indicating serial mode 1, where an 8- bit data is framed with start and stop bits.</a:t>
            </a:r>
          </a:p>
          <a:p>
            <a:pPr lvl="1" algn="just" eaLnBrk="1" hangingPunct="1">
              <a:spcBef>
                <a:spcPct val="0"/>
              </a:spcBef>
              <a:spcAft>
                <a:spcPts val="1200"/>
              </a:spcAft>
              <a:buFontTx/>
              <a:buNone/>
            </a:pPr>
            <a:r>
              <a:rPr lang="en-US" sz="2200" smtClean="0">
                <a:ea typeface="Calibri" pitchFamily="34" charset="0"/>
              </a:rPr>
              <a:t>4. </a:t>
            </a:r>
            <a:r>
              <a:rPr lang="en-US" sz="2200" b="1" smtClean="0">
                <a:solidFill>
                  <a:srgbClr val="00B0F0"/>
                </a:solidFill>
                <a:ea typeface="Calibri" pitchFamily="34" charset="0"/>
              </a:rPr>
              <a:t>TR1</a:t>
            </a:r>
            <a:r>
              <a:rPr lang="en-US" sz="2200" smtClean="0">
                <a:ea typeface="Calibri" pitchFamily="34" charset="0"/>
              </a:rPr>
              <a:t> is set to 1 to start timer 1</a:t>
            </a:r>
          </a:p>
          <a:p>
            <a:pPr lvl="1" algn="just" eaLnBrk="1" hangingPunct="1">
              <a:spcBef>
                <a:spcPct val="0"/>
              </a:spcBef>
              <a:spcAft>
                <a:spcPts val="1200"/>
              </a:spcAft>
              <a:buFontTx/>
              <a:buNone/>
            </a:pPr>
            <a:r>
              <a:rPr lang="en-US" sz="2200" smtClean="0">
                <a:ea typeface="Calibri" pitchFamily="34" charset="0"/>
              </a:rPr>
              <a:t>5. </a:t>
            </a:r>
            <a:r>
              <a:rPr lang="en-US" sz="2200" b="1" smtClean="0">
                <a:solidFill>
                  <a:srgbClr val="00B0F0"/>
                </a:solidFill>
                <a:ea typeface="Calibri" pitchFamily="34" charset="0"/>
              </a:rPr>
              <a:t>TI</a:t>
            </a:r>
            <a:r>
              <a:rPr lang="en-US" sz="2200" smtClean="0">
                <a:ea typeface="Calibri" pitchFamily="34" charset="0"/>
              </a:rPr>
              <a:t> is cleared by </a:t>
            </a:r>
            <a:r>
              <a:rPr lang="en-US" sz="2200" b="1" smtClean="0">
                <a:solidFill>
                  <a:srgbClr val="00B0F0"/>
                </a:solidFill>
                <a:ea typeface="Calibri" pitchFamily="34" charset="0"/>
              </a:rPr>
              <a:t>CLR TI </a:t>
            </a:r>
            <a:r>
              <a:rPr lang="en-US" sz="2200" smtClean="0">
                <a:ea typeface="Calibri" pitchFamily="34" charset="0"/>
              </a:rPr>
              <a:t>instruction</a:t>
            </a:r>
          </a:p>
          <a:p>
            <a:pPr lvl="1" algn="just" eaLnBrk="1" hangingPunct="1">
              <a:spcBef>
                <a:spcPct val="0"/>
              </a:spcBef>
              <a:spcAft>
                <a:spcPts val="1200"/>
              </a:spcAft>
              <a:buFontTx/>
              <a:buNone/>
            </a:pPr>
            <a:r>
              <a:rPr lang="en-US" sz="2200" smtClean="0">
                <a:ea typeface="Calibri" pitchFamily="34" charset="0"/>
              </a:rPr>
              <a:t>6. The character byte to be transferred serially is written into </a:t>
            </a:r>
            <a:r>
              <a:rPr lang="en-US" sz="2200" b="1" smtClean="0">
                <a:solidFill>
                  <a:srgbClr val="00B0F0"/>
                </a:solidFill>
                <a:ea typeface="Calibri" pitchFamily="34" charset="0"/>
              </a:rPr>
              <a:t>SBUF register.</a:t>
            </a:r>
          </a:p>
          <a:p>
            <a:pPr lvl="1" algn="just" eaLnBrk="1" hangingPunct="1">
              <a:spcBef>
                <a:spcPct val="0"/>
              </a:spcBef>
              <a:spcAft>
                <a:spcPts val="1200"/>
              </a:spcAft>
              <a:buFontTx/>
              <a:buNone/>
            </a:pPr>
            <a:r>
              <a:rPr lang="en-US" sz="2200" smtClean="0">
                <a:ea typeface="Calibri" pitchFamily="34" charset="0"/>
              </a:rPr>
              <a:t>7. The </a:t>
            </a:r>
            <a:r>
              <a:rPr lang="en-US" sz="2200" b="1" smtClean="0">
                <a:solidFill>
                  <a:srgbClr val="00B0F0"/>
                </a:solidFill>
                <a:ea typeface="Calibri" pitchFamily="34" charset="0"/>
              </a:rPr>
              <a:t>TI flag bit </a:t>
            </a:r>
            <a:r>
              <a:rPr lang="en-US" sz="2200" smtClean="0">
                <a:ea typeface="Calibri" pitchFamily="34" charset="0"/>
              </a:rPr>
              <a:t>is monitored with the use of instruction </a:t>
            </a:r>
            <a:r>
              <a:rPr lang="en-US" sz="2200" b="1" smtClean="0">
                <a:solidFill>
                  <a:srgbClr val="00B0F0"/>
                </a:solidFill>
                <a:ea typeface="Calibri" pitchFamily="34" charset="0"/>
              </a:rPr>
              <a:t>JNB TI, xx </a:t>
            </a:r>
            <a:r>
              <a:rPr lang="en-US" sz="2200" smtClean="0">
                <a:ea typeface="Calibri" pitchFamily="34" charset="0"/>
              </a:rPr>
              <a:t>to see if the character has been transferred completely.</a:t>
            </a:r>
          </a:p>
          <a:p>
            <a:pPr lvl="1" algn="just" eaLnBrk="1" hangingPunct="1">
              <a:spcBef>
                <a:spcPct val="0"/>
              </a:spcBef>
              <a:spcAft>
                <a:spcPts val="1200"/>
              </a:spcAft>
              <a:buFontTx/>
              <a:buNone/>
            </a:pPr>
            <a:r>
              <a:rPr lang="en-US" sz="2200" smtClean="0">
                <a:ea typeface="Calibri" pitchFamily="34" charset="0"/>
              </a:rPr>
              <a:t>8. To transfer the next byte, </a:t>
            </a:r>
            <a:r>
              <a:rPr lang="en-US" sz="2200" b="1" smtClean="0">
                <a:solidFill>
                  <a:srgbClr val="00B0F0"/>
                </a:solidFill>
                <a:ea typeface="Calibri" pitchFamily="34" charset="0"/>
              </a:rPr>
              <a:t>go to step 5</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424</a:t>
            </a:fld>
            <a:endParaRPr lang="en-US"/>
          </a:p>
        </p:txBody>
      </p:sp>
    </p:spTree>
    <p:extLst>
      <p:ext uri="{BB962C8B-B14F-4D97-AF65-F5344CB8AC3E}">
        <p14:creationId xmlns:p14="http://schemas.microsoft.com/office/powerpoint/2010/main" val="5149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5"/>
          <p:cNvSpPr>
            <a:spLocks noGrp="1"/>
          </p:cNvSpPr>
          <p:nvPr>
            <p:ph type="title"/>
          </p:nvPr>
        </p:nvSpPr>
        <p:spPr>
          <a:xfrm>
            <a:off x="0" y="0"/>
            <a:ext cx="9144000" cy="1143000"/>
          </a:xfrm>
        </p:spPr>
        <p:txBody>
          <a:bodyPr/>
          <a:lstStyle/>
          <a:p>
            <a:pPr eaLnBrk="1" hangingPunct="1"/>
            <a:r>
              <a:rPr lang="en-US" smtClean="0">
                <a:ea typeface="Calibri" pitchFamily="34" charset="0"/>
              </a:rPr>
              <a:t>Programming Serial Data Reception</a:t>
            </a:r>
          </a:p>
        </p:txBody>
      </p:sp>
      <p:sp>
        <p:nvSpPr>
          <p:cNvPr id="84995" name="Content Placeholder 6"/>
          <p:cNvSpPr>
            <a:spLocks noGrp="1"/>
          </p:cNvSpPr>
          <p:nvPr>
            <p:ph idx="1"/>
          </p:nvPr>
        </p:nvSpPr>
        <p:spPr>
          <a:xfrm>
            <a:off x="142875" y="1000125"/>
            <a:ext cx="8786813" cy="5357813"/>
          </a:xfrm>
        </p:spPr>
        <p:txBody>
          <a:bodyPr>
            <a:normAutofit/>
          </a:bodyPr>
          <a:lstStyle/>
          <a:p>
            <a:pPr algn="just" eaLnBrk="1" hangingPunct="1">
              <a:spcBef>
                <a:spcPct val="0"/>
              </a:spcBef>
              <a:spcAft>
                <a:spcPts val="1200"/>
              </a:spcAft>
              <a:buFontTx/>
              <a:buNone/>
            </a:pPr>
            <a:r>
              <a:rPr lang="en-US" sz="2200" dirty="0" smtClean="0">
                <a:ea typeface="Calibri" pitchFamily="34" charset="0"/>
              </a:rPr>
              <a:t>1. </a:t>
            </a:r>
            <a:r>
              <a:rPr lang="en-US" sz="2200" b="1" dirty="0" smtClean="0">
                <a:solidFill>
                  <a:srgbClr val="00B0F0"/>
                </a:solidFill>
                <a:ea typeface="Calibri" pitchFamily="34" charset="0"/>
              </a:rPr>
              <a:t>TMOD register </a:t>
            </a:r>
            <a:r>
              <a:rPr lang="en-US" sz="2200" dirty="0" smtClean="0">
                <a:ea typeface="Calibri" pitchFamily="34" charset="0"/>
              </a:rPr>
              <a:t>is loaded with the value </a:t>
            </a:r>
            <a:r>
              <a:rPr lang="en-US" sz="2200" b="1" dirty="0" smtClean="0">
                <a:solidFill>
                  <a:srgbClr val="00B0F0"/>
                </a:solidFill>
                <a:ea typeface="Calibri" pitchFamily="34" charset="0"/>
              </a:rPr>
              <a:t>20H</a:t>
            </a:r>
            <a:r>
              <a:rPr lang="en-US" sz="2200" dirty="0" smtClean="0">
                <a:ea typeface="Calibri" pitchFamily="34" charset="0"/>
              </a:rPr>
              <a:t>, indicating the use of timer 1 in mode 2 (8-bit auto-reload) </a:t>
            </a:r>
            <a:r>
              <a:rPr lang="en-US" sz="2200" b="1" dirty="0" smtClean="0">
                <a:solidFill>
                  <a:srgbClr val="00B0F0"/>
                </a:solidFill>
                <a:ea typeface="Calibri" pitchFamily="34" charset="0"/>
              </a:rPr>
              <a:t>to set baud rate.</a:t>
            </a:r>
          </a:p>
          <a:p>
            <a:pPr algn="just" eaLnBrk="1" hangingPunct="1">
              <a:spcBef>
                <a:spcPct val="0"/>
              </a:spcBef>
              <a:spcAft>
                <a:spcPts val="1200"/>
              </a:spcAft>
              <a:buFontTx/>
              <a:buNone/>
            </a:pPr>
            <a:r>
              <a:rPr lang="en-US" sz="2200" dirty="0" smtClean="0">
                <a:ea typeface="Calibri" pitchFamily="34" charset="0"/>
              </a:rPr>
              <a:t>2. </a:t>
            </a:r>
            <a:r>
              <a:rPr lang="en-US" sz="2200" b="1" dirty="0" smtClean="0">
                <a:solidFill>
                  <a:srgbClr val="00B0F0"/>
                </a:solidFill>
                <a:ea typeface="Calibri" pitchFamily="34" charset="0"/>
              </a:rPr>
              <a:t>TH1</a:t>
            </a:r>
            <a:r>
              <a:rPr lang="en-US" sz="2200" dirty="0" smtClean="0">
                <a:ea typeface="Calibri" pitchFamily="34" charset="0"/>
              </a:rPr>
              <a:t> is loaded to set baud rate</a:t>
            </a:r>
          </a:p>
          <a:p>
            <a:pPr algn="just" eaLnBrk="1" hangingPunct="1">
              <a:spcBef>
                <a:spcPct val="0"/>
              </a:spcBef>
              <a:spcAft>
                <a:spcPts val="1200"/>
              </a:spcAft>
              <a:buFontTx/>
              <a:buNone/>
            </a:pPr>
            <a:r>
              <a:rPr lang="en-US" sz="2200" dirty="0" smtClean="0">
                <a:ea typeface="Calibri" pitchFamily="34" charset="0"/>
              </a:rPr>
              <a:t>3. The </a:t>
            </a:r>
            <a:r>
              <a:rPr lang="en-US" sz="2200" b="1" dirty="0" smtClean="0">
                <a:solidFill>
                  <a:srgbClr val="00B0F0"/>
                </a:solidFill>
                <a:ea typeface="Calibri" pitchFamily="34" charset="0"/>
              </a:rPr>
              <a:t>SCON register </a:t>
            </a:r>
            <a:r>
              <a:rPr lang="en-US" sz="2200" dirty="0" smtClean="0">
                <a:ea typeface="Calibri" pitchFamily="34" charset="0"/>
              </a:rPr>
              <a:t>is loaded with the value </a:t>
            </a:r>
            <a:r>
              <a:rPr lang="en-US" sz="2200" b="1" dirty="0" smtClean="0">
                <a:solidFill>
                  <a:srgbClr val="00B0F0"/>
                </a:solidFill>
                <a:ea typeface="Calibri" pitchFamily="34" charset="0"/>
              </a:rPr>
              <a:t>50H</a:t>
            </a:r>
            <a:r>
              <a:rPr lang="en-US" sz="2200" dirty="0" smtClean="0">
                <a:ea typeface="Calibri" pitchFamily="34" charset="0"/>
              </a:rPr>
              <a:t>, indicating serial mode 1, where an 8- bit data is framed with start and stop bits.</a:t>
            </a:r>
          </a:p>
          <a:p>
            <a:pPr algn="just" eaLnBrk="1" hangingPunct="1">
              <a:spcBef>
                <a:spcPct val="0"/>
              </a:spcBef>
              <a:spcAft>
                <a:spcPts val="1200"/>
              </a:spcAft>
              <a:buFontTx/>
              <a:buNone/>
            </a:pPr>
            <a:r>
              <a:rPr lang="en-US" sz="2200" dirty="0" smtClean="0">
                <a:ea typeface="Calibri" pitchFamily="34" charset="0"/>
              </a:rPr>
              <a:t>4. </a:t>
            </a:r>
            <a:r>
              <a:rPr lang="en-US" sz="2200" b="1" dirty="0" smtClean="0">
                <a:solidFill>
                  <a:srgbClr val="00B0F0"/>
                </a:solidFill>
                <a:ea typeface="Calibri" pitchFamily="34" charset="0"/>
              </a:rPr>
              <a:t>TR1</a:t>
            </a:r>
            <a:r>
              <a:rPr lang="en-US" sz="2200" dirty="0" smtClean="0">
                <a:ea typeface="Calibri" pitchFamily="34" charset="0"/>
              </a:rPr>
              <a:t> is set to 1 to start timer 1</a:t>
            </a:r>
          </a:p>
          <a:p>
            <a:pPr algn="just" eaLnBrk="1" hangingPunct="1">
              <a:spcBef>
                <a:spcPct val="0"/>
              </a:spcBef>
              <a:spcAft>
                <a:spcPts val="1200"/>
              </a:spcAft>
              <a:buFontTx/>
              <a:buNone/>
            </a:pPr>
            <a:r>
              <a:rPr lang="en-US" sz="2200" dirty="0" smtClean="0">
                <a:ea typeface="Calibri" pitchFamily="34" charset="0"/>
              </a:rPr>
              <a:t>5. </a:t>
            </a:r>
            <a:r>
              <a:rPr lang="en-US" sz="2200" b="1" dirty="0" smtClean="0">
                <a:solidFill>
                  <a:srgbClr val="00B0F0"/>
                </a:solidFill>
                <a:ea typeface="Calibri" pitchFamily="34" charset="0"/>
              </a:rPr>
              <a:t>RI </a:t>
            </a:r>
            <a:r>
              <a:rPr lang="en-US" sz="2200" dirty="0" smtClean="0">
                <a:ea typeface="Calibri" pitchFamily="34" charset="0"/>
              </a:rPr>
              <a:t>is cleared by </a:t>
            </a:r>
            <a:r>
              <a:rPr lang="en-US" sz="2200" b="1" dirty="0" smtClean="0">
                <a:solidFill>
                  <a:srgbClr val="00B0F0"/>
                </a:solidFill>
                <a:ea typeface="Calibri" pitchFamily="34" charset="0"/>
              </a:rPr>
              <a:t>CLR RI</a:t>
            </a:r>
            <a:r>
              <a:rPr lang="en-US" sz="2200" dirty="0" smtClean="0">
                <a:ea typeface="Calibri" pitchFamily="34" charset="0"/>
              </a:rPr>
              <a:t> instruction</a:t>
            </a:r>
          </a:p>
          <a:p>
            <a:pPr algn="just" eaLnBrk="1" hangingPunct="1">
              <a:spcBef>
                <a:spcPct val="0"/>
              </a:spcBef>
              <a:spcAft>
                <a:spcPts val="1200"/>
              </a:spcAft>
              <a:buFontTx/>
              <a:buNone/>
            </a:pPr>
            <a:r>
              <a:rPr lang="en-US" sz="2200" dirty="0" smtClean="0">
                <a:ea typeface="Calibri" pitchFamily="34" charset="0"/>
              </a:rPr>
              <a:t>6. The </a:t>
            </a:r>
            <a:r>
              <a:rPr lang="en-US" sz="2200" b="1" dirty="0" smtClean="0">
                <a:solidFill>
                  <a:srgbClr val="00B0F0"/>
                </a:solidFill>
                <a:ea typeface="Calibri" pitchFamily="34" charset="0"/>
              </a:rPr>
              <a:t>RI flag bit </a:t>
            </a:r>
            <a:r>
              <a:rPr lang="en-US" sz="2200" dirty="0" smtClean="0">
                <a:ea typeface="Calibri" pitchFamily="34" charset="0"/>
              </a:rPr>
              <a:t>is monitored with the use of instruction </a:t>
            </a:r>
            <a:r>
              <a:rPr lang="en-US" sz="2200" b="1" dirty="0" smtClean="0">
                <a:solidFill>
                  <a:srgbClr val="00B0F0"/>
                </a:solidFill>
                <a:ea typeface="Calibri" pitchFamily="34" charset="0"/>
              </a:rPr>
              <a:t>JNB RI, xx </a:t>
            </a:r>
            <a:r>
              <a:rPr lang="en-US" sz="2200" dirty="0" smtClean="0">
                <a:ea typeface="Calibri" pitchFamily="34" charset="0"/>
              </a:rPr>
              <a:t>to see if an entire character has been received yet</a:t>
            </a:r>
          </a:p>
          <a:p>
            <a:pPr algn="just" eaLnBrk="1" hangingPunct="1">
              <a:spcBef>
                <a:spcPct val="0"/>
              </a:spcBef>
              <a:spcAft>
                <a:spcPts val="1200"/>
              </a:spcAft>
              <a:buFontTx/>
              <a:buNone/>
            </a:pPr>
            <a:r>
              <a:rPr lang="en-US" sz="2200" dirty="0" smtClean="0">
                <a:ea typeface="Calibri" pitchFamily="34" charset="0"/>
              </a:rPr>
              <a:t>7. </a:t>
            </a:r>
            <a:r>
              <a:rPr lang="en-US" sz="2200" b="1" dirty="0" smtClean="0">
                <a:solidFill>
                  <a:srgbClr val="00B0F0"/>
                </a:solidFill>
                <a:ea typeface="Calibri" pitchFamily="34" charset="0"/>
              </a:rPr>
              <a:t>When RI is raised</a:t>
            </a:r>
            <a:r>
              <a:rPr lang="en-US" sz="2200" dirty="0" smtClean="0">
                <a:ea typeface="Calibri" pitchFamily="34" charset="0"/>
              </a:rPr>
              <a:t>, </a:t>
            </a:r>
            <a:r>
              <a:rPr lang="en-US" sz="2200" b="1" dirty="0" smtClean="0">
                <a:solidFill>
                  <a:srgbClr val="00B0F0"/>
                </a:solidFill>
                <a:ea typeface="Calibri" pitchFamily="34" charset="0"/>
              </a:rPr>
              <a:t>SBUF</a:t>
            </a:r>
            <a:r>
              <a:rPr lang="en-US" sz="2200" dirty="0" smtClean="0">
                <a:ea typeface="Calibri" pitchFamily="34" charset="0"/>
              </a:rPr>
              <a:t> has the byte, its contents are moved into a safe place.</a:t>
            </a:r>
          </a:p>
          <a:p>
            <a:pPr algn="just" eaLnBrk="1" hangingPunct="1">
              <a:spcBef>
                <a:spcPct val="0"/>
              </a:spcBef>
              <a:spcAft>
                <a:spcPts val="1200"/>
              </a:spcAft>
              <a:buFontTx/>
              <a:buNone/>
            </a:pPr>
            <a:r>
              <a:rPr lang="en-US" sz="2200" dirty="0" smtClean="0">
                <a:ea typeface="Calibri" pitchFamily="34" charset="0"/>
              </a:rPr>
              <a:t>8. To receive the next character, </a:t>
            </a:r>
            <a:r>
              <a:rPr lang="en-US" sz="2200" b="1" dirty="0" smtClean="0">
                <a:solidFill>
                  <a:srgbClr val="00B0F0"/>
                </a:solidFill>
                <a:ea typeface="Calibri" pitchFamily="34" charset="0"/>
              </a:rPr>
              <a:t>go to step 5.</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425</a:t>
            </a:fld>
            <a:endParaRPr lang="en-US"/>
          </a:p>
        </p:txBody>
      </p:sp>
    </p:spTree>
    <p:extLst>
      <p:ext uri="{BB962C8B-B14F-4D97-AF65-F5344CB8AC3E}">
        <p14:creationId xmlns:p14="http://schemas.microsoft.com/office/powerpoint/2010/main" val="392002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7"/>
          <p:cNvSpPr>
            <a:spLocks noGrp="1"/>
          </p:cNvSpPr>
          <p:nvPr>
            <p:ph type="title"/>
          </p:nvPr>
        </p:nvSpPr>
        <p:spPr>
          <a:xfrm>
            <a:off x="0" y="0"/>
            <a:ext cx="9144000" cy="1143000"/>
          </a:xfrm>
        </p:spPr>
        <p:txBody>
          <a:bodyPr/>
          <a:lstStyle/>
          <a:p>
            <a:pPr eaLnBrk="1" hangingPunct="1"/>
            <a:r>
              <a:rPr lang="en-US" smtClean="0">
                <a:ea typeface="Calibri" pitchFamily="34" charset="0"/>
              </a:rPr>
              <a:t>Doubling Baud Rate</a:t>
            </a:r>
          </a:p>
        </p:txBody>
      </p:sp>
      <p:sp>
        <p:nvSpPr>
          <p:cNvPr id="86019" name="Content Placeholder 8"/>
          <p:cNvSpPr>
            <a:spLocks noGrp="1"/>
          </p:cNvSpPr>
          <p:nvPr>
            <p:ph idx="1"/>
          </p:nvPr>
        </p:nvSpPr>
        <p:spPr>
          <a:xfrm>
            <a:off x="173038" y="1214438"/>
            <a:ext cx="8786812" cy="3000375"/>
          </a:xfrm>
        </p:spPr>
        <p:txBody>
          <a:bodyPr>
            <a:normAutofit lnSpcReduction="10000"/>
          </a:bodyPr>
          <a:lstStyle/>
          <a:p>
            <a:pPr eaLnBrk="1" hangingPunct="1"/>
            <a:r>
              <a:rPr lang="en-US" smtClean="0">
                <a:ea typeface="Calibri" pitchFamily="34" charset="0"/>
              </a:rPr>
              <a:t>There are two ways to increase the baud rate of data transfer</a:t>
            </a:r>
          </a:p>
          <a:p>
            <a:pPr marL="914400" lvl="1" indent="-514350" eaLnBrk="1" hangingPunct="1">
              <a:buFontTx/>
              <a:buAutoNum type="arabicPeriod"/>
            </a:pPr>
            <a:r>
              <a:rPr lang="en-US" sz="2800" b="1" smtClean="0">
                <a:solidFill>
                  <a:srgbClr val="00B0F0"/>
                </a:solidFill>
                <a:ea typeface="Calibri" pitchFamily="34" charset="0"/>
              </a:rPr>
              <a:t>By using a higher frequency crystal</a:t>
            </a:r>
          </a:p>
          <a:p>
            <a:pPr marL="914400" lvl="1" indent="-514350" eaLnBrk="1" hangingPunct="1">
              <a:buFontTx/>
              <a:buAutoNum type="arabicPeriod"/>
            </a:pPr>
            <a:r>
              <a:rPr lang="en-US" sz="2800" b="1" smtClean="0">
                <a:solidFill>
                  <a:srgbClr val="00B0F0"/>
                </a:solidFill>
                <a:ea typeface="Calibri" pitchFamily="34" charset="0"/>
              </a:rPr>
              <a:t>By changing a bit in the PCON register</a:t>
            </a:r>
          </a:p>
          <a:p>
            <a:pPr eaLnBrk="1" hangingPunct="1"/>
            <a:endParaRPr lang="en-US" smtClean="0">
              <a:ea typeface="Calibri" pitchFamily="34" charset="0"/>
            </a:endParaRPr>
          </a:p>
          <a:p>
            <a:pPr eaLnBrk="1" hangingPunct="1"/>
            <a:r>
              <a:rPr lang="en-US" b="1" smtClean="0">
                <a:solidFill>
                  <a:srgbClr val="00B0F0"/>
                </a:solidFill>
                <a:ea typeface="Calibri" pitchFamily="34" charset="0"/>
              </a:rPr>
              <a:t>PCON register </a:t>
            </a:r>
            <a:r>
              <a:rPr lang="en-US" smtClean="0">
                <a:ea typeface="Calibri" pitchFamily="34" charset="0"/>
              </a:rPr>
              <a:t>is an 8-bit register.</a:t>
            </a:r>
          </a:p>
        </p:txBody>
      </p:sp>
      <p:sp>
        <p:nvSpPr>
          <p:cNvPr id="7" name="Slide Number Placeholder 6"/>
          <p:cNvSpPr>
            <a:spLocks noGrp="1"/>
          </p:cNvSpPr>
          <p:nvPr>
            <p:ph type="sldNum" sz="quarter" idx="12"/>
          </p:nvPr>
        </p:nvSpPr>
        <p:spPr/>
        <p:txBody>
          <a:bodyPr/>
          <a:lstStyle/>
          <a:p>
            <a:pPr>
              <a:defRPr/>
            </a:pPr>
            <a:fld id="{5F266DE1-7BFC-4D15-BB25-D650F153EEC8}" type="slidenum">
              <a:rPr lang="en-US" smtClean="0"/>
              <a:pPr>
                <a:defRPr/>
              </a:pPr>
              <a:t>426</a:t>
            </a:fld>
            <a:endParaRPr lang="en-US"/>
          </a:p>
        </p:txBody>
      </p:sp>
      <p:pic>
        <p:nvPicPr>
          <p:cNvPr id="75778" name="Picture 2"/>
          <p:cNvPicPr>
            <a:picLocks noChangeAspect="1" noChangeArrowheads="1"/>
          </p:cNvPicPr>
          <p:nvPr/>
        </p:nvPicPr>
        <p:blipFill>
          <a:blip r:embed="rId2"/>
          <a:srcRect/>
          <a:stretch>
            <a:fillRect/>
          </a:stretch>
        </p:blipFill>
        <p:spPr bwMode="auto">
          <a:xfrm>
            <a:off x="974725" y="4357688"/>
            <a:ext cx="7240588" cy="642937"/>
          </a:xfrm>
          <a:prstGeom prst="rect">
            <a:avLst/>
          </a:prstGeom>
          <a:noFill/>
          <a:ln w="9525">
            <a:noFill/>
            <a:miter lim="800000"/>
            <a:headEnd/>
            <a:tailEnd/>
          </a:ln>
        </p:spPr>
      </p:pic>
      <p:sp>
        <p:nvSpPr>
          <p:cNvPr id="11" name="Rectangle 10"/>
          <p:cNvSpPr>
            <a:spLocks noChangeArrowheads="1"/>
          </p:cNvSpPr>
          <p:nvPr/>
        </p:nvSpPr>
        <p:spPr bwMode="auto">
          <a:xfrm>
            <a:off x="357188" y="5199063"/>
            <a:ext cx="8715375" cy="1016000"/>
          </a:xfrm>
          <a:prstGeom prst="rect">
            <a:avLst/>
          </a:prstGeom>
          <a:noFill/>
          <a:ln w="9525">
            <a:noFill/>
            <a:miter lim="800000"/>
            <a:headEnd/>
            <a:tailEnd/>
          </a:ln>
        </p:spPr>
        <p:txBody>
          <a:bodyPr>
            <a:spAutoFit/>
          </a:bodyPr>
          <a:lstStyle/>
          <a:p>
            <a:pPr lvl="1">
              <a:buFont typeface="Arial" charset="0"/>
              <a:buChar char="•"/>
            </a:pPr>
            <a:r>
              <a:rPr lang="en-US">
                <a:solidFill>
                  <a:srgbClr val="00B0F0"/>
                </a:solidFill>
              </a:rPr>
              <a:t>When 8051 is powered up, </a:t>
            </a:r>
            <a:r>
              <a:rPr lang="en-US" b="1">
                <a:solidFill>
                  <a:srgbClr val="CC99FF"/>
                </a:solidFill>
              </a:rPr>
              <a:t>SMOD</a:t>
            </a:r>
            <a:r>
              <a:rPr lang="en-US">
                <a:solidFill>
                  <a:srgbClr val="00B0F0"/>
                </a:solidFill>
              </a:rPr>
              <a:t> is zero</a:t>
            </a:r>
          </a:p>
          <a:p>
            <a:pPr lvl="1"/>
            <a:endParaRPr lang="en-US">
              <a:solidFill>
                <a:srgbClr val="00B0F0"/>
              </a:solidFill>
            </a:endParaRPr>
          </a:p>
          <a:p>
            <a:pPr lvl="1">
              <a:buFont typeface="Arial" charset="0"/>
              <a:buChar char="•"/>
            </a:pPr>
            <a:r>
              <a:rPr lang="en-US" b="1">
                <a:solidFill>
                  <a:srgbClr val="CC99FF"/>
                </a:solidFill>
              </a:rPr>
              <a:t>We can set it to high </a:t>
            </a:r>
            <a:r>
              <a:rPr lang="en-US">
                <a:solidFill>
                  <a:srgbClr val="00B0F0"/>
                </a:solidFill>
              </a:rPr>
              <a:t>by software and thereby </a:t>
            </a:r>
            <a:r>
              <a:rPr lang="en-US" b="1">
                <a:solidFill>
                  <a:srgbClr val="CC99FF"/>
                </a:solidFill>
              </a:rPr>
              <a:t>double</a:t>
            </a:r>
            <a:r>
              <a:rPr lang="en-US">
                <a:solidFill>
                  <a:srgbClr val="CC99FF"/>
                </a:solidFill>
              </a:rPr>
              <a:t> </a:t>
            </a:r>
            <a:r>
              <a:rPr lang="en-US">
                <a:solidFill>
                  <a:srgbClr val="00B0F0"/>
                </a:solidFill>
              </a:rPr>
              <a:t>the baud rate.</a:t>
            </a:r>
          </a:p>
        </p:txBody>
      </p:sp>
    </p:spTree>
    <p:extLst>
      <p:ext uri="{BB962C8B-B14F-4D97-AF65-F5344CB8AC3E}">
        <p14:creationId xmlns:p14="http://schemas.microsoft.com/office/powerpoint/2010/main" val="2916788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dissolve">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7"/>
          <p:cNvSpPr>
            <a:spLocks noGrp="1"/>
          </p:cNvSpPr>
          <p:nvPr>
            <p:ph type="title"/>
          </p:nvPr>
        </p:nvSpPr>
        <p:spPr>
          <a:xfrm>
            <a:off x="0" y="0"/>
            <a:ext cx="9144000" cy="1143000"/>
          </a:xfrm>
        </p:spPr>
        <p:txBody>
          <a:bodyPr/>
          <a:lstStyle/>
          <a:p>
            <a:pPr eaLnBrk="1" hangingPunct="1"/>
            <a:r>
              <a:rPr lang="en-US" smtClean="0">
                <a:ea typeface="Calibri" pitchFamily="34" charset="0"/>
              </a:rPr>
              <a:t>Doubling Baud Rate (cont…)</a:t>
            </a:r>
          </a:p>
        </p:txBody>
      </p:sp>
      <p:sp>
        <p:nvSpPr>
          <p:cNvPr id="7" name="Slide Number Placeholder 6"/>
          <p:cNvSpPr>
            <a:spLocks noGrp="1"/>
          </p:cNvSpPr>
          <p:nvPr>
            <p:ph type="sldNum" sz="quarter" idx="12"/>
          </p:nvPr>
        </p:nvSpPr>
        <p:spPr/>
        <p:txBody>
          <a:bodyPr/>
          <a:lstStyle/>
          <a:p>
            <a:pPr>
              <a:defRPr/>
            </a:pPr>
            <a:fld id="{58192763-ECA8-4B55-8099-09EA622932A5}" type="slidenum">
              <a:rPr lang="en-US" smtClean="0"/>
              <a:pPr>
                <a:defRPr/>
              </a:pPr>
              <a:t>427</a:t>
            </a:fld>
            <a:endParaRPr lang="en-US"/>
          </a:p>
        </p:txBody>
      </p:sp>
      <p:pic>
        <p:nvPicPr>
          <p:cNvPr id="76802" name="Picture 2"/>
          <p:cNvPicPr>
            <a:picLocks noChangeAspect="1" noChangeArrowheads="1"/>
          </p:cNvPicPr>
          <p:nvPr/>
        </p:nvPicPr>
        <p:blipFill>
          <a:blip r:embed="rId2"/>
          <a:srcRect/>
          <a:stretch>
            <a:fillRect/>
          </a:stretch>
        </p:blipFill>
        <p:spPr bwMode="auto">
          <a:xfrm>
            <a:off x="785813" y="1143000"/>
            <a:ext cx="7500937" cy="1143000"/>
          </a:xfrm>
          <a:prstGeom prst="rect">
            <a:avLst/>
          </a:prstGeom>
          <a:noFill/>
          <a:ln w="9525">
            <a:noFill/>
            <a:miter lim="800000"/>
            <a:headEnd/>
            <a:tailEnd/>
          </a:ln>
        </p:spPr>
      </p:pic>
      <p:pic>
        <p:nvPicPr>
          <p:cNvPr id="76803" name="Picture 3"/>
          <p:cNvPicPr>
            <a:picLocks noChangeAspect="1" noChangeArrowheads="1"/>
          </p:cNvPicPr>
          <p:nvPr/>
        </p:nvPicPr>
        <p:blipFill>
          <a:blip r:embed="rId3"/>
          <a:srcRect/>
          <a:stretch>
            <a:fillRect/>
          </a:stretch>
        </p:blipFill>
        <p:spPr bwMode="auto">
          <a:xfrm>
            <a:off x="771525" y="2389188"/>
            <a:ext cx="7515225" cy="1643062"/>
          </a:xfrm>
          <a:prstGeom prst="rect">
            <a:avLst/>
          </a:prstGeom>
          <a:noFill/>
          <a:ln w="9525">
            <a:noFill/>
            <a:miter lim="800000"/>
            <a:headEnd/>
            <a:tailEnd/>
          </a:ln>
        </p:spPr>
      </p:pic>
      <p:pic>
        <p:nvPicPr>
          <p:cNvPr id="76804" name="Picture 4"/>
          <p:cNvPicPr>
            <a:picLocks noChangeAspect="1" noChangeArrowheads="1"/>
          </p:cNvPicPr>
          <p:nvPr/>
        </p:nvPicPr>
        <p:blipFill>
          <a:blip r:embed="rId4"/>
          <a:srcRect/>
          <a:stretch>
            <a:fillRect/>
          </a:stretch>
        </p:blipFill>
        <p:spPr bwMode="auto">
          <a:xfrm>
            <a:off x="785813" y="4138613"/>
            <a:ext cx="7500937" cy="2652712"/>
          </a:xfrm>
          <a:prstGeom prst="rect">
            <a:avLst/>
          </a:prstGeom>
          <a:noFill/>
          <a:ln w="9525">
            <a:noFill/>
            <a:miter lim="800000"/>
            <a:headEnd/>
            <a:tailEnd/>
          </a:ln>
        </p:spPr>
      </p:pic>
    </p:spTree>
    <p:extLst>
      <p:ext uri="{BB962C8B-B14F-4D97-AF65-F5344CB8AC3E}">
        <p14:creationId xmlns:p14="http://schemas.microsoft.com/office/powerpoint/2010/main" val="234660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dissolve">
                                      <p:cBhvr>
                                        <p:cTn id="7" dur="500"/>
                                        <p:tgtEl>
                                          <p:spTgt spid="7680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fade">
                                      <p:cBhvr>
                                        <p:cTn id="12" dur="1000"/>
                                        <p:tgtEl>
                                          <p:spTgt spid="76803"/>
                                        </p:tgtEl>
                                      </p:cBhvr>
                                    </p:animEffect>
                                    <p:anim calcmode="lin" valueType="num">
                                      <p:cBhvr>
                                        <p:cTn id="13" dur="1000" fill="hold"/>
                                        <p:tgtEl>
                                          <p:spTgt spid="76803"/>
                                        </p:tgtEl>
                                        <p:attrNameLst>
                                          <p:attrName>ppt_x</p:attrName>
                                        </p:attrNameLst>
                                      </p:cBhvr>
                                      <p:tavLst>
                                        <p:tav tm="0">
                                          <p:val>
                                            <p:strVal val="#ppt_x"/>
                                          </p:val>
                                        </p:tav>
                                        <p:tav tm="100000">
                                          <p:val>
                                            <p:strVal val="#ppt_x"/>
                                          </p:val>
                                        </p:tav>
                                      </p:tavLst>
                                    </p:anim>
                                    <p:anim calcmode="lin" valueType="num">
                                      <p:cBhvr>
                                        <p:cTn id="14" dur="1000" fill="hold"/>
                                        <p:tgtEl>
                                          <p:spTgt spid="768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6804"/>
                                        </p:tgtEl>
                                        <p:attrNameLst>
                                          <p:attrName>style.visibility</p:attrName>
                                        </p:attrNameLst>
                                      </p:cBhvr>
                                      <p:to>
                                        <p:strVal val="visible"/>
                                      </p:to>
                                    </p:set>
                                    <p:animEffect transition="in" filter="dissolve">
                                      <p:cBhvr>
                                        <p:cTn id="19"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7"/>
          <p:cNvSpPr>
            <a:spLocks noGrp="1"/>
          </p:cNvSpPr>
          <p:nvPr>
            <p:ph type="title"/>
          </p:nvPr>
        </p:nvSpPr>
        <p:spPr>
          <a:xfrm>
            <a:off x="0" y="2500313"/>
            <a:ext cx="9144000" cy="1143000"/>
          </a:xfrm>
        </p:spPr>
        <p:txBody>
          <a:bodyPr>
            <a:normAutofit fontScale="90000"/>
          </a:bodyPr>
          <a:lstStyle/>
          <a:p>
            <a:pPr eaLnBrk="1" hangingPunct="1"/>
            <a:r>
              <a:rPr lang="en-US" sz="13800" smtClean="0">
                <a:latin typeface="Curlz MT" pitchFamily="82" charset="0"/>
                <a:ea typeface="Calibri" pitchFamily="34" charset="0"/>
              </a:rPr>
              <a:t>8051 Interrupts</a:t>
            </a:r>
          </a:p>
        </p:txBody>
      </p:sp>
      <p:sp>
        <p:nvSpPr>
          <p:cNvPr id="4" name="Slide Number Placeholder 3"/>
          <p:cNvSpPr>
            <a:spLocks noGrp="1"/>
          </p:cNvSpPr>
          <p:nvPr>
            <p:ph type="sldNum" sz="quarter" idx="12"/>
          </p:nvPr>
        </p:nvSpPr>
        <p:spPr/>
        <p:txBody>
          <a:bodyPr/>
          <a:lstStyle/>
          <a:p>
            <a:pPr>
              <a:defRPr/>
            </a:pPr>
            <a:fld id="{58192763-ECA8-4B55-8099-09EA622932A5}" type="slidenum">
              <a:rPr lang="en-US" smtClean="0"/>
              <a:pPr>
                <a:defRPr/>
              </a:pPr>
              <a:t>428</a:t>
            </a:fld>
            <a:endParaRPr lang="en-US"/>
          </a:p>
        </p:txBody>
      </p:sp>
    </p:spTree>
    <p:extLst>
      <p:ext uri="{BB962C8B-B14F-4D97-AF65-F5344CB8AC3E}">
        <p14:creationId xmlns:p14="http://schemas.microsoft.com/office/powerpoint/2010/main" val="1829813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0" y="0"/>
            <a:ext cx="9144000" cy="1143000"/>
          </a:xfrm>
        </p:spPr>
        <p:txBody>
          <a:bodyPr/>
          <a:lstStyle/>
          <a:p>
            <a:pPr eaLnBrk="1" hangingPunct="1"/>
            <a:r>
              <a:rPr lang="en-US" smtClean="0">
                <a:ea typeface="Calibri" pitchFamily="34" charset="0"/>
              </a:rPr>
              <a:t>INTERRUPTS</a:t>
            </a:r>
          </a:p>
        </p:txBody>
      </p:sp>
      <p:sp>
        <p:nvSpPr>
          <p:cNvPr id="8" name="Content Placeholder 7"/>
          <p:cNvSpPr>
            <a:spLocks noGrp="1"/>
          </p:cNvSpPr>
          <p:nvPr>
            <p:ph idx="1"/>
          </p:nvPr>
        </p:nvSpPr>
        <p:spPr/>
        <p:txBody>
          <a:bodyPr/>
          <a:lstStyle/>
          <a:p>
            <a:pPr algn="just" eaLnBrk="1" hangingPunct="1">
              <a:defRPr/>
            </a:pPr>
            <a:r>
              <a:rPr lang="en-US" dirty="0" smtClean="0"/>
              <a:t>An interrupt is an external or internal event that interrupts the microcontroller to inform it that a device needs its service</a:t>
            </a:r>
          </a:p>
          <a:p>
            <a:pPr algn="just" eaLnBrk="1" hangingPunct="1">
              <a:defRPr/>
            </a:pPr>
            <a:endParaRPr lang="en-US" dirty="0" smtClean="0"/>
          </a:p>
          <a:p>
            <a:pPr algn="just" eaLnBrk="1" hangingPunct="1">
              <a:defRPr/>
            </a:pPr>
            <a:r>
              <a:rPr lang="en-US" dirty="0" smtClean="0"/>
              <a:t>A single microcontroller can serve several devices by two ways:</a:t>
            </a:r>
          </a:p>
          <a:p>
            <a:pPr marL="3600450" lvl="7" indent="-514350" algn="just">
              <a:buFont typeface="+mj-lt"/>
              <a:buAutoNum type="arabicPeriod"/>
              <a:defRPr/>
            </a:pPr>
            <a:r>
              <a:rPr lang="en-US" sz="3200" b="1" dirty="0" smtClean="0">
                <a:solidFill>
                  <a:srgbClr val="00B0F0"/>
                </a:solidFill>
                <a:latin typeface="Calibri" pitchFamily="34" charset="0"/>
                <a:cs typeface="Calibri" pitchFamily="34" charset="0"/>
              </a:rPr>
              <a:t>Interrupt</a:t>
            </a:r>
          </a:p>
          <a:p>
            <a:pPr marL="3600450" lvl="7" indent="-514350" algn="just">
              <a:buFont typeface="+mj-lt"/>
              <a:buAutoNum type="arabicPeriod"/>
              <a:defRPr/>
            </a:pPr>
            <a:r>
              <a:rPr lang="en-US" sz="3200" b="1" dirty="0" smtClean="0">
                <a:solidFill>
                  <a:srgbClr val="00B0F0"/>
                </a:solidFill>
                <a:latin typeface="Calibri" pitchFamily="34" charset="0"/>
                <a:cs typeface="Calibri" pitchFamily="34" charset="0"/>
              </a:rPr>
              <a:t>Polling</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429</a:t>
            </a:fld>
            <a:endParaRPr lang="en-US"/>
          </a:p>
        </p:txBody>
      </p:sp>
    </p:spTree>
    <p:extLst>
      <p:ext uri="{BB962C8B-B14F-4D97-AF65-F5344CB8AC3E}">
        <p14:creationId xmlns:p14="http://schemas.microsoft.com/office/powerpoint/2010/main" val="77096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23"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2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25" name="object 5"/>
          <p:cNvSpPr>
            <a:spLocks noChangeArrowheads="1"/>
          </p:cNvSpPr>
          <p:nvPr/>
        </p:nvSpPr>
        <p:spPr bwMode="auto">
          <a:xfrm>
            <a:off x="4381500" y="215900"/>
            <a:ext cx="16049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26"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p:txBody>
          <a:bodyPr rtlCol="0"/>
          <a:lstStyle/>
          <a:p>
            <a:pPr marL="4192904" eaLnBrk="1" fontAlgn="auto" hangingPunct="1">
              <a:spcBef>
                <a:spcPts val="0"/>
              </a:spcBef>
              <a:spcAft>
                <a:spcPts val="0"/>
              </a:spcAft>
              <a:defRPr/>
            </a:pPr>
            <a:r>
              <a:rPr dirty="0"/>
              <a:t>I</a:t>
            </a:r>
            <a:r>
              <a:rPr spc="-10" dirty="0"/>
              <a:t>O</a:t>
            </a:r>
            <a:r>
              <a:rPr dirty="0"/>
              <a:t>/M</a:t>
            </a:r>
          </a:p>
        </p:txBody>
      </p:sp>
      <p:sp>
        <p:nvSpPr>
          <p:cNvPr id="30735" name="object 1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1ACBF882-482E-445C-8128-BC62F5CBBA86}"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43</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762500" cy="4943475"/>
          </a:xfrm>
          <a:prstGeom prst="rect">
            <a:avLst/>
          </a:prstGeom>
        </p:spPr>
        <p:txBody>
          <a:bodyPr lIns="0" tIns="0" rIns="0" bIns="0">
            <a:spAutoFit/>
          </a:bodyPr>
          <a:lstStyle>
            <a:lvl1pPr marL="2425700">
              <a:defRPr>
                <a:solidFill>
                  <a:schemeClr val="tx1"/>
                </a:solidFill>
                <a:latin typeface="Calibri" panose="020F0502020204030204" pitchFamily="34" charset="0"/>
              </a:defRPr>
            </a:lvl1pPr>
            <a:lvl2pPr marL="569913" indent="-2349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425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34 (Output)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425700" marR="0" lvl="0" indent="0" algn="l" defTabSz="914400" rtl="0" eaLnBrk="1" fontAlgn="base" latinLnBrk="0" hangingPunct="1">
              <a:lnSpc>
                <a:spcPct val="80000"/>
              </a:lnSpc>
              <a:spcBef>
                <a:spcPts val="1313"/>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This pin tells whether I/O  or memory operation is  being performed.</a:t>
            </a:r>
          </a:p>
          <a:p>
            <a:pPr marL="2425700" marR="0" lvl="0" indent="0" algn="l" defTabSz="914400" rtl="0" eaLnBrk="1" fontAlgn="base" latinLnBrk="0" hangingPunct="1">
              <a:lnSpc>
                <a:spcPct val="100000"/>
              </a:lnSpc>
              <a:spcBef>
                <a:spcPts val="25"/>
              </a:spcBef>
              <a:spcAft>
                <a:spcPct val="0"/>
              </a:spcAft>
              <a:buClr>
                <a:srgbClr val="3891A7"/>
              </a:buClr>
              <a:buSzTx/>
              <a:buFont typeface="Wingdings" panose="05000000000000000000" pitchFamily="2" charset="2"/>
              <a:buChar char=""/>
              <a:tabLst/>
              <a:defRPr/>
            </a:pPr>
            <a:endParaRPr kumimoji="0" lang="en-US" altLang="en-US" sz="37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If IO/M = 1 then</a:t>
            </a:r>
          </a:p>
          <a:p>
            <a:pPr marL="569913" marR="0" lvl="1" indent="-234950" algn="l" defTabSz="914400" rtl="0" eaLnBrk="1" fontAlgn="base" latinLnBrk="0" hangingPunct="1">
              <a:lnSpc>
                <a:spcPts val="2588"/>
              </a:lnSpc>
              <a:spcBef>
                <a:spcPts val="638"/>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I/O operation is being</a:t>
            </a:r>
          </a:p>
          <a:p>
            <a:pPr marL="2425700" marR="0" lvl="0" indent="0" algn="ctr" defTabSz="914400" rtl="0" eaLnBrk="1" fontAlgn="base" latinLnBrk="0" hangingPunct="1">
              <a:lnSpc>
                <a:spcPts val="2588"/>
              </a:lnSpc>
              <a:spcBef>
                <a:spcPct val="0"/>
              </a:spcBef>
              <a:spcAft>
                <a:spcPct val="0"/>
              </a:spcAft>
              <a:buClrTx/>
              <a:buSzTx/>
              <a:buFontTx/>
              <a:buNone/>
              <a:tabLst/>
              <a:defRPr/>
            </a:pP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performed.</a:t>
            </a:r>
          </a:p>
          <a:p>
            <a:pPr marL="2425700" marR="0" lvl="0" indent="0" algn="l" defTabSz="914400" rtl="0" eaLnBrk="1" fontAlgn="base" latinLnBrk="0" hangingPunct="1">
              <a:lnSpc>
                <a:spcPct val="100000"/>
              </a:lnSpc>
              <a:spcBef>
                <a:spcPts val="25"/>
              </a:spcBef>
              <a:spcAft>
                <a:spcPct val="0"/>
              </a:spcAft>
              <a:buClrTx/>
              <a:buSzTx/>
              <a:buFontTx/>
              <a:buNone/>
              <a:tabLst/>
              <a:defRPr/>
            </a:pPr>
            <a:endParaRPr kumimoji="0" lang="en-US" altLang="en-US" sz="35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If IO/M = 0 then</a:t>
            </a:r>
          </a:p>
          <a:p>
            <a:pPr marL="569913" marR="0" lvl="1" indent="-234950" algn="l" defTabSz="914400" rtl="0" eaLnBrk="1" fontAlgn="base" latinLnBrk="0" hangingPunct="1">
              <a:lnSpc>
                <a:spcPct val="80000"/>
              </a:lnSpc>
              <a:spcBef>
                <a:spcPts val="1213"/>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Memory operation is  being performed.</a:t>
            </a:r>
          </a:p>
        </p:txBody>
      </p:sp>
      <p:sp>
        <p:nvSpPr>
          <p:cNvPr id="30729"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30"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31" name="object 11"/>
          <p:cNvSpPr>
            <a:spLocks noChangeArrowheads="1"/>
          </p:cNvSpPr>
          <p:nvPr/>
        </p:nvSpPr>
        <p:spPr bwMode="auto">
          <a:xfrm>
            <a:off x="8382000" y="30480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32" name="object 12"/>
          <p:cNvSpPr>
            <a:spLocks noChangeArrowheads="1"/>
          </p:cNvSpPr>
          <p:nvPr/>
        </p:nvSpPr>
        <p:spPr bwMode="auto">
          <a:xfrm>
            <a:off x="5334000" y="381000"/>
            <a:ext cx="304800" cy="1588"/>
          </a:xfrm>
          <a:custGeom>
            <a:avLst/>
            <a:gdLst>
              <a:gd name="T0" fmla="*/ 0 w 304800"/>
              <a:gd name="T1" fmla="*/ 0 h 1904"/>
              <a:gd name="T2" fmla="*/ 304800 w 304800"/>
              <a:gd name="T3" fmla="*/ 1904 h 1904"/>
            </a:gdLst>
            <a:ahLst/>
            <a:cxnLst/>
            <a:rect l="T0" t="T1" r="T2" b="T3"/>
            <a:pathLst>
              <a:path w="304800" h="1904">
                <a:moveTo>
                  <a:pt x="0" y="0"/>
                </a:moveTo>
                <a:lnTo>
                  <a:pt x="3048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33" name="object 13"/>
          <p:cNvSpPr>
            <a:spLocks noChangeArrowheads="1"/>
          </p:cNvSpPr>
          <p:nvPr/>
        </p:nvSpPr>
        <p:spPr bwMode="auto">
          <a:xfrm>
            <a:off x="2667000" y="3048000"/>
            <a:ext cx="228600" cy="3175"/>
          </a:xfrm>
          <a:custGeom>
            <a:avLst/>
            <a:gdLst>
              <a:gd name="T0" fmla="*/ 0 w 228600"/>
              <a:gd name="T1" fmla="*/ 0 h 3175"/>
              <a:gd name="T2" fmla="*/ 228600 w 228600"/>
              <a:gd name="T3" fmla="*/ 3175 h 3175"/>
            </a:gdLst>
            <a:ahLst/>
            <a:cxnLst/>
            <a:rect l="T0" t="T1" r="T2" b="T3"/>
            <a:pathLst>
              <a:path w="228600" h="3175">
                <a:moveTo>
                  <a:pt x="0" y="0"/>
                </a:moveTo>
                <a:lnTo>
                  <a:pt x="228600" y="3175"/>
                </a:ln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0734" name="object 14"/>
          <p:cNvSpPr>
            <a:spLocks noChangeArrowheads="1"/>
          </p:cNvSpPr>
          <p:nvPr/>
        </p:nvSpPr>
        <p:spPr bwMode="auto">
          <a:xfrm>
            <a:off x="2667000" y="4724400"/>
            <a:ext cx="228600" cy="3175"/>
          </a:xfrm>
          <a:custGeom>
            <a:avLst/>
            <a:gdLst>
              <a:gd name="T0" fmla="*/ 0 w 228600"/>
              <a:gd name="T1" fmla="*/ 0 h 3175"/>
              <a:gd name="T2" fmla="*/ 228600 w 228600"/>
              <a:gd name="T3" fmla="*/ 3175 h 3175"/>
            </a:gdLst>
            <a:ahLst/>
            <a:cxnLst/>
            <a:rect l="T0" t="T1" r="T2" b="T3"/>
            <a:pathLst>
              <a:path w="228600" h="3175">
                <a:moveTo>
                  <a:pt x="0" y="0"/>
                </a:moveTo>
                <a:lnTo>
                  <a:pt x="228600" y="3175"/>
                </a:ln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073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9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7" name="object 12"/>
          <p:cNvSpPr>
            <a:spLocks noChangeArrowheads="1"/>
          </p:cNvSpPr>
          <p:nvPr/>
        </p:nvSpPr>
        <p:spPr bwMode="auto">
          <a:xfrm>
            <a:off x="8153400" y="2971800"/>
            <a:ext cx="7620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51816413"/>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7"/>
          <p:cNvSpPr>
            <a:spLocks noGrp="1"/>
          </p:cNvSpPr>
          <p:nvPr>
            <p:ph type="title"/>
          </p:nvPr>
        </p:nvSpPr>
        <p:spPr>
          <a:xfrm>
            <a:off x="0" y="0"/>
            <a:ext cx="9144000" cy="1143000"/>
          </a:xfrm>
        </p:spPr>
        <p:txBody>
          <a:bodyPr/>
          <a:lstStyle/>
          <a:p>
            <a:pPr eaLnBrk="1" hangingPunct="1"/>
            <a:r>
              <a:rPr lang="en-US" smtClean="0">
                <a:ea typeface="Calibri" pitchFamily="34" charset="0"/>
              </a:rPr>
              <a:t>Interrupt Vs Polling</a:t>
            </a:r>
          </a:p>
        </p:txBody>
      </p:sp>
      <p:sp>
        <p:nvSpPr>
          <p:cNvPr id="90115" name="Content Placeholder 8"/>
          <p:cNvSpPr>
            <a:spLocks noGrp="1"/>
          </p:cNvSpPr>
          <p:nvPr>
            <p:ph idx="1"/>
          </p:nvPr>
        </p:nvSpPr>
        <p:spPr>
          <a:xfrm>
            <a:off x="173038" y="1143000"/>
            <a:ext cx="8786812" cy="5143500"/>
          </a:xfrm>
        </p:spPr>
        <p:txBody>
          <a:bodyPr>
            <a:normAutofit fontScale="85000" lnSpcReduction="10000"/>
          </a:bodyPr>
          <a:lstStyle/>
          <a:p>
            <a:pPr marL="457200" indent="-457200" algn="just" eaLnBrk="1" hangingPunct="1">
              <a:buFontTx/>
              <a:buAutoNum type="arabicPeriod"/>
            </a:pPr>
            <a:r>
              <a:rPr lang="en-US" b="1" smtClean="0">
                <a:solidFill>
                  <a:srgbClr val="00B0F0"/>
                </a:solidFill>
                <a:ea typeface="Calibri" pitchFamily="34" charset="0"/>
              </a:rPr>
              <a:t>Interrupts</a:t>
            </a:r>
          </a:p>
          <a:p>
            <a:pPr lvl="1" algn="just" eaLnBrk="1" hangingPunct="1"/>
            <a:r>
              <a:rPr lang="en-US" smtClean="0">
                <a:ea typeface="Calibri" pitchFamily="34" charset="0"/>
              </a:rPr>
              <a:t>Whenever any device needs its service, the device notifies the microcontroller by sending it an </a:t>
            </a:r>
            <a:r>
              <a:rPr lang="en-US" b="1" smtClean="0">
                <a:solidFill>
                  <a:srgbClr val="CC99FF"/>
                </a:solidFill>
                <a:ea typeface="Calibri" pitchFamily="34" charset="0"/>
              </a:rPr>
              <a:t>interrupt signal</a:t>
            </a:r>
            <a:r>
              <a:rPr lang="en-US" smtClean="0">
                <a:ea typeface="Calibri" pitchFamily="34" charset="0"/>
              </a:rPr>
              <a:t>.</a:t>
            </a:r>
          </a:p>
          <a:p>
            <a:pPr lvl="1" algn="just" eaLnBrk="1" hangingPunct="1"/>
            <a:r>
              <a:rPr lang="en-US" smtClean="0">
                <a:ea typeface="Calibri" pitchFamily="34" charset="0"/>
              </a:rPr>
              <a:t>Upon receiving an interrupt signal, the </a:t>
            </a:r>
            <a:r>
              <a:rPr lang="en-US" b="1" smtClean="0">
                <a:solidFill>
                  <a:srgbClr val="CC99FF"/>
                </a:solidFill>
                <a:ea typeface="Calibri" pitchFamily="34" charset="0"/>
              </a:rPr>
              <a:t>microcontroller interrupts </a:t>
            </a:r>
            <a:r>
              <a:rPr lang="en-US" smtClean="0">
                <a:ea typeface="Calibri" pitchFamily="34" charset="0"/>
              </a:rPr>
              <a:t>whatever it is doing and serves the device.</a:t>
            </a:r>
          </a:p>
          <a:p>
            <a:pPr lvl="1" algn="just" eaLnBrk="1" hangingPunct="1"/>
            <a:r>
              <a:rPr lang="en-US" smtClean="0">
                <a:ea typeface="Calibri" pitchFamily="34" charset="0"/>
              </a:rPr>
              <a:t>The program which is associated with the interrupt is called the </a:t>
            </a:r>
            <a:r>
              <a:rPr lang="en-US" b="1" smtClean="0">
                <a:solidFill>
                  <a:srgbClr val="CC99FF"/>
                </a:solidFill>
                <a:ea typeface="Calibri" pitchFamily="34" charset="0"/>
              </a:rPr>
              <a:t>interrupt service routine (ISR) </a:t>
            </a:r>
            <a:r>
              <a:rPr lang="en-US" smtClean="0">
                <a:ea typeface="Calibri" pitchFamily="34" charset="0"/>
              </a:rPr>
              <a:t>or interrupt handler.</a:t>
            </a:r>
          </a:p>
          <a:p>
            <a:pPr marL="457200" indent="-457200" algn="just" eaLnBrk="1" hangingPunct="1">
              <a:buFontTx/>
              <a:buAutoNum type="arabicPeriod"/>
            </a:pPr>
            <a:r>
              <a:rPr lang="en-US" b="1" smtClean="0">
                <a:solidFill>
                  <a:srgbClr val="00B0F0"/>
                </a:solidFill>
                <a:ea typeface="Calibri" pitchFamily="34" charset="0"/>
              </a:rPr>
              <a:t>Polling</a:t>
            </a:r>
          </a:p>
          <a:p>
            <a:pPr lvl="1" algn="just" eaLnBrk="1" hangingPunct="1"/>
            <a:r>
              <a:rPr lang="en-US" smtClean="0">
                <a:ea typeface="Calibri" pitchFamily="34" charset="0"/>
              </a:rPr>
              <a:t>The microcontroller </a:t>
            </a:r>
            <a:r>
              <a:rPr lang="en-US" b="1" smtClean="0">
                <a:solidFill>
                  <a:srgbClr val="CC99FF"/>
                </a:solidFill>
                <a:ea typeface="Calibri" pitchFamily="34" charset="0"/>
              </a:rPr>
              <a:t>continuously monitors </a:t>
            </a:r>
            <a:r>
              <a:rPr lang="en-US" smtClean="0">
                <a:ea typeface="Calibri" pitchFamily="34" charset="0"/>
              </a:rPr>
              <a:t>the status of a given device.</a:t>
            </a:r>
          </a:p>
          <a:p>
            <a:pPr lvl="1" algn="just" eaLnBrk="1" hangingPunct="1"/>
            <a:r>
              <a:rPr lang="en-US" smtClean="0">
                <a:ea typeface="Calibri" pitchFamily="34" charset="0"/>
              </a:rPr>
              <a:t>When the </a:t>
            </a:r>
            <a:r>
              <a:rPr lang="en-US" b="1" smtClean="0">
                <a:solidFill>
                  <a:srgbClr val="CC99FF"/>
                </a:solidFill>
                <a:ea typeface="Calibri" pitchFamily="34" charset="0"/>
              </a:rPr>
              <a:t>conditions</a:t>
            </a:r>
            <a:r>
              <a:rPr lang="en-US" smtClean="0">
                <a:ea typeface="Calibri" pitchFamily="34" charset="0"/>
              </a:rPr>
              <a:t> met, it performs the service.</a:t>
            </a:r>
          </a:p>
          <a:p>
            <a:pPr lvl="1" algn="just" eaLnBrk="1" hangingPunct="1"/>
            <a:r>
              <a:rPr lang="en-US" smtClean="0">
                <a:ea typeface="Calibri" pitchFamily="34" charset="0"/>
              </a:rPr>
              <a:t>After that, it moves on to monitor the </a:t>
            </a:r>
            <a:r>
              <a:rPr lang="en-US" b="1" smtClean="0">
                <a:solidFill>
                  <a:srgbClr val="CC99FF"/>
                </a:solidFill>
                <a:ea typeface="Calibri" pitchFamily="34" charset="0"/>
              </a:rPr>
              <a:t>next device </a:t>
            </a:r>
            <a:r>
              <a:rPr lang="en-US" smtClean="0">
                <a:ea typeface="Calibri" pitchFamily="34" charset="0"/>
              </a:rPr>
              <a:t>until every one is serviced.</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430</a:t>
            </a:fld>
            <a:endParaRPr lang="en-US"/>
          </a:p>
        </p:txBody>
      </p:sp>
    </p:spTree>
    <p:extLst>
      <p:ext uri="{BB962C8B-B14F-4D97-AF65-F5344CB8AC3E}">
        <p14:creationId xmlns:p14="http://schemas.microsoft.com/office/powerpoint/2010/main" val="333050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7"/>
          <p:cNvSpPr>
            <a:spLocks noGrp="1"/>
          </p:cNvSpPr>
          <p:nvPr>
            <p:ph type="title"/>
          </p:nvPr>
        </p:nvSpPr>
        <p:spPr>
          <a:xfrm>
            <a:off x="0" y="0"/>
            <a:ext cx="9144000" cy="1143000"/>
          </a:xfrm>
        </p:spPr>
        <p:txBody>
          <a:bodyPr/>
          <a:lstStyle/>
          <a:p>
            <a:pPr eaLnBrk="1" hangingPunct="1"/>
            <a:r>
              <a:rPr lang="en-US" smtClean="0">
                <a:ea typeface="Calibri" pitchFamily="34" charset="0"/>
              </a:rPr>
              <a:t>Interrupt Vs Polling</a:t>
            </a:r>
          </a:p>
        </p:txBody>
      </p:sp>
      <p:sp>
        <p:nvSpPr>
          <p:cNvPr id="91139" name="Content Placeholder 8"/>
          <p:cNvSpPr>
            <a:spLocks noGrp="1"/>
          </p:cNvSpPr>
          <p:nvPr>
            <p:ph idx="1"/>
          </p:nvPr>
        </p:nvSpPr>
        <p:spPr>
          <a:xfrm>
            <a:off x="173038" y="1071563"/>
            <a:ext cx="8786812" cy="5143500"/>
          </a:xfrm>
        </p:spPr>
        <p:txBody>
          <a:bodyPr>
            <a:normAutofit lnSpcReduction="10000"/>
          </a:bodyPr>
          <a:lstStyle/>
          <a:p>
            <a:pPr algn="just" eaLnBrk="1" hangingPunct="1">
              <a:spcBef>
                <a:spcPct val="0"/>
              </a:spcBef>
              <a:spcAft>
                <a:spcPts val="1800"/>
              </a:spcAft>
            </a:pPr>
            <a:r>
              <a:rPr lang="en-US" sz="2600" smtClean="0">
                <a:ea typeface="Calibri" pitchFamily="34" charset="0"/>
              </a:rPr>
              <a:t>The </a:t>
            </a:r>
            <a:r>
              <a:rPr lang="en-US" sz="2600" b="1" smtClean="0">
                <a:solidFill>
                  <a:srgbClr val="00B0F0"/>
                </a:solidFill>
                <a:ea typeface="Calibri" pitchFamily="34" charset="0"/>
              </a:rPr>
              <a:t>polling method is not efficient</a:t>
            </a:r>
            <a:r>
              <a:rPr lang="en-US" sz="2600" smtClean="0">
                <a:ea typeface="Calibri" pitchFamily="34" charset="0"/>
              </a:rPr>
              <a:t>, since it wastes much of the microcontroller’s time by polling devices that do not need service.</a:t>
            </a:r>
          </a:p>
          <a:p>
            <a:pPr algn="just" eaLnBrk="1" hangingPunct="1">
              <a:spcBef>
                <a:spcPct val="0"/>
              </a:spcBef>
              <a:spcAft>
                <a:spcPts val="1800"/>
              </a:spcAft>
            </a:pPr>
            <a:r>
              <a:rPr lang="en-US" sz="2600" smtClean="0">
                <a:ea typeface="Calibri" pitchFamily="34" charset="0"/>
              </a:rPr>
              <a:t>The </a:t>
            </a:r>
            <a:r>
              <a:rPr lang="en-US" sz="2600" b="1" smtClean="0">
                <a:solidFill>
                  <a:srgbClr val="00B0F0"/>
                </a:solidFill>
                <a:ea typeface="Calibri" pitchFamily="34" charset="0"/>
              </a:rPr>
              <a:t>advantage of interrupts </a:t>
            </a:r>
            <a:r>
              <a:rPr lang="en-US" sz="2600" smtClean="0">
                <a:ea typeface="Calibri" pitchFamily="34" charset="0"/>
              </a:rPr>
              <a:t>is that the microcontroller can serve many devices (not all at the same time).</a:t>
            </a:r>
          </a:p>
          <a:p>
            <a:pPr algn="just" eaLnBrk="1" hangingPunct="1">
              <a:spcBef>
                <a:spcPct val="0"/>
              </a:spcBef>
              <a:spcAft>
                <a:spcPts val="1800"/>
              </a:spcAft>
            </a:pPr>
            <a:r>
              <a:rPr lang="en-US" sz="2600" smtClean="0">
                <a:ea typeface="Calibri" pitchFamily="34" charset="0"/>
              </a:rPr>
              <a:t>Each devices can get the attention of the microcontroller based on the </a:t>
            </a:r>
            <a:r>
              <a:rPr lang="en-US" sz="2600" b="1" smtClean="0">
                <a:solidFill>
                  <a:srgbClr val="00B0F0"/>
                </a:solidFill>
                <a:ea typeface="Calibri" pitchFamily="34" charset="0"/>
              </a:rPr>
              <a:t>assigned priority</a:t>
            </a:r>
            <a:r>
              <a:rPr lang="en-US" sz="2600" smtClean="0">
                <a:ea typeface="Calibri" pitchFamily="34" charset="0"/>
              </a:rPr>
              <a:t>.</a:t>
            </a:r>
          </a:p>
          <a:p>
            <a:pPr algn="just" eaLnBrk="1" hangingPunct="1">
              <a:spcBef>
                <a:spcPct val="0"/>
              </a:spcBef>
              <a:spcAft>
                <a:spcPts val="1800"/>
              </a:spcAft>
            </a:pPr>
            <a:r>
              <a:rPr lang="en-US" sz="2600" smtClean="0">
                <a:ea typeface="Calibri" pitchFamily="34" charset="0"/>
              </a:rPr>
              <a:t>For the polling method, it is </a:t>
            </a:r>
            <a:r>
              <a:rPr lang="en-US" sz="2600" b="1" smtClean="0">
                <a:solidFill>
                  <a:srgbClr val="00B0F0"/>
                </a:solidFill>
                <a:ea typeface="Calibri" pitchFamily="34" charset="0"/>
              </a:rPr>
              <a:t>not possible </a:t>
            </a:r>
            <a:r>
              <a:rPr lang="en-US" sz="2600" smtClean="0">
                <a:ea typeface="Calibri" pitchFamily="34" charset="0"/>
              </a:rPr>
              <a:t>to assign priority since it checks all devices in a round-robin fashion.</a:t>
            </a:r>
          </a:p>
          <a:p>
            <a:pPr algn="just" eaLnBrk="1" hangingPunct="1"/>
            <a:r>
              <a:rPr lang="en-US" sz="2600" smtClean="0">
                <a:ea typeface="Calibri" pitchFamily="34" charset="0"/>
              </a:rPr>
              <a:t>The microcontroller can also </a:t>
            </a:r>
            <a:r>
              <a:rPr lang="en-US" sz="2600" b="1" smtClean="0">
                <a:solidFill>
                  <a:srgbClr val="00B0F0"/>
                </a:solidFill>
                <a:ea typeface="Calibri" pitchFamily="34" charset="0"/>
              </a:rPr>
              <a:t>ignore (mask) </a:t>
            </a:r>
            <a:r>
              <a:rPr lang="en-US" sz="2600" smtClean="0">
                <a:ea typeface="Calibri" pitchFamily="34" charset="0"/>
              </a:rPr>
              <a:t>a device request for service in Interrupt.</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431</a:t>
            </a:fld>
            <a:endParaRPr lang="en-US"/>
          </a:p>
        </p:txBody>
      </p:sp>
    </p:spTree>
    <p:extLst>
      <p:ext uri="{BB962C8B-B14F-4D97-AF65-F5344CB8AC3E}">
        <p14:creationId xmlns:p14="http://schemas.microsoft.com/office/powerpoint/2010/main" val="1842783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7"/>
          <p:cNvSpPr>
            <a:spLocks noGrp="1"/>
          </p:cNvSpPr>
          <p:nvPr>
            <p:ph type="title"/>
          </p:nvPr>
        </p:nvSpPr>
        <p:spPr>
          <a:xfrm>
            <a:off x="0" y="0"/>
            <a:ext cx="9144000" cy="1143000"/>
          </a:xfrm>
        </p:spPr>
        <p:txBody>
          <a:bodyPr/>
          <a:lstStyle/>
          <a:p>
            <a:pPr eaLnBrk="1" hangingPunct="1"/>
            <a:r>
              <a:rPr lang="en-US" smtClean="0">
                <a:ea typeface="Calibri" pitchFamily="34" charset="0"/>
              </a:rPr>
              <a:t>Steps in Executing an Interrupt</a:t>
            </a:r>
          </a:p>
        </p:txBody>
      </p:sp>
      <p:sp>
        <p:nvSpPr>
          <p:cNvPr id="92163" name="Content Placeholder 8"/>
          <p:cNvSpPr>
            <a:spLocks noGrp="1"/>
          </p:cNvSpPr>
          <p:nvPr>
            <p:ph idx="1"/>
          </p:nvPr>
        </p:nvSpPr>
        <p:spPr>
          <a:xfrm>
            <a:off x="173038" y="1000125"/>
            <a:ext cx="8786812" cy="5143500"/>
          </a:xfrm>
        </p:spPr>
        <p:txBody>
          <a:bodyPr>
            <a:normAutofit lnSpcReduction="10000"/>
          </a:bodyPr>
          <a:lstStyle/>
          <a:p>
            <a:pPr marL="514350" indent="-514350" algn="just" eaLnBrk="1" hangingPunct="1">
              <a:spcBef>
                <a:spcPct val="0"/>
              </a:spcBef>
              <a:spcAft>
                <a:spcPts val="1200"/>
              </a:spcAft>
              <a:buFontTx/>
              <a:buAutoNum type="arabicPeriod"/>
            </a:pPr>
            <a:r>
              <a:rPr lang="en-US" sz="2400" smtClean="0">
                <a:ea typeface="Calibri" pitchFamily="34" charset="0"/>
              </a:rPr>
              <a:t>It finishes the instruction it is executing and saves the address of the next instruction </a:t>
            </a:r>
            <a:r>
              <a:rPr lang="en-US" sz="2400" b="1" i="1" smtClean="0">
                <a:solidFill>
                  <a:srgbClr val="00B0F0"/>
                </a:solidFill>
                <a:ea typeface="Calibri" pitchFamily="34" charset="0"/>
              </a:rPr>
              <a:t>(PC) on the stack</a:t>
            </a:r>
            <a:r>
              <a:rPr lang="en-US" sz="2400" smtClean="0">
                <a:ea typeface="Calibri" pitchFamily="34" charset="0"/>
              </a:rPr>
              <a:t>.</a:t>
            </a:r>
          </a:p>
          <a:p>
            <a:pPr marL="514350" indent="-514350" algn="just" eaLnBrk="1" hangingPunct="1">
              <a:spcBef>
                <a:spcPct val="0"/>
              </a:spcBef>
              <a:spcAft>
                <a:spcPts val="1200"/>
              </a:spcAft>
              <a:buFontTx/>
              <a:buAutoNum type="arabicPeriod"/>
            </a:pPr>
            <a:r>
              <a:rPr lang="en-US" sz="2400" smtClean="0">
                <a:ea typeface="Calibri" pitchFamily="34" charset="0"/>
              </a:rPr>
              <a:t>It </a:t>
            </a:r>
            <a:r>
              <a:rPr lang="en-US" sz="2400" b="1" i="1" smtClean="0">
                <a:solidFill>
                  <a:srgbClr val="00B0F0"/>
                </a:solidFill>
                <a:ea typeface="Calibri" pitchFamily="34" charset="0"/>
              </a:rPr>
              <a:t>also saves the current status </a:t>
            </a:r>
            <a:r>
              <a:rPr lang="en-US" sz="2400" smtClean="0">
                <a:ea typeface="Calibri" pitchFamily="34" charset="0"/>
              </a:rPr>
              <a:t>of all the interrupts internally (i.e: not on the stack).</a:t>
            </a:r>
          </a:p>
          <a:p>
            <a:pPr marL="514350" indent="-514350" algn="just" eaLnBrk="1" hangingPunct="1">
              <a:spcBef>
                <a:spcPct val="0"/>
              </a:spcBef>
              <a:spcAft>
                <a:spcPts val="1200"/>
              </a:spcAft>
              <a:buFontTx/>
              <a:buAutoNum type="arabicPeriod"/>
            </a:pPr>
            <a:r>
              <a:rPr lang="en-US" sz="2400" smtClean="0">
                <a:ea typeface="Calibri" pitchFamily="34" charset="0"/>
              </a:rPr>
              <a:t>It jumps to a fixed location in memory, called the </a:t>
            </a:r>
            <a:r>
              <a:rPr lang="en-US" sz="2400" b="1" i="1" smtClean="0">
                <a:solidFill>
                  <a:srgbClr val="00B0F0"/>
                </a:solidFill>
                <a:ea typeface="Calibri" pitchFamily="34" charset="0"/>
              </a:rPr>
              <a:t>interrupt vector table</a:t>
            </a:r>
            <a:r>
              <a:rPr lang="en-US" sz="2400" smtClean="0">
                <a:ea typeface="Calibri" pitchFamily="34" charset="0"/>
              </a:rPr>
              <a:t>, that holds the address of the ISR. </a:t>
            </a:r>
          </a:p>
          <a:p>
            <a:pPr marL="514350" indent="-514350" algn="just" eaLnBrk="1" hangingPunct="1">
              <a:spcBef>
                <a:spcPct val="0"/>
              </a:spcBef>
              <a:spcAft>
                <a:spcPts val="1200"/>
              </a:spcAft>
              <a:buFontTx/>
              <a:buAutoNum type="arabicPeriod"/>
            </a:pPr>
            <a:r>
              <a:rPr lang="en-US" sz="2400" smtClean="0">
                <a:ea typeface="Calibri" pitchFamily="34" charset="0"/>
              </a:rPr>
              <a:t>The microcontroller gets the address of the </a:t>
            </a:r>
            <a:r>
              <a:rPr lang="en-US" sz="2400" b="1" i="1" smtClean="0">
                <a:solidFill>
                  <a:srgbClr val="00B0F0"/>
                </a:solidFill>
                <a:ea typeface="Calibri" pitchFamily="34" charset="0"/>
              </a:rPr>
              <a:t>ISR</a:t>
            </a:r>
            <a:r>
              <a:rPr lang="en-US" sz="2400" smtClean="0">
                <a:ea typeface="Calibri" pitchFamily="34" charset="0"/>
              </a:rPr>
              <a:t> from the interrupt vector table and jumps to it.</a:t>
            </a:r>
          </a:p>
          <a:p>
            <a:pPr marL="514350" indent="-514350" algn="just" eaLnBrk="1" hangingPunct="1">
              <a:spcBef>
                <a:spcPct val="0"/>
              </a:spcBef>
              <a:spcAft>
                <a:spcPts val="1200"/>
              </a:spcAft>
              <a:buFontTx/>
              <a:buAutoNum type="arabicPeriod"/>
            </a:pPr>
            <a:r>
              <a:rPr lang="en-US" sz="2400" smtClean="0">
                <a:ea typeface="Calibri" pitchFamily="34" charset="0"/>
              </a:rPr>
              <a:t>It </a:t>
            </a:r>
            <a:r>
              <a:rPr lang="en-US" sz="2400" b="1" smtClean="0">
                <a:solidFill>
                  <a:srgbClr val="00B0F0"/>
                </a:solidFill>
                <a:ea typeface="Calibri" pitchFamily="34" charset="0"/>
              </a:rPr>
              <a:t>starts to execute the interrupt </a:t>
            </a:r>
            <a:r>
              <a:rPr lang="en-US" sz="2400" smtClean="0">
                <a:ea typeface="Calibri" pitchFamily="34" charset="0"/>
              </a:rPr>
              <a:t>service subroutine until it reaches the last instruction of the subroutine which is </a:t>
            </a:r>
            <a:r>
              <a:rPr lang="en-US" sz="2400" b="1" i="1" smtClean="0">
                <a:solidFill>
                  <a:srgbClr val="00B0F0"/>
                </a:solidFill>
                <a:ea typeface="Calibri" pitchFamily="34" charset="0"/>
              </a:rPr>
              <a:t>RETI</a:t>
            </a:r>
            <a:r>
              <a:rPr lang="en-US" sz="2400" smtClean="0">
                <a:ea typeface="Calibri" pitchFamily="34" charset="0"/>
              </a:rPr>
              <a:t> (return from interrupt).</a:t>
            </a:r>
          </a:p>
          <a:p>
            <a:pPr marL="514350" indent="-514350" algn="just" eaLnBrk="1" hangingPunct="1">
              <a:spcBef>
                <a:spcPct val="0"/>
              </a:spcBef>
              <a:spcAft>
                <a:spcPts val="1200"/>
              </a:spcAft>
              <a:buFontTx/>
              <a:buAutoNum type="arabicPeriod"/>
            </a:pPr>
            <a:r>
              <a:rPr lang="en-US" sz="2400" smtClean="0">
                <a:ea typeface="Calibri" pitchFamily="34" charset="0"/>
              </a:rPr>
              <a:t>Upon executing the RETI instruction, the microcontroller </a:t>
            </a:r>
            <a:r>
              <a:rPr lang="en-US" sz="2400" b="1" i="1" smtClean="0">
                <a:solidFill>
                  <a:srgbClr val="00B0F0"/>
                </a:solidFill>
                <a:ea typeface="Calibri" pitchFamily="34" charset="0"/>
              </a:rPr>
              <a:t>returns to the place where it was interrupted</a:t>
            </a:r>
            <a:r>
              <a:rPr lang="en-US" sz="2400" smtClean="0">
                <a:ea typeface="Calibri" pitchFamily="34" charset="0"/>
              </a:rPr>
              <a:t>.</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432</a:t>
            </a:fld>
            <a:endParaRPr lang="en-US"/>
          </a:p>
        </p:txBody>
      </p:sp>
      <p:pic>
        <p:nvPicPr>
          <p:cNvPr id="1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887602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5"/>
          <p:cNvSpPr>
            <a:spLocks noGrp="1"/>
          </p:cNvSpPr>
          <p:nvPr>
            <p:ph type="title"/>
          </p:nvPr>
        </p:nvSpPr>
        <p:spPr>
          <a:xfrm>
            <a:off x="0" y="0"/>
            <a:ext cx="9144000" cy="1143000"/>
          </a:xfrm>
        </p:spPr>
        <p:txBody>
          <a:bodyPr/>
          <a:lstStyle/>
          <a:p>
            <a:pPr eaLnBrk="1" hangingPunct="1"/>
            <a:r>
              <a:rPr lang="en-US" smtClean="0">
                <a:ea typeface="Calibri" pitchFamily="34" charset="0"/>
              </a:rPr>
              <a:t>Six Interrupts in 8051</a:t>
            </a:r>
          </a:p>
        </p:txBody>
      </p:sp>
      <p:sp>
        <p:nvSpPr>
          <p:cNvPr id="93187" name="Content Placeholder 6"/>
          <p:cNvSpPr>
            <a:spLocks noGrp="1"/>
          </p:cNvSpPr>
          <p:nvPr>
            <p:ph idx="1"/>
          </p:nvPr>
        </p:nvSpPr>
        <p:spPr>
          <a:xfrm>
            <a:off x="173038" y="1214438"/>
            <a:ext cx="8786812" cy="5143500"/>
          </a:xfrm>
        </p:spPr>
        <p:txBody>
          <a:bodyPr>
            <a:normAutofit fontScale="92500" lnSpcReduction="20000"/>
          </a:bodyPr>
          <a:lstStyle/>
          <a:p>
            <a:pPr algn="just" eaLnBrk="1" hangingPunct="1">
              <a:spcBef>
                <a:spcPct val="0"/>
              </a:spcBef>
              <a:spcAft>
                <a:spcPts val="1800"/>
              </a:spcAft>
              <a:buFontTx/>
              <a:buNone/>
            </a:pPr>
            <a:r>
              <a:rPr lang="en-US" smtClean="0">
                <a:ea typeface="Calibri" pitchFamily="34" charset="0"/>
              </a:rPr>
              <a:t>Six interrupts are allocated as follows:</a:t>
            </a:r>
          </a:p>
          <a:p>
            <a:pPr algn="just" eaLnBrk="1" hangingPunct="1">
              <a:spcBef>
                <a:spcPct val="0"/>
              </a:spcBef>
              <a:spcAft>
                <a:spcPts val="1800"/>
              </a:spcAft>
              <a:buFontTx/>
              <a:buAutoNum type="arabicPeriod"/>
            </a:pPr>
            <a:r>
              <a:rPr lang="en-US" b="1" smtClean="0">
                <a:solidFill>
                  <a:srgbClr val="00B0F0"/>
                </a:solidFill>
                <a:ea typeface="Calibri" pitchFamily="34" charset="0"/>
              </a:rPr>
              <a:t>Reset – power-up reset.</a:t>
            </a:r>
          </a:p>
          <a:p>
            <a:pPr algn="just" eaLnBrk="1" hangingPunct="1">
              <a:buFontTx/>
              <a:buAutoNum type="arabicPeriod"/>
            </a:pPr>
            <a:r>
              <a:rPr lang="en-US" b="1" smtClean="0">
                <a:solidFill>
                  <a:srgbClr val="00B0F0"/>
                </a:solidFill>
                <a:ea typeface="Calibri" pitchFamily="34" charset="0"/>
              </a:rPr>
              <a:t>Two interrupts are set aside for the timers.</a:t>
            </a:r>
          </a:p>
          <a:p>
            <a:pPr marL="914400" lvl="1" indent="-514350" algn="just" eaLnBrk="1" hangingPunct="1">
              <a:spcBef>
                <a:spcPct val="0"/>
              </a:spcBef>
              <a:spcAft>
                <a:spcPts val="1800"/>
              </a:spcAft>
            </a:pPr>
            <a:r>
              <a:rPr lang="en-US" smtClean="0">
                <a:ea typeface="Calibri" pitchFamily="34" charset="0"/>
              </a:rPr>
              <a:t>one for timer 0 and one for timer 1</a:t>
            </a:r>
          </a:p>
          <a:p>
            <a:pPr algn="just" eaLnBrk="1" hangingPunct="1">
              <a:buFontTx/>
              <a:buAutoNum type="arabicPeriod"/>
            </a:pPr>
            <a:r>
              <a:rPr lang="en-US" b="1" smtClean="0">
                <a:solidFill>
                  <a:srgbClr val="00B0F0"/>
                </a:solidFill>
                <a:ea typeface="Calibri" pitchFamily="34" charset="0"/>
              </a:rPr>
              <a:t>Two interrupts are set aside for hardware external interrupts.</a:t>
            </a:r>
          </a:p>
          <a:p>
            <a:pPr marL="914400" lvl="1" indent="-514350" algn="just" eaLnBrk="1" hangingPunct="1">
              <a:spcBef>
                <a:spcPct val="0"/>
              </a:spcBef>
              <a:spcAft>
                <a:spcPts val="1800"/>
              </a:spcAft>
            </a:pPr>
            <a:r>
              <a:rPr lang="en-US" smtClean="0">
                <a:ea typeface="Calibri" pitchFamily="34" charset="0"/>
              </a:rPr>
              <a:t>P3.2 and P3.3 are for the external hardware interrupts INT0 (or EX1), and INT1 (or EX2)</a:t>
            </a:r>
          </a:p>
          <a:p>
            <a:pPr algn="just" eaLnBrk="1" hangingPunct="1">
              <a:buFontTx/>
              <a:buAutoNum type="arabicPeriod"/>
            </a:pPr>
            <a:r>
              <a:rPr lang="en-US" b="1" smtClean="0">
                <a:solidFill>
                  <a:srgbClr val="00B0F0"/>
                </a:solidFill>
                <a:ea typeface="Calibri" pitchFamily="34" charset="0"/>
              </a:rPr>
              <a:t>Serial communication has a single interrupt that belongs to both receive and transfer.</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433</a:t>
            </a:fld>
            <a:endParaRPr lang="en-US"/>
          </a:p>
        </p:txBody>
      </p:sp>
    </p:spTree>
    <p:extLst>
      <p:ext uri="{BB962C8B-B14F-4D97-AF65-F5344CB8AC3E}">
        <p14:creationId xmlns:p14="http://schemas.microsoft.com/office/powerpoint/2010/main" val="269957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0" y="0"/>
            <a:ext cx="9144000" cy="1143000"/>
          </a:xfrm>
        </p:spPr>
        <p:txBody>
          <a:bodyPr/>
          <a:lstStyle/>
          <a:p>
            <a:pPr eaLnBrk="1" hangingPunct="1"/>
            <a:r>
              <a:rPr lang="en-US" smtClean="0">
                <a:ea typeface="Calibri" pitchFamily="34" charset="0"/>
              </a:rPr>
              <a:t>What events can trigger Interrupts?</a:t>
            </a:r>
          </a:p>
        </p:txBody>
      </p:sp>
      <p:sp>
        <p:nvSpPr>
          <p:cNvPr id="94211" name="Content Placeholder 5"/>
          <p:cNvSpPr>
            <a:spLocks noGrp="1"/>
          </p:cNvSpPr>
          <p:nvPr>
            <p:ph idx="1"/>
          </p:nvPr>
        </p:nvSpPr>
        <p:spPr>
          <a:xfrm>
            <a:off x="173038" y="1285875"/>
            <a:ext cx="8786812" cy="5143500"/>
          </a:xfrm>
        </p:spPr>
        <p:txBody>
          <a:bodyPr>
            <a:normAutofit fontScale="92500" lnSpcReduction="10000"/>
          </a:bodyPr>
          <a:lstStyle/>
          <a:p>
            <a:pPr algn="just" eaLnBrk="1" hangingPunct="1">
              <a:lnSpc>
                <a:spcPct val="90000"/>
              </a:lnSpc>
            </a:pPr>
            <a:r>
              <a:rPr lang="en-US" smtClean="0">
                <a:ea typeface="Calibri" pitchFamily="34" charset="0"/>
              </a:rPr>
              <a:t>We can configure the 8051 so that any of the following events will cause an interrupt: </a:t>
            </a:r>
          </a:p>
          <a:p>
            <a:pPr algn="just" eaLnBrk="1" hangingPunct="1">
              <a:lnSpc>
                <a:spcPct val="90000"/>
              </a:lnSpc>
            </a:pPr>
            <a:endParaRPr lang="en-US" smtClean="0">
              <a:ea typeface="Calibri" pitchFamily="34" charset="0"/>
            </a:endParaRPr>
          </a:p>
          <a:p>
            <a:pPr lvl="1" algn="just" eaLnBrk="1" hangingPunct="1">
              <a:lnSpc>
                <a:spcPct val="90000"/>
              </a:lnSpc>
            </a:pPr>
            <a:r>
              <a:rPr lang="en-US" smtClean="0">
                <a:solidFill>
                  <a:srgbClr val="CC99FF"/>
                </a:solidFill>
                <a:ea typeface="Calibri" pitchFamily="34" charset="0"/>
              </a:rPr>
              <a:t>Timer 0 Overflow. </a:t>
            </a:r>
          </a:p>
          <a:p>
            <a:pPr lvl="1" algn="just" eaLnBrk="1" hangingPunct="1">
              <a:lnSpc>
                <a:spcPct val="90000"/>
              </a:lnSpc>
            </a:pPr>
            <a:r>
              <a:rPr lang="en-US" smtClean="0">
                <a:solidFill>
                  <a:srgbClr val="CC99FF"/>
                </a:solidFill>
                <a:ea typeface="Calibri" pitchFamily="34" charset="0"/>
              </a:rPr>
              <a:t>Timer 1 Overflow. </a:t>
            </a:r>
          </a:p>
          <a:p>
            <a:pPr lvl="1" algn="just" eaLnBrk="1" hangingPunct="1">
              <a:lnSpc>
                <a:spcPct val="90000"/>
              </a:lnSpc>
            </a:pPr>
            <a:r>
              <a:rPr lang="en-US" smtClean="0">
                <a:solidFill>
                  <a:srgbClr val="CC99FF"/>
                </a:solidFill>
                <a:ea typeface="Calibri" pitchFamily="34" charset="0"/>
              </a:rPr>
              <a:t>Reception/Transmission of Serial Character.</a:t>
            </a:r>
          </a:p>
          <a:p>
            <a:pPr lvl="1" algn="just" eaLnBrk="1" hangingPunct="1">
              <a:lnSpc>
                <a:spcPct val="90000"/>
              </a:lnSpc>
            </a:pPr>
            <a:r>
              <a:rPr lang="en-US" smtClean="0">
                <a:solidFill>
                  <a:srgbClr val="CC99FF"/>
                </a:solidFill>
                <a:ea typeface="Calibri" pitchFamily="34" charset="0"/>
              </a:rPr>
              <a:t>External Event 0. </a:t>
            </a:r>
          </a:p>
          <a:p>
            <a:pPr lvl="1" algn="just" eaLnBrk="1" hangingPunct="1">
              <a:lnSpc>
                <a:spcPct val="90000"/>
              </a:lnSpc>
            </a:pPr>
            <a:r>
              <a:rPr lang="en-US" smtClean="0">
                <a:solidFill>
                  <a:srgbClr val="CC99FF"/>
                </a:solidFill>
                <a:ea typeface="Calibri" pitchFamily="34" charset="0"/>
              </a:rPr>
              <a:t>External Event 1.</a:t>
            </a:r>
            <a:r>
              <a:rPr lang="en-US" sz="2800" smtClean="0">
                <a:solidFill>
                  <a:srgbClr val="CC99FF"/>
                </a:solidFill>
                <a:ea typeface="Calibri" pitchFamily="34" charset="0"/>
              </a:rPr>
              <a:t> </a:t>
            </a:r>
          </a:p>
          <a:p>
            <a:pPr lvl="1" algn="just" eaLnBrk="1" hangingPunct="1">
              <a:lnSpc>
                <a:spcPct val="90000"/>
              </a:lnSpc>
              <a:buFontTx/>
              <a:buNone/>
            </a:pPr>
            <a:endParaRPr lang="en-US" sz="2000" smtClean="0">
              <a:ea typeface="Calibri" pitchFamily="34" charset="0"/>
            </a:endParaRPr>
          </a:p>
          <a:p>
            <a:pPr algn="just" eaLnBrk="1" hangingPunct="1">
              <a:lnSpc>
                <a:spcPct val="90000"/>
              </a:lnSpc>
            </a:pPr>
            <a:r>
              <a:rPr lang="en-US" smtClean="0">
                <a:ea typeface="Calibri" pitchFamily="34" charset="0"/>
              </a:rPr>
              <a:t>We can configure the 8051 so that when Timer 0 Overflows or when a character is sent/received, the appropriate interrupt handler routines are called.</a:t>
            </a:r>
            <a:r>
              <a:rPr lang="en-US" sz="3200" smtClean="0">
                <a:ea typeface="Calibri" pitchFamily="34" charset="0"/>
              </a:rPr>
              <a:t> </a:t>
            </a:r>
          </a:p>
          <a:p>
            <a:pPr algn="just" eaLnBrk="1" hangingPunct="1"/>
            <a:endParaRPr lang="en-US" sz="3200" smtClean="0">
              <a:ea typeface="Calibri" pitchFamily="34" charset="0"/>
            </a:endParaRP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434</a:t>
            </a:fld>
            <a:endParaRPr lang="en-US"/>
          </a:p>
        </p:txBody>
      </p:sp>
    </p:spTree>
    <p:extLst>
      <p:ext uri="{BB962C8B-B14F-4D97-AF65-F5344CB8AC3E}">
        <p14:creationId xmlns:p14="http://schemas.microsoft.com/office/powerpoint/2010/main" val="2898238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7"/>
          <p:cNvSpPr>
            <a:spLocks noGrp="1"/>
          </p:cNvSpPr>
          <p:nvPr>
            <p:ph type="title"/>
          </p:nvPr>
        </p:nvSpPr>
        <p:spPr>
          <a:xfrm>
            <a:off x="0" y="0"/>
            <a:ext cx="9144000" cy="1143000"/>
          </a:xfrm>
        </p:spPr>
        <p:txBody>
          <a:bodyPr/>
          <a:lstStyle/>
          <a:p>
            <a:pPr eaLnBrk="1" hangingPunct="1"/>
            <a:r>
              <a:rPr lang="en-US" smtClean="0">
                <a:ea typeface="Calibri" pitchFamily="34" charset="0"/>
              </a:rPr>
              <a:t>8051 Interrupt Vectors</a:t>
            </a:r>
          </a:p>
        </p:txBody>
      </p:sp>
      <p:sp>
        <p:nvSpPr>
          <p:cNvPr id="7" name="Slide Number Placeholder 6"/>
          <p:cNvSpPr>
            <a:spLocks noGrp="1"/>
          </p:cNvSpPr>
          <p:nvPr>
            <p:ph type="sldNum" sz="quarter" idx="12"/>
          </p:nvPr>
        </p:nvSpPr>
        <p:spPr/>
        <p:txBody>
          <a:bodyPr/>
          <a:lstStyle/>
          <a:p>
            <a:pPr>
              <a:defRPr/>
            </a:pPr>
            <a:fld id="{58192763-ECA8-4B55-8099-09EA622932A5}" type="slidenum">
              <a:rPr lang="en-US" smtClean="0"/>
              <a:pPr>
                <a:defRPr/>
              </a:pPr>
              <a:t>435</a:t>
            </a:fld>
            <a:endParaRPr lang="en-US"/>
          </a:p>
        </p:txBody>
      </p:sp>
      <p:pic>
        <p:nvPicPr>
          <p:cNvPr id="9" name="Picture 4"/>
          <p:cNvPicPr>
            <a:picLocks noChangeAspect="1" noChangeArrowheads="1"/>
          </p:cNvPicPr>
          <p:nvPr/>
        </p:nvPicPr>
        <p:blipFill>
          <a:blip r:embed="rId2"/>
          <a:srcRect/>
          <a:stretch>
            <a:fillRect/>
          </a:stretch>
        </p:blipFill>
        <p:spPr bwMode="auto">
          <a:xfrm>
            <a:off x="285750" y="1500188"/>
            <a:ext cx="8547100" cy="3786187"/>
          </a:xfrm>
          <a:prstGeom prst="rect">
            <a:avLst/>
          </a:prstGeom>
          <a:noFill/>
          <a:ln w="12700">
            <a:noFill/>
            <a:miter lim="800000"/>
            <a:headEnd type="none" w="sm" len="sm"/>
            <a:tailEnd type="none" w="sm" len="sm"/>
          </a:ln>
        </p:spPr>
      </p:pic>
      <p:sp>
        <p:nvSpPr>
          <p:cNvPr id="6" name="TextBox 5"/>
          <p:cNvSpPr txBox="1"/>
          <p:nvPr/>
        </p:nvSpPr>
        <p:spPr>
          <a:xfrm>
            <a:off x="1812784" y="6474023"/>
            <a:ext cx="6039474" cy="307777"/>
          </a:xfrm>
          <a:prstGeom prst="rect">
            <a:avLst/>
          </a:prstGeom>
          <a:noFill/>
        </p:spPr>
        <p:txBody>
          <a:bodyPr wrap="none" rtlCol="0">
            <a:spAutoFit/>
          </a:bodyPr>
          <a:lstStyle/>
          <a:p>
            <a:r>
              <a:rPr lang="en-US" sz="1400" dirty="0" smtClean="0">
                <a:solidFill>
                  <a:srgbClr val="C00000"/>
                </a:solidFill>
              </a:rPr>
              <a:t>Presented by C.GOKUL,AP/EEE ,  Velalar College of Engg &amp; Tech, Erode</a:t>
            </a:r>
            <a:endParaRPr lang="en-US" sz="1400" dirty="0">
              <a:solidFill>
                <a:srgbClr val="C00000"/>
              </a:solidFill>
            </a:endParaRPr>
          </a:p>
        </p:txBody>
      </p:sp>
    </p:spTree>
    <p:extLst>
      <p:ext uri="{BB962C8B-B14F-4D97-AF65-F5344CB8AC3E}">
        <p14:creationId xmlns:p14="http://schemas.microsoft.com/office/powerpoint/2010/main" val="3395914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0" y="0"/>
            <a:ext cx="9144000" cy="1143000"/>
          </a:xfrm>
        </p:spPr>
        <p:txBody>
          <a:bodyPr/>
          <a:lstStyle/>
          <a:p>
            <a:pPr eaLnBrk="1" hangingPunct="1"/>
            <a:r>
              <a:rPr lang="en-US" smtClean="0">
                <a:ea typeface="Calibri" pitchFamily="34" charset="0"/>
              </a:rPr>
              <a:t>8051 Interrupt related Registers</a:t>
            </a:r>
          </a:p>
        </p:txBody>
      </p:sp>
      <p:sp>
        <p:nvSpPr>
          <p:cNvPr id="96259" name="Content Placeholder 5"/>
          <p:cNvSpPr>
            <a:spLocks noGrp="1"/>
          </p:cNvSpPr>
          <p:nvPr>
            <p:ph idx="1"/>
          </p:nvPr>
        </p:nvSpPr>
        <p:spPr>
          <a:xfrm>
            <a:off x="173038" y="1214438"/>
            <a:ext cx="8786812" cy="5143500"/>
          </a:xfrm>
        </p:spPr>
        <p:txBody>
          <a:bodyPr>
            <a:normAutofit/>
          </a:bodyPr>
          <a:lstStyle/>
          <a:p>
            <a:pPr algn="just" eaLnBrk="1" hangingPunct="1">
              <a:spcBef>
                <a:spcPct val="0"/>
              </a:spcBef>
              <a:spcAft>
                <a:spcPts val="1800"/>
              </a:spcAft>
            </a:pPr>
            <a:r>
              <a:rPr lang="en-US" b="1" dirty="0" smtClean="0">
                <a:ea typeface="Calibri" pitchFamily="34" charset="0"/>
              </a:rPr>
              <a:t>The various registers associated with the use of interrupts are: </a:t>
            </a:r>
          </a:p>
          <a:p>
            <a:pPr lvl="1" algn="just" eaLnBrk="1" hangingPunct="1"/>
            <a:r>
              <a:rPr lang="en-US" sz="2800" b="1" dirty="0" smtClean="0">
                <a:solidFill>
                  <a:srgbClr val="CC99FF"/>
                </a:solidFill>
                <a:ea typeface="Calibri" pitchFamily="34" charset="0"/>
              </a:rPr>
              <a:t>TCON - </a:t>
            </a:r>
            <a:r>
              <a:rPr lang="en-US" sz="2800" b="1" dirty="0" smtClean="0">
                <a:solidFill>
                  <a:srgbClr val="00B0F0"/>
                </a:solidFill>
                <a:ea typeface="Calibri" pitchFamily="34" charset="0"/>
              </a:rPr>
              <a:t>Edge and Type bits for External Interrupts 0/1 </a:t>
            </a:r>
          </a:p>
          <a:p>
            <a:pPr algn="just" eaLnBrk="1" hangingPunct="1"/>
            <a:endParaRPr lang="en-US" sz="3200" b="1" dirty="0" smtClean="0">
              <a:solidFill>
                <a:srgbClr val="CC99FF"/>
              </a:solidFill>
              <a:ea typeface="Calibri" pitchFamily="34" charset="0"/>
            </a:endParaRPr>
          </a:p>
          <a:p>
            <a:pPr lvl="1" algn="just" eaLnBrk="1" hangingPunct="1"/>
            <a:r>
              <a:rPr lang="en-US" sz="2800" b="1" dirty="0" smtClean="0">
                <a:solidFill>
                  <a:srgbClr val="CC99FF"/>
                </a:solidFill>
                <a:ea typeface="Calibri" pitchFamily="34" charset="0"/>
              </a:rPr>
              <a:t>SCON - </a:t>
            </a:r>
            <a:r>
              <a:rPr lang="en-US" sz="2800" b="1" dirty="0" smtClean="0">
                <a:solidFill>
                  <a:srgbClr val="00B0F0"/>
                </a:solidFill>
                <a:ea typeface="Calibri" pitchFamily="34" charset="0"/>
              </a:rPr>
              <a:t>RI and TI interrupt flags for RS232 </a:t>
            </a:r>
          </a:p>
          <a:p>
            <a:pPr algn="just" eaLnBrk="1" hangingPunct="1"/>
            <a:endParaRPr lang="en-US" sz="3200" b="1" dirty="0" smtClean="0">
              <a:solidFill>
                <a:srgbClr val="CC99FF"/>
              </a:solidFill>
              <a:ea typeface="Calibri" pitchFamily="34" charset="0"/>
            </a:endParaRPr>
          </a:p>
          <a:p>
            <a:pPr lvl="1" algn="just" eaLnBrk="1" hangingPunct="1"/>
            <a:r>
              <a:rPr lang="en-US" sz="2800" b="1" dirty="0" smtClean="0">
                <a:solidFill>
                  <a:srgbClr val="CC99FF"/>
                </a:solidFill>
                <a:ea typeface="Calibri" pitchFamily="34" charset="0"/>
              </a:rPr>
              <a:t>IE -</a:t>
            </a:r>
            <a:r>
              <a:rPr lang="en-US" sz="2800" b="1" dirty="0" smtClean="0">
                <a:solidFill>
                  <a:srgbClr val="00B0F0"/>
                </a:solidFill>
                <a:ea typeface="Calibri" pitchFamily="34" charset="0"/>
              </a:rPr>
              <a:t> Enable interrupt sources </a:t>
            </a:r>
          </a:p>
          <a:p>
            <a:pPr algn="just" eaLnBrk="1" hangingPunct="1"/>
            <a:endParaRPr lang="en-US" sz="3200" b="1" dirty="0" smtClean="0">
              <a:solidFill>
                <a:srgbClr val="CC99FF"/>
              </a:solidFill>
              <a:ea typeface="Calibri" pitchFamily="34" charset="0"/>
            </a:endParaRPr>
          </a:p>
          <a:p>
            <a:pPr lvl="1" algn="just" eaLnBrk="1" hangingPunct="1"/>
            <a:r>
              <a:rPr lang="en-US" sz="2800" b="1" dirty="0" smtClean="0">
                <a:solidFill>
                  <a:srgbClr val="CC99FF"/>
                </a:solidFill>
                <a:ea typeface="Calibri" pitchFamily="34" charset="0"/>
              </a:rPr>
              <a:t>IP - </a:t>
            </a:r>
            <a:r>
              <a:rPr lang="en-US" sz="2800" b="1" dirty="0" smtClean="0">
                <a:solidFill>
                  <a:srgbClr val="00B0F0"/>
                </a:solidFill>
                <a:ea typeface="Calibri" pitchFamily="34" charset="0"/>
              </a:rPr>
              <a:t>Specify priority of interrupts</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436</a:t>
            </a:fld>
            <a:endParaRPr lang="en-US"/>
          </a:p>
        </p:txBody>
      </p:sp>
    </p:spTree>
    <p:extLst>
      <p:ext uri="{BB962C8B-B14F-4D97-AF65-F5344CB8AC3E}">
        <p14:creationId xmlns:p14="http://schemas.microsoft.com/office/powerpoint/2010/main" val="424257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5"/>
          <p:cNvSpPr>
            <a:spLocks noGrp="1"/>
          </p:cNvSpPr>
          <p:nvPr>
            <p:ph type="title"/>
          </p:nvPr>
        </p:nvSpPr>
        <p:spPr>
          <a:xfrm>
            <a:off x="0" y="0"/>
            <a:ext cx="9144000" cy="1143000"/>
          </a:xfrm>
        </p:spPr>
        <p:txBody>
          <a:bodyPr/>
          <a:lstStyle/>
          <a:p>
            <a:pPr eaLnBrk="1" hangingPunct="1"/>
            <a:r>
              <a:rPr lang="en-US" smtClean="0">
                <a:ea typeface="Calibri" pitchFamily="34" charset="0"/>
              </a:rPr>
              <a:t>Enabling and Disabling an Interrupt</a:t>
            </a:r>
          </a:p>
        </p:txBody>
      </p:sp>
      <p:sp>
        <p:nvSpPr>
          <p:cNvPr id="97283" name="Content Placeholder 6"/>
          <p:cNvSpPr>
            <a:spLocks noGrp="1"/>
          </p:cNvSpPr>
          <p:nvPr>
            <p:ph idx="1"/>
          </p:nvPr>
        </p:nvSpPr>
        <p:spPr>
          <a:xfrm>
            <a:off x="173038" y="1214438"/>
            <a:ext cx="8786812" cy="5143500"/>
          </a:xfrm>
        </p:spPr>
        <p:txBody>
          <a:bodyPr>
            <a:normAutofit lnSpcReduction="10000"/>
          </a:bodyPr>
          <a:lstStyle/>
          <a:p>
            <a:pPr algn="just" eaLnBrk="1" hangingPunct="1"/>
            <a:r>
              <a:rPr lang="en-US" smtClean="0">
                <a:ea typeface="Calibri" pitchFamily="34" charset="0"/>
              </a:rPr>
              <a:t>Upon </a:t>
            </a:r>
            <a:r>
              <a:rPr lang="en-US" b="1" smtClean="0">
                <a:solidFill>
                  <a:srgbClr val="00B0F0"/>
                </a:solidFill>
                <a:ea typeface="Calibri" pitchFamily="34" charset="0"/>
              </a:rPr>
              <a:t>reset</a:t>
            </a:r>
            <a:r>
              <a:rPr lang="en-US" smtClean="0">
                <a:ea typeface="Calibri" pitchFamily="34" charset="0"/>
              </a:rPr>
              <a:t>, all interrupts are </a:t>
            </a:r>
            <a:r>
              <a:rPr lang="en-US" b="1" smtClean="0">
                <a:solidFill>
                  <a:srgbClr val="00B0F0"/>
                </a:solidFill>
                <a:ea typeface="Calibri" pitchFamily="34" charset="0"/>
              </a:rPr>
              <a:t>disabled (masked), </a:t>
            </a:r>
            <a:r>
              <a:rPr lang="en-US" smtClean="0">
                <a:ea typeface="Calibri" pitchFamily="34" charset="0"/>
              </a:rPr>
              <a:t>meaning that none will be responded to by the microcontroller if they are activated.</a:t>
            </a:r>
          </a:p>
          <a:p>
            <a:pPr algn="just" eaLnBrk="1" hangingPunct="1"/>
            <a:endParaRPr lang="en-US" smtClean="0">
              <a:ea typeface="Calibri" pitchFamily="34" charset="0"/>
            </a:endParaRPr>
          </a:p>
          <a:p>
            <a:pPr algn="just" eaLnBrk="1" hangingPunct="1"/>
            <a:r>
              <a:rPr lang="en-US" smtClean="0">
                <a:ea typeface="Calibri" pitchFamily="34" charset="0"/>
              </a:rPr>
              <a:t>The interrupts must be </a:t>
            </a:r>
            <a:r>
              <a:rPr lang="en-US" b="1" smtClean="0">
                <a:solidFill>
                  <a:srgbClr val="00B0F0"/>
                </a:solidFill>
                <a:ea typeface="Calibri" pitchFamily="34" charset="0"/>
              </a:rPr>
              <a:t>enabled </a:t>
            </a:r>
            <a:r>
              <a:rPr lang="en-US" smtClean="0">
                <a:ea typeface="Calibri" pitchFamily="34" charset="0"/>
              </a:rPr>
              <a:t>by software in order for the microcontroller to respond to them.</a:t>
            </a:r>
          </a:p>
          <a:p>
            <a:pPr algn="just" eaLnBrk="1" hangingPunct="1"/>
            <a:endParaRPr lang="en-US" smtClean="0">
              <a:ea typeface="Calibri" pitchFamily="34" charset="0"/>
            </a:endParaRPr>
          </a:p>
          <a:p>
            <a:pPr algn="just" eaLnBrk="1" hangingPunct="1"/>
            <a:r>
              <a:rPr lang="en-US" smtClean="0">
                <a:ea typeface="Calibri" pitchFamily="34" charset="0"/>
              </a:rPr>
              <a:t>There is a register called </a:t>
            </a:r>
            <a:r>
              <a:rPr lang="en-US" b="1" smtClean="0">
                <a:solidFill>
                  <a:srgbClr val="00B0F0"/>
                </a:solidFill>
                <a:ea typeface="Calibri" pitchFamily="34" charset="0"/>
              </a:rPr>
              <a:t>IE (interrupt enable) </a:t>
            </a:r>
            <a:r>
              <a:rPr lang="en-US" smtClean="0">
                <a:ea typeface="Calibri" pitchFamily="34" charset="0"/>
              </a:rPr>
              <a:t>that is responsible for enabling (unmasking) and disabling (masking) the interrupts.</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437</a:t>
            </a:fld>
            <a:endParaRPr lang="en-US"/>
          </a:p>
        </p:txBody>
      </p:sp>
    </p:spTree>
    <p:extLst>
      <p:ext uri="{BB962C8B-B14F-4D97-AF65-F5344CB8AC3E}">
        <p14:creationId xmlns:p14="http://schemas.microsoft.com/office/powerpoint/2010/main" val="333916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a:xfrm>
            <a:off x="0" y="0"/>
            <a:ext cx="9144000" cy="1143000"/>
          </a:xfrm>
        </p:spPr>
        <p:txBody>
          <a:bodyPr/>
          <a:lstStyle/>
          <a:p>
            <a:pPr eaLnBrk="1" hangingPunct="1"/>
            <a:r>
              <a:rPr lang="en-US" smtClean="0">
                <a:ea typeface="Calibri" pitchFamily="34" charset="0"/>
              </a:rPr>
              <a:t>Interrupt Enable (IE) Register</a:t>
            </a:r>
          </a:p>
        </p:txBody>
      </p:sp>
      <p:sp>
        <p:nvSpPr>
          <p:cNvPr id="9" name="Slide Number Placeholder 8"/>
          <p:cNvSpPr>
            <a:spLocks noGrp="1"/>
          </p:cNvSpPr>
          <p:nvPr>
            <p:ph type="sldNum" sz="quarter" idx="12"/>
          </p:nvPr>
        </p:nvSpPr>
        <p:spPr/>
        <p:txBody>
          <a:bodyPr/>
          <a:lstStyle/>
          <a:p>
            <a:pPr>
              <a:defRPr/>
            </a:pPr>
            <a:fld id="{58192763-ECA8-4B55-8099-09EA622932A5}" type="slidenum">
              <a:rPr lang="en-US" smtClean="0"/>
              <a:pPr>
                <a:defRPr/>
              </a:pPr>
              <a:t>438</a:t>
            </a:fld>
            <a:endParaRPr lang="en-US"/>
          </a:p>
        </p:txBody>
      </p:sp>
      <p:pic>
        <p:nvPicPr>
          <p:cNvPr id="7" name="Picture 2"/>
          <p:cNvPicPr>
            <a:picLocks noChangeAspect="1" noChangeArrowheads="1"/>
          </p:cNvPicPr>
          <p:nvPr/>
        </p:nvPicPr>
        <p:blipFill>
          <a:blip r:embed="rId2"/>
          <a:srcRect/>
          <a:stretch>
            <a:fillRect/>
          </a:stretch>
        </p:blipFill>
        <p:spPr bwMode="auto">
          <a:xfrm>
            <a:off x="2411413" y="1214438"/>
            <a:ext cx="4608512" cy="1455737"/>
          </a:xfrm>
          <a:prstGeom prst="rect">
            <a:avLst/>
          </a:prstGeom>
          <a:noFill/>
          <a:ln w="9525">
            <a:noFill/>
            <a:miter lim="800000"/>
            <a:headEnd/>
            <a:tailEnd/>
          </a:ln>
        </p:spPr>
      </p:pic>
      <p:sp>
        <p:nvSpPr>
          <p:cNvPr id="8" name="Rectangle 4"/>
          <p:cNvSpPr txBox="1">
            <a:spLocks noRot="1" noChangeArrowheads="1"/>
          </p:cNvSpPr>
          <p:nvPr/>
        </p:nvSpPr>
        <p:spPr>
          <a:xfrm>
            <a:off x="2071688" y="2768600"/>
            <a:ext cx="6858000" cy="3101975"/>
          </a:xfrm>
          <a:prstGeom prst="rect">
            <a:avLst/>
          </a:prstGeom>
        </p:spPr>
        <p:txBody>
          <a:bodyPr/>
          <a:lstStyle/>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EA   : Global enable/disable.</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    : Reserved for additional interrupt hardware.</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ES   : Enable Serial port interrupt.</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ET1 : Enable Timer 1 control bit.</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EX1 : Enable External 1 interrupt.</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ET0 : Enable Timer 0 control bit. </a:t>
            </a:r>
          </a:p>
          <a:p>
            <a:pPr marL="342900" indent="-342900">
              <a:lnSpc>
                <a:spcPct val="80000"/>
              </a:lnSpc>
              <a:spcBef>
                <a:spcPts val="0"/>
              </a:spcBef>
              <a:spcAft>
                <a:spcPts val="1800"/>
              </a:spcAft>
              <a:buFontTx/>
              <a:buChar char="•"/>
              <a:defRPr/>
            </a:pPr>
            <a:r>
              <a:rPr lang="en-US" sz="2400" b="1" kern="0" dirty="0">
                <a:solidFill>
                  <a:srgbClr val="00B0F0"/>
                </a:solidFill>
                <a:latin typeface="Calibri" pitchFamily="34" charset="0"/>
                <a:cs typeface="Calibri" pitchFamily="34" charset="0"/>
              </a:rPr>
              <a:t>EX0 : Enable External 0 interrupt.</a:t>
            </a:r>
          </a:p>
        </p:txBody>
      </p:sp>
      <p:sp>
        <p:nvSpPr>
          <p:cNvPr id="10" name="Rectangle 6"/>
          <p:cNvSpPr>
            <a:spLocks noChangeArrowheads="1"/>
          </p:cNvSpPr>
          <p:nvPr/>
        </p:nvSpPr>
        <p:spPr bwMode="auto">
          <a:xfrm>
            <a:off x="179388" y="3214688"/>
            <a:ext cx="1800225" cy="2305050"/>
          </a:xfrm>
          <a:prstGeom prst="rect">
            <a:avLst/>
          </a:prstGeom>
          <a:solidFill>
            <a:srgbClr val="FFFFFF"/>
          </a:solidFill>
          <a:ln w="12700">
            <a:solidFill>
              <a:srgbClr val="FFFFFF"/>
            </a:solidFill>
            <a:miter lim="800000"/>
            <a:headEnd type="none" w="sm" len="sm"/>
            <a:tailEnd type="none" w="sm" len="sm"/>
          </a:ln>
          <a:effectLst/>
        </p:spPr>
        <p:txBody>
          <a:bodyPr wrap="none" anchor="ctr"/>
          <a:lstStyle/>
          <a:p>
            <a:pPr algn="ctr" fontAlgn="auto">
              <a:spcBef>
                <a:spcPts val="0"/>
              </a:spcBef>
              <a:spcAft>
                <a:spcPts val="0"/>
              </a:spcAft>
              <a:defRPr/>
            </a:pPr>
            <a:r>
              <a:rPr lang="en-US" sz="1800" b="1" kern="0" dirty="0">
                <a:solidFill>
                  <a:sysClr val="windowText" lastClr="000000"/>
                </a:solidFill>
                <a:latin typeface="Arial" pitchFamily="34" charset="0"/>
                <a:cs typeface="Arial" pitchFamily="34" charset="0"/>
              </a:rPr>
              <a:t>MOV IE,#08h</a:t>
            </a:r>
            <a:r>
              <a:rPr lang="en-US" sz="1800" kern="0" dirty="0">
                <a:solidFill>
                  <a:sysClr val="windowText" lastClr="000000"/>
                </a:solidFill>
                <a:latin typeface="Arial" pitchFamily="34" charset="0"/>
                <a:cs typeface="Arial" pitchFamily="34" charset="0"/>
              </a:rPr>
              <a:t/>
            </a:r>
            <a:br>
              <a:rPr lang="en-US" sz="1800" kern="0" dirty="0">
                <a:solidFill>
                  <a:sysClr val="windowText" lastClr="000000"/>
                </a:solidFill>
                <a:latin typeface="Arial" pitchFamily="34" charset="0"/>
                <a:cs typeface="Arial" pitchFamily="34" charset="0"/>
              </a:rPr>
            </a:br>
            <a:r>
              <a:rPr lang="en-US" sz="1800" kern="0" dirty="0">
                <a:solidFill>
                  <a:sysClr val="windowText" lastClr="000000"/>
                </a:solidFill>
                <a:latin typeface="Arial" pitchFamily="34" charset="0"/>
                <a:cs typeface="Arial" pitchFamily="34" charset="0"/>
              </a:rPr>
              <a:t>or</a:t>
            </a:r>
          </a:p>
          <a:p>
            <a:pPr algn="ctr" fontAlgn="auto">
              <a:spcBef>
                <a:spcPts val="0"/>
              </a:spcBef>
              <a:spcAft>
                <a:spcPts val="0"/>
              </a:spcAft>
              <a:defRPr/>
            </a:pPr>
            <a:r>
              <a:rPr lang="en-US" sz="1800" b="1" kern="0" dirty="0">
                <a:solidFill>
                  <a:sysClr val="windowText" lastClr="000000"/>
                </a:solidFill>
                <a:latin typeface="Arial" pitchFamily="34" charset="0"/>
                <a:cs typeface="Arial" pitchFamily="34" charset="0"/>
              </a:rPr>
              <a:t>SETB ET1</a:t>
            </a:r>
            <a:r>
              <a:rPr lang="en-US" sz="1800" kern="0" dirty="0">
                <a:solidFill>
                  <a:sysClr val="windowText" lastClr="000000"/>
                </a:solidFill>
                <a:latin typeface="Arial" pitchFamily="34" charset="0"/>
                <a:cs typeface="Arial" pitchFamily="34" charset="0"/>
              </a:rPr>
              <a:t> </a:t>
            </a:r>
          </a:p>
        </p:txBody>
      </p:sp>
      <p:sp>
        <p:nvSpPr>
          <p:cNvPr id="13" name="Rectangle 5"/>
          <p:cNvSpPr>
            <a:spLocks noChangeArrowheads="1"/>
          </p:cNvSpPr>
          <p:nvPr/>
        </p:nvSpPr>
        <p:spPr bwMode="auto">
          <a:xfrm>
            <a:off x="3563938" y="1643063"/>
            <a:ext cx="503237" cy="576262"/>
          </a:xfrm>
          <a:prstGeom prst="rect">
            <a:avLst/>
          </a:prstGeom>
          <a:solidFill>
            <a:srgbClr val="66FFFF"/>
          </a:solidFill>
          <a:ln w="12700">
            <a:noFill/>
            <a:miter lim="800000"/>
            <a:headEnd type="none" w="sm" len="sm"/>
            <a:tailEnd type="none" w="sm" len="sm"/>
          </a:ln>
        </p:spPr>
        <p:txBody>
          <a:bodyPr wrap="none" anchor="ctr"/>
          <a:lstStyle/>
          <a:p>
            <a:pPr algn="ctr"/>
            <a:r>
              <a:rPr lang="en-US"/>
              <a:t>--</a:t>
            </a:r>
          </a:p>
        </p:txBody>
      </p:sp>
    </p:spTree>
    <p:extLst>
      <p:ext uri="{BB962C8B-B14F-4D97-AF65-F5344CB8AC3E}">
        <p14:creationId xmlns:p14="http://schemas.microsoft.com/office/powerpoint/2010/main" val="263322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5"/>
          <p:cNvSpPr>
            <a:spLocks noGrp="1"/>
          </p:cNvSpPr>
          <p:nvPr>
            <p:ph type="title"/>
          </p:nvPr>
        </p:nvSpPr>
        <p:spPr>
          <a:xfrm>
            <a:off x="0" y="0"/>
            <a:ext cx="9144000" cy="1143000"/>
          </a:xfrm>
        </p:spPr>
        <p:txBody>
          <a:bodyPr/>
          <a:lstStyle/>
          <a:p>
            <a:pPr eaLnBrk="1" hangingPunct="1"/>
            <a:r>
              <a:rPr lang="en-US" smtClean="0">
                <a:ea typeface="Calibri" pitchFamily="34" charset="0"/>
              </a:rPr>
              <a:t>Enabling and Disabling an Interrupt</a:t>
            </a:r>
          </a:p>
        </p:txBody>
      </p:sp>
      <p:sp>
        <p:nvSpPr>
          <p:cNvPr id="99331" name="Content Placeholder 6"/>
          <p:cNvSpPr>
            <a:spLocks noGrp="1"/>
          </p:cNvSpPr>
          <p:nvPr>
            <p:ph idx="1"/>
          </p:nvPr>
        </p:nvSpPr>
        <p:spPr>
          <a:xfrm>
            <a:off x="173038" y="1000125"/>
            <a:ext cx="8786812" cy="5572125"/>
          </a:xfrm>
        </p:spPr>
        <p:txBody>
          <a:bodyPr>
            <a:normAutofit lnSpcReduction="10000"/>
          </a:bodyPr>
          <a:lstStyle/>
          <a:p>
            <a:pPr algn="just" eaLnBrk="1" hangingPunct="1">
              <a:spcBef>
                <a:spcPct val="0"/>
              </a:spcBef>
              <a:spcAft>
                <a:spcPts val="1200"/>
              </a:spcAft>
            </a:pPr>
            <a:r>
              <a:rPr lang="en-US" sz="2400" b="1" smtClean="0">
                <a:solidFill>
                  <a:srgbClr val="00B0F0"/>
                </a:solidFill>
                <a:ea typeface="Calibri" pitchFamily="34" charset="0"/>
              </a:rPr>
              <a:t>Example: </a:t>
            </a:r>
            <a:r>
              <a:rPr lang="en-US" sz="2400" smtClean="0">
                <a:ea typeface="Calibri" pitchFamily="34" charset="0"/>
              </a:rPr>
              <a:t>Show the instructions to </a:t>
            </a:r>
            <a:r>
              <a:rPr lang="en-US" sz="2400" b="1" smtClean="0">
                <a:solidFill>
                  <a:srgbClr val="CC99FF"/>
                </a:solidFill>
                <a:ea typeface="Calibri" pitchFamily="34" charset="0"/>
              </a:rPr>
              <a:t>(a)</a:t>
            </a:r>
            <a:r>
              <a:rPr lang="en-US" sz="2400" smtClean="0">
                <a:ea typeface="Calibri" pitchFamily="34" charset="0"/>
              </a:rPr>
              <a:t> enable the serial interrupt, timer 0 interrupt, and external hardware interrupt 1 and </a:t>
            </a:r>
            <a:r>
              <a:rPr lang="en-US" sz="2400" b="1" smtClean="0">
                <a:solidFill>
                  <a:srgbClr val="CC99FF"/>
                </a:solidFill>
                <a:ea typeface="Calibri" pitchFamily="34" charset="0"/>
              </a:rPr>
              <a:t>(b)</a:t>
            </a:r>
            <a:r>
              <a:rPr lang="en-US" sz="2400" smtClean="0">
                <a:ea typeface="Calibri" pitchFamily="34" charset="0"/>
              </a:rPr>
              <a:t> disable (mask) the timer 0 interrupt, then </a:t>
            </a:r>
            <a:r>
              <a:rPr lang="en-US" sz="2400" b="1" smtClean="0">
                <a:solidFill>
                  <a:srgbClr val="CC99FF"/>
                </a:solidFill>
                <a:ea typeface="Calibri" pitchFamily="34" charset="0"/>
              </a:rPr>
              <a:t>(c)</a:t>
            </a:r>
            <a:r>
              <a:rPr lang="en-US" sz="2400" smtClean="0">
                <a:ea typeface="Calibri" pitchFamily="34" charset="0"/>
              </a:rPr>
              <a:t> show how to disable all the interrupts with a single instruction.</a:t>
            </a:r>
          </a:p>
          <a:p>
            <a:pPr eaLnBrk="1" hangingPunct="1">
              <a:spcBef>
                <a:spcPct val="0"/>
              </a:spcBef>
              <a:spcAft>
                <a:spcPts val="1200"/>
              </a:spcAft>
            </a:pPr>
            <a:r>
              <a:rPr lang="en-US" sz="2400" b="1" smtClean="0">
                <a:solidFill>
                  <a:srgbClr val="00B0F0"/>
                </a:solidFill>
                <a:ea typeface="Calibri" pitchFamily="34" charset="0"/>
              </a:rPr>
              <a:t>Solution:</a:t>
            </a:r>
          </a:p>
          <a:p>
            <a:pPr lvl="1" eaLnBrk="1" hangingPunct="1"/>
            <a:r>
              <a:rPr lang="en-US" b="1" smtClean="0">
                <a:solidFill>
                  <a:srgbClr val="CC99FF"/>
                </a:solidFill>
                <a:ea typeface="Calibri" pitchFamily="34" charset="0"/>
              </a:rPr>
              <a:t>(a) MOV IE,#10010110B </a:t>
            </a:r>
            <a:r>
              <a:rPr lang="en-US" smtClean="0">
                <a:ea typeface="Calibri" pitchFamily="34" charset="0"/>
              </a:rPr>
              <a:t>;enable serial, timer 0, EX1</a:t>
            </a:r>
          </a:p>
          <a:p>
            <a:pPr lvl="2" eaLnBrk="1" hangingPunct="1"/>
            <a:r>
              <a:rPr lang="en-US" sz="2400" smtClean="0">
                <a:ea typeface="Calibri" pitchFamily="34" charset="0"/>
              </a:rPr>
              <a:t>Another way to perform the same manipulation is:</a:t>
            </a:r>
          </a:p>
          <a:p>
            <a:pPr lvl="3" eaLnBrk="1" hangingPunct="1"/>
            <a:r>
              <a:rPr lang="en-US" sz="2000" b="1" smtClean="0">
                <a:solidFill>
                  <a:srgbClr val="CC99FF"/>
                </a:solidFill>
                <a:ea typeface="Calibri" pitchFamily="34" charset="0"/>
              </a:rPr>
              <a:t>SETB IE.7 </a:t>
            </a:r>
            <a:r>
              <a:rPr lang="en-US" sz="2000" smtClean="0">
                <a:ea typeface="Calibri" pitchFamily="34" charset="0"/>
              </a:rPr>
              <a:t>;EA=1, global enable</a:t>
            </a:r>
          </a:p>
          <a:p>
            <a:pPr lvl="3" eaLnBrk="1" hangingPunct="1"/>
            <a:r>
              <a:rPr lang="en-US" sz="2000" b="1" smtClean="0">
                <a:solidFill>
                  <a:srgbClr val="CC99FF"/>
                </a:solidFill>
                <a:ea typeface="Calibri" pitchFamily="34" charset="0"/>
              </a:rPr>
              <a:t>SETB IE.4 </a:t>
            </a:r>
            <a:r>
              <a:rPr lang="en-US" sz="2000" smtClean="0">
                <a:ea typeface="Calibri" pitchFamily="34" charset="0"/>
              </a:rPr>
              <a:t>;enable serial interrupt</a:t>
            </a:r>
          </a:p>
          <a:p>
            <a:pPr lvl="3" eaLnBrk="1" hangingPunct="1"/>
            <a:r>
              <a:rPr lang="en-US" sz="2000" b="1" smtClean="0">
                <a:solidFill>
                  <a:srgbClr val="CC99FF"/>
                </a:solidFill>
                <a:ea typeface="Calibri" pitchFamily="34" charset="0"/>
              </a:rPr>
              <a:t>SETB IE.1 </a:t>
            </a:r>
            <a:r>
              <a:rPr lang="en-US" sz="2000" smtClean="0">
                <a:ea typeface="Calibri" pitchFamily="34" charset="0"/>
              </a:rPr>
              <a:t>;enable Timer 0 interrupt</a:t>
            </a:r>
          </a:p>
          <a:p>
            <a:pPr lvl="3" eaLnBrk="1" hangingPunct="1">
              <a:spcBef>
                <a:spcPct val="0"/>
              </a:spcBef>
              <a:spcAft>
                <a:spcPts val="1200"/>
              </a:spcAft>
            </a:pPr>
            <a:r>
              <a:rPr lang="en-US" sz="2000" b="1" smtClean="0">
                <a:solidFill>
                  <a:srgbClr val="CC99FF"/>
                </a:solidFill>
                <a:ea typeface="Calibri" pitchFamily="34" charset="0"/>
              </a:rPr>
              <a:t>SETB IE.2 </a:t>
            </a:r>
            <a:r>
              <a:rPr lang="en-US" sz="2000" smtClean="0">
                <a:ea typeface="Calibri" pitchFamily="34" charset="0"/>
              </a:rPr>
              <a:t>;enable EX1</a:t>
            </a:r>
          </a:p>
          <a:p>
            <a:pPr lvl="1" eaLnBrk="1" hangingPunct="1">
              <a:spcBef>
                <a:spcPct val="0"/>
              </a:spcBef>
              <a:spcAft>
                <a:spcPts val="1200"/>
              </a:spcAft>
            </a:pPr>
            <a:r>
              <a:rPr lang="en-US" b="1" smtClean="0">
                <a:solidFill>
                  <a:srgbClr val="CC99FF"/>
                </a:solidFill>
                <a:ea typeface="Calibri" pitchFamily="34" charset="0"/>
              </a:rPr>
              <a:t>(b) CLR IE.1 </a:t>
            </a:r>
            <a:r>
              <a:rPr lang="en-US" smtClean="0">
                <a:ea typeface="Calibri" pitchFamily="34" charset="0"/>
              </a:rPr>
              <a:t>;mask (disable) timer 0 interrupt only</a:t>
            </a:r>
            <a:endParaRPr lang="en-US" sz="2800" smtClean="0">
              <a:ea typeface="Calibri" pitchFamily="34" charset="0"/>
            </a:endParaRPr>
          </a:p>
          <a:p>
            <a:pPr lvl="1" eaLnBrk="1" hangingPunct="1"/>
            <a:r>
              <a:rPr lang="en-US" b="1" smtClean="0">
                <a:solidFill>
                  <a:srgbClr val="CC99FF"/>
                </a:solidFill>
                <a:ea typeface="Calibri" pitchFamily="34" charset="0"/>
              </a:rPr>
              <a:t>(c) CLR IE.7 </a:t>
            </a:r>
            <a:r>
              <a:rPr lang="en-US" smtClean="0">
                <a:ea typeface="Calibri" pitchFamily="34" charset="0"/>
              </a:rPr>
              <a:t>;disable all interrupts</a:t>
            </a:r>
          </a:p>
        </p:txBody>
      </p:sp>
      <p:sp>
        <p:nvSpPr>
          <p:cNvPr id="5" name="Slide Number Placeholder 4"/>
          <p:cNvSpPr>
            <a:spLocks noGrp="1"/>
          </p:cNvSpPr>
          <p:nvPr>
            <p:ph type="sldNum" sz="quarter" idx="12"/>
          </p:nvPr>
        </p:nvSpPr>
        <p:spPr/>
        <p:txBody>
          <a:bodyPr/>
          <a:lstStyle/>
          <a:p>
            <a:pPr>
              <a:defRPr/>
            </a:pPr>
            <a:fld id="{5F266DE1-7BFC-4D15-BB25-D650F153EEC8}" type="slidenum">
              <a:rPr lang="en-US" smtClean="0"/>
              <a:pPr>
                <a:defRPr/>
              </a:pPr>
              <a:t>439</a:t>
            </a:fld>
            <a:endParaRPr lang="en-US"/>
          </a:p>
        </p:txBody>
      </p:sp>
    </p:spTree>
    <p:extLst>
      <p:ext uri="{BB962C8B-B14F-4D97-AF65-F5344CB8AC3E}">
        <p14:creationId xmlns:p14="http://schemas.microsoft.com/office/powerpoint/2010/main" val="537159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47"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4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49" name="object 5"/>
          <p:cNvSpPr>
            <a:spLocks noChangeArrowheads="1"/>
          </p:cNvSpPr>
          <p:nvPr/>
        </p:nvSpPr>
        <p:spPr bwMode="auto">
          <a:xfrm>
            <a:off x="4381500" y="215900"/>
            <a:ext cx="1604963"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50"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a:spLocks noGrp="1"/>
          </p:cNvSpPr>
          <p:nvPr>
            <p:ph type="title"/>
          </p:nvPr>
        </p:nvSpPr>
        <p:spPr/>
        <p:txBody>
          <a:bodyPr rtlCol="0"/>
          <a:lstStyle/>
          <a:p>
            <a:pPr marL="4192904" eaLnBrk="1" fontAlgn="auto" hangingPunct="1">
              <a:spcBef>
                <a:spcPts val="0"/>
              </a:spcBef>
              <a:spcAft>
                <a:spcPts val="0"/>
              </a:spcAft>
              <a:defRPr/>
            </a:pPr>
            <a:r>
              <a:rPr dirty="0"/>
              <a:t>I</a:t>
            </a:r>
            <a:r>
              <a:rPr spc="-10" dirty="0"/>
              <a:t>O</a:t>
            </a:r>
            <a:r>
              <a:rPr dirty="0"/>
              <a:t>/M</a:t>
            </a:r>
          </a:p>
        </p:txBody>
      </p:sp>
      <p:sp>
        <p:nvSpPr>
          <p:cNvPr id="31755" name="object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DC464698-D7AC-492E-BD8C-F8A3A604A658}"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44</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6969125" cy="5283200"/>
          </a:xfrm>
          <a:prstGeom prst="rect">
            <a:avLst/>
          </a:prstGeom>
        </p:spPr>
        <p:txBody>
          <a:bodyPr lIns="0" tIns="0" rIns="0" bIns="0">
            <a:spAutoFit/>
          </a:bodyPr>
          <a:lstStyle>
            <a:lvl1pPr marL="2425700">
              <a:defRPr>
                <a:solidFill>
                  <a:schemeClr val="tx1"/>
                </a:solidFill>
                <a:latin typeface="Calibri" panose="020F0502020204030204" pitchFamily="34" charset="0"/>
              </a:defRPr>
            </a:lvl1pPr>
            <a:lvl2pPr marL="569913" indent="-2349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425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34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425700" marR="0" lvl="0" indent="0" algn="l" defTabSz="914400" rtl="0" eaLnBrk="1" fontAlgn="base" latinLnBrk="0" hangingPunct="1">
              <a:lnSpc>
                <a:spcPct val="80000"/>
              </a:lnSpc>
              <a:spcBef>
                <a:spcPts val="1313"/>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operation being performed is indicated  by S</a:t>
            </a:r>
            <a:r>
              <a:rPr kumimoji="0" lang="en-US" altLang="en-US" sz="2700" b="0" i="0" u="none" strike="noStrike" kern="1200" cap="none" spc="0" normalizeH="0" baseline="-20000" noProof="0" dirty="0" smtClean="0">
                <a:ln>
                  <a:noFill/>
                </a:ln>
                <a:solidFill>
                  <a:prstClr val="black"/>
                </a:solidFill>
                <a:effectLst/>
                <a:uLnTx/>
                <a:uFillTx/>
                <a:latin typeface="Arial" panose="020B0604020202020204" pitchFamily="34" charset="0"/>
                <a:ea typeface="+mn-ea"/>
                <a:cs typeface="Arial" panose="020B0604020202020204" pitchFamily="34" charset="0"/>
              </a:rPr>
              <a:t>0 </a:t>
            </a: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and S</a:t>
            </a:r>
            <a:r>
              <a:rPr kumimoji="0" lang="en-US" altLang="en-US" sz="2700" b="0" i="0" u="none" strike="noStrike" kern="1200" cap="none" spc="0" normalizeH="0" baseline="-20000" noProof="0" dirty="0" smtClean="0">
                <a:ln>
                  <a:noFill/>
                </a:ln>
                <a:solidFill>
                  <a:prstClr val="black"/>
                </a:solidFill>
                <a:effectLst/>
                <a:uLnTx/>
                <a:uFillTx/>
                <a:latin typeface="Arial" panose="020B0604020202020204" pitchFamily="34" charset="0"/>
                <a:ea typeface="+mn-ea"/>
                <a:cs typeface="Arial" panose="020B0604020202020204" pitchFamily="34" charset="0"/>
              </a:rPr>
              <a:t>1</a:t>
            </a: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2425700" marR="0" lvl="0" indent="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defRPr/>
            </a:pPr>
            <a:endParaRPr kumimoji="0" lang="en-US" altLang="en-US" sz="37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If S</a:t>
            </a:r>
            <a:r>
              <a:rPr kumimoji="0" lang="en-US" altLang="en-US" sz="2700" b="0" i="0" u="none" strike="noStrike" kern="1200" cap="none" spc="0" normalizeH="0" baseline="-20000" noProof="0" dirty="0" smtClean="0">
                <a:ln>
                  <a:noFill/>
                </a:ln>
                <a:solidFill>
                  <a:prstClr val="black"/>
                </a:solidFill>
                <a:effectLst/>
                <a:uLnTx/>
                <a:uFillTx/>
                <a:latin typeface="Arial" panose="020B0604020202020204" pitchFamily="34" charset="0"/>
                <a:ea typeface="+mn-ea"/>
                <a:cs typeface="Arial" panose="020B0604020202020204" pitchFamily="34" charset="0"/>
              </a:rPr>
              <a:t>0 </a:t>
            </a: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0 and S</a:t>
            </a:r>
            <a:r>
              <a:rPr kumimoji="0" lang="en-US" altLang="en-US" sz="2700" b="0" i="0" u="none" strike="noStrike" kern="1200" cap="none" spc="0" normalizeH="0" baseline="-20000" noProof="0" dirty="0" smtClean="0">
                <a:ln>
                  <a:noFill/>
                </a:ln>
                <a:solidFill>
                  <a:prstClr val="black"/>
                </a:solidFill>
                <a:effectLst/>
                <a:uLnTx/>
                <a:uFillTx/>
                <a:latin typeface="Arial" panose="020B0604020202020204" pitchFamily="34" charset="0"/>
                <a:ea typeface="+mn-ea"/>
                <a:cs typeface="Arial" panose="020B0604020202020204" pitchFamily="34" charset="0"/>
              </a:rPr>
              <a:t>1 </a:t>
            </a: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1 then</a:t>
            </a:r>
          </a:p>
          <a:p>
            <a:pPr marL="569913" marR="0" lvl="1" indent="-234950" algn="l" defTabSz="914400" rtl="0" eaLnBrk="1" fontAlgn="base" latinLnBrk="0" hangingPunct="1">
              <a:lnSpc>
                <a:spcPct val="100000"/>
              </a:lnSpc>
              <a:spcBef>
                <a:spcPts val="638"/>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indicates WRITE operation.</a:t>
            </a:r>
          </a:p>
          <a:p>
            <a:pPr marL="569913" marR="0" lvl="1" indent="-234950" algn="l" defTabSz="914400" rtl="0" eaLnBrk="1" fontAlgn="base" latinLnBrk="0" hangingPunct="1">
              <a:lnSpc>
                <a:spcPct val="100000"/>
              </a:lnSpc>
              <a:spcBef>
                <a:spcPts val="25"/>
              </a:spcBef>
              <a:spcAft>
                <a:spcPct val="0"/>
              </a:spcAft>
              <a:buClr>
                <a:srgbClr val="3891A7"/>
              </a:buClr>
              <a:buSzTx/>
              <a:buFont typeface="Verdana" panose="020B0604030504040204" pitchFamily="34" charset="0"/>
              <a:buChar char="◦"/>
              <a:tabLst/>
              <a:defRPr/>
            </a:pPr>
            <a:endParaRPr kumimoji="0" lang="en-US" altLang="en-US" sz="35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If IO/M = 0 then</a:t>
            </a:r>
          </a:p>
          <a:p>
            <a:pPr marL="569913" marR="0" lvl="1" indent="-234950" algn="l" defTabSz="914400" rtl="0" eaLnBrk="1" fontAlgn="base" latinLnBrk="0" hangingPunct="1">
              <a:lnSpc>
                <a:spcPct val="100000"/>
              </a:lnSpc>
              <a:spcBef>
                <a:spcPts val="638"/>
              </a:spcBef>
              <a:spcAft>
                <a:spcPct val="0"/>
              </a:spcAft>
              <a:buClr>
                <a:srgbClr val="3891A7"/>
              </a:buClr>
              <a:buSzTx/>
              <a:buFont typeface="Verdana" panose="020B0604030504040204" pitchFamily="34" charset="0"/>
              <a:buChar char="◦"/>
              <a:tabLst/>
              <a:defRPr/>
            </a:pPr>
            <a:r>
              <a:rPr kumimoji="0" lang="en-US"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indicates Memory operation.</a:t>
            </a:r>
          </a:p>
          <a:p>
            <a:pPr marL="569913" marR="0" lvl="1" indent="-234950" algn="l" defTabSz="914400" rtl="0" eaLnBrk="1" fontAlgn="base" latinLnBrk="0" hangingPunct="1">
              <a:lnSpc>
                <a:spcPct val="100000"/>
              </a:lnSpc>
              <a:spcBef>
                <a:spcPts val="25"/>
              </a:spcBef>
              <a:spcAft>
                <a:spcPct val="0"/>
              </a:spcAft>
              <a:buClr>
                <a:srgbClr val="3891A7"/>
              </a:buClr>
              <a:buSzTx/>
              <a:buFont typeface="Verdana" panose="020B0604030504040204" pitchFamily="34" charset="0"/>
              <a:buChar char="◦"/>
              <a:tabLst/>
              <a:defRPr/>
            </a:pPr>
            <a:endParaRPr kumimoji="0" lang="en-US" altLang="en-US" sz="35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ts val="2913"/>
              </a:lnSpc>
              <a:spcBef>
                <a:spcPct val="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Combining these two we get </a:t>
            </a:r>
            <a:r>
              <a:rPr kumimoji="0" lang="en-US" altLang="en-US" sz="27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Memory Write</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425700" marR="0" lvl="0" indent="0" algn="l" defTabSz="914400" rtl="0" eaLnBrk="1" fontAlgn="base" latinLnBrk="0" hangingPunct="1">
              <a:lnSpc>
                <a:spcPts val="2913"/>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Operation.</a:t>
            </a:r>
          </a:p>
        </p:txBody>
      </p:sp>
      <p:sp>
        <p:nvSpPr>
          <p:cNvPr id="31753" name="object 9"/>
          <p:cNvSpPr>
            <a:spLocks noChangeArrowheads="1"/>
          </p:cNvSpPr>
          <p:nvPr/>
        </p:nvSpPr>
        <p:spPr bwMode="auto">
          <a:xfrm>
            <a:off x="5334000" y="381000"/>
            <a:ext cx="304800" cy="1588"/>
          </a:xfrm>
          <a:custGeom>
            <a:avLst/>
            <a:gdLst>
              <a:gd name="T0" fmla="*/ 0 w 304800"/>
              <a:gd name="T1" fmla="*/ 0 h 1904"/>
              <a:gd name="T2" fmla="*/ 304800 w 304800"/>
              <a:gd name="T3" fmla="*/ 1904 h 1904"/>
            </a:gdLst>
            <a:ahLst/>
            <a:cxnLst/>
            <a:rect l="T0" t="T1" r="T2" b="T3"/>
            <a:pathLst>
              <a:path w="304800" h="1904">
                <a:moveTo>
                  <a:pt x="0" y="0"/>
                </a:moveTo>
                <a:lnTo>
                  <a:pt x="3048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1754" name="object 10"/>
          <p:cNvSpPr>
            <a:spLocks noChangeArrowheads="1"/>
          </p:cNvSpPr>
          <p:nvPr/>
        </p:nvSpPr>
        <p:spPr bwMode="auto">
          <a:xfrm>
            <a:off x="2667000" y="4114800"/>
            <a:ext cx="228600" cy="1588"/>
          </a:xfrm>
          <a:custGeom>
            <a:avLst/>
            <a:gdLst>
              <a:gd name="T0" fmla="*/ 0 w 228600"/>
              <a:gd name="T1" fmla="*/ 0 h 1904"/>
              <a:gd name="T2" fmla="*/ 228600 w 228600"/>
              <a:gd name="T3" fmla="*/ 1904 h 1904"/>
            </a:gdLst>
            <a:ahLst/>
            <a:cxnLst/>
            <a:rect l="T0" t="T1" r="T2" b="T3"/>
            <a:pathLst>
              <a:path w="228600" h="1904">
                <a:moveTo>
                  <a:pt x="0" y="0"/>
                </a:moveTo>
                <a:lnTo>
                  <a:pt x="228600" y="1524"/>
                </a:lnTo>
              </a:path>
            </a:pathLst>
          </a:cu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1753746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7"/>
          <p:cNvSpPr>
            <a:spLocks noGrp="1"/>
          </p:cNvSpPr>
          <p:nvPr>
            <p:ph type="title"/>
          </p:nvPr>
        </p:nvSpPr>
        <p:spPr>
          <a:xfrm>
            <a:off x="0" y="0"/>
            <a:ext cx="9144000" cy="1143000"/>
          </a:xfrm>
        </p:spPr>
        <p:txBody>
          <a:bodyPr/>
          <a:lstStyle/>
          <a:p>
            <a:pPr eaLnBrk="1" hangingPunct="1"/>
            <a:r>
              <a:rPr lang="en-US" smtClean="0">
                <a:ea typeface="Calibri" pitchFamily="34" charset="0"/>
              </a:rPr>
              <a:t>Interrupt Priority</a:t>
            </a:r>
          </a:p>
        </p:txBody>
      </p:sp>
      <p:sp>
        <p:nvSpPr>
          <p:cNvPr id="100355" name="Content Placeholder 8"/>
          <p:cNvSpPr>
            <a:spLocks noGrp="1"/>
          </p:cNvSpPr>
          <p:nvPr>
            <p:ph idx="1"/>
          </p:nvPr>
        </p:nvSpPr>
        <p:spPr>
          <a:xfrm>
            <a:off x="71438" y="1143000"/>
            <a:ext cx="8970962" cy="2357438"/>
          </a:xfrm>
        </p:spPr>
        <p:txBody>
          <a:bodyPr>
            <a:normAutofit lnSpcReduction="10000"/>
          </a:bodyPr>
          <a:lstStyle/>
          <a:p>
            <a:pPr algn="just" eaLnBrk="1" hangingPunct="1"/>
            <a:r>
              <a:rPr lang="en-US" sz="2400" smtClean="0">
                <a:ea typeface="Calibri" pitchFamily="34" charset="0"/>
              </a:rPr>
              <a:t>When the 8051 is powered up, the priorities are assigned according to the following.</a:t>
            </a:r>
          </a:p>
          <a:p>
            <a:pPr algn="just" eaLnBrk="1" hangingPunct="1"/>
            <a:endParaRPr lang="en-US" sz="2400" smtClean="0">
              <a:ea typeface="Calibri" pitchFamily="34" charset="0"/>
            </a:endParaRPr>
          </a:p>
          <a:p>
            <a:pPr algn="just" eaLnBrk="1" hangingPunct="1"/>
            <a:r>
              <a:rPr lang="en-US" sz="2400" smtClean="0">
                <a:ea typeface="Calibri" pitchFamily="34" charset="0"/>
              </a:rPr>
              <a:t>In reality, the priority scheme is nothing but an internal polling sequence in which the 8051 polls the interrupts in the sequence listed and responds accordingly.</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440</a:t>
            </a:fld>
            <a:endParaRPr lang="en-US"/>
          </a:p>
        </p:txBody>
      </p:sp>
      <p:pic>
        <p:nvPicPr>
          <p:cNvPr id="77826" name="Picture 2"/>
          <p:cNvPicPr>
            <a:picLocks noChangeAspect="1" noChangeArrowheads="1"/>
          </p:cNvPicPr>
          <p:nvPr/>
        </p:nvPicPr>
        <p:blipFill>
          <a:blip r:embed="rId2"/>
          <a:srcRect/>
          <a:stretch>
            <a:fillRect/>
          </a:stretch>
        </p:blipFill>
        <p:spPr bwMode="auto">
          <a:xfrm>
            <a:off x="1862138" y="3714750"/>
            <a:ext cx="5495925" cy="2647950"/>
          </a:xfrm>
          <a:prstGeom prst="rect">
            <a:avLst/>
          </a:prstGeom>
          <a:noFill/>
          <a:ln w="9525">
            <a:noFill/>
            <a:miter lim="800000"/>
            <a:headEnd/>
            <a:tailEnd/>
          </a:ln>
        </p:spPr>
      </p:pic>
    </p:spTree>
    <p:extLst>
      <p:ext uri="{BB962C8B-B14F-4D97-AF65-F5344CB8AC3E}">
        <p14:creationId xmlns:p14="http://schemas.microsoft.com/office/powerpoint/2010/main" val="306371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wipe(down)">
                                      <p:cBhvr>
                                        <p:cTn id="7" dur="580">
                                          <p:stCondLst>
                                            <p:cond delay="0"/>
                                          </p:stCondLst>
                                        </p:cTn>
                                        <p:tgtEl>
                                          <p:spTgt spid="77826"/>
                                        </p:tgtEl>
                                      </p:cBhvr>
                                    </p:animEffect>
                                    <p:anim calcmode="lin" valueType="num">
                                      <p:cBhvr>
                                        <p:cTn id="8" dur="1822" tmFilter="0,0; 0.14,0.36; 0.43,0.73; 0.71,0.91; 1.0,1.0">
                                          <p:stCondLst>
                                            <p:cond delay="0"/>
                                          </p:stCondLst>
                                        </p:cTn>
                                        <p:tgtEl>
                                          <p:spTgt spid="778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78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78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78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7826"/>
                                        </p:tgtEl>
                                        <p:attrNameLst>
                                          <p:attrName>ppt_y</p:attrName>
                                        </p:attrNameLst>
                                      </p:cBhvr>
                                      <p:tavLst>
                                        <p:tav tm="0" fmla="#ppt_y-sin(pi*$)/81">
                                          <p:val>
                                            <p:fltVal val="0"/>
                                          </p:val>
                                        </p:tav>
                                        <p:tav tm="100000">
                                          <p:val>
                                            <p:fltVal val="1"/>
                                          </p:val>
                                        </p:tav>
                                      </p:tavLst>
                                    </p:anim>
                                    <p:animScale>
                                      <p:cBhvr>
                                        <p:cTn id="13" dur="26">
                                          <p:stCondLst>
                                            <p:cond delay="650"/>
                                          </p:stCondLst>
                                        </p:cTn>
                                        <p:tgtEl>
                                          <p:spTgt spid="77826"/>
                                        </p:tgtEl>
                                      </p:cBhvr>
                                      <p:to x="100000" y="60000"/>
                                    </p:animScale>
                                    <p:animScale>
                                      <p:cBhvr>
                                        <p:cTn id="14" dur="166" decel="50000">
                                          <p:stCondLst>
                                            <p:cond delay="676"/>
                                          </p:stCondLst>
                                        </p:cTn>
                                        <p:tgtEl>
                                          <p:spTgt spid="77826"/>
                                        </p:tgtEl>
                                      </p:cBhvr>
                                      <p:to x="100000" y="100000"/>
                                    </p:animScale>
                                    <p:animScale>
                                      <p:cBhvr>
                                        <p:cTn id="15" dur="26">
                                          <p:stCondLst>
                                            <p:cond delay="1312"/>
                                          </p:stCondLst>
                                        </p:cTn>
                                        <p:tgtEl>
                                          <p:spTgt spid="77826"/>
                                        </p:tgtEl>
                                      </p:cBhvr>
                                      <p:to x="100000" y="80000"/>
                                    </p:animScale>
                                    <p:animScale>
                                      <p:cBhvr>
                                        <p:cTn id="16" dur="166" decel="50000">
                                          <p:stCondLst>
                                            <p:cond delay="1338"/>
                                          </p:stCondLst>
                                        </p:cTn>
                                        <p:tgtEl>
                                          <p:spTgt spid="77826"/>
                                        </p:tgtEl>
                                      </p:cBhvr>
                                      <p:to x="100000" y="100000"/>
                                    </p:animScale>
                                    <p:animScale>
                                      <p:cBhvr>
                                        <p:cTn id="17" dur="26">
                                          <p:stCondLst>
                                            <p:cond delay="1642"/>
                                          </p:stCondLst>
                                        </p:cTn>
                                        <p:tgtEl>
                                          <p:spTgt spid="77826"/>
                                        </p:tgtEl>
                                      </p:cBhvr>
                                      <p:to x="100000" y="90000"/>
                                    </p:animScale>
                                    <p:animScale>
                                      <p:cBhvr>
                                        <p:cTn id="18" dur="166" decel="50000">
                                          <p:stCondLst>
                                            <p:cond delay="1668"/>
                                          </p:stCondLst>
                                        </p:cTn>
                                        <p:tgtEl>
                                          <p:spTgt spid="77826"/>
                                        </p:tgtEl>
                                      </p:cBhvr>
                                      <p:to x="100000" y="100000"/>
                                    </p:animScale>
                                    <p:animScale>
                                      <p:cBhvr>
                                        <p:cTn id="19" dur="26">
                                          <p:stCondLst>
                                            <p:cond delay="1808"/>
                                          </p:stCondLst>
                                        </p:cTn>
                                        <p:tgtEl>
                                          <p:spTgt spid="77826"/>
                                        </p:tgtEl>
                                      </p:cBhvr>
                                      <p:to x="100000" y="95000"/>
                                    </p:animScale>
                                    <p:animScale>
                                      <p:cBhvr>
                                        <p:cTn id="20" dur="166" decel="50000">
                                          <p:stCondLst>
                                            <p:cond delay="1834"/>
                                          </p:stCondLst>
                                        </p:cTn>
                                        <p:tgtEl>
                                          <p:spTgt spid="778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7"/>
          <p:cNvSpPr>
            <a:spLocks noGrp="1"/>
          </p:cNvSpPr>
          <p:nvPr>
            <p:ph type="title"/>
          </p:nvPr>
        </p:nvSpPr>
        <p:spPr>
          <a:xfrm>
            <a:off x="0" y="0"/>
            <a:ext cx="9144000" cy="1143000"/>
          </a:xfrm>
        </p:spPr>
        <p:txBody>
          <a:bodyPr/>
          <a:lstStyle/>
          <a:p>
            <a:pPr eaLnBrk="1" hangingPunct="1"/>
            <a:r>
              <a:rPr lang="en-US" smtClean="0">
                <a:ea typeface="Calibri" pitchFamily="34" charset="0"/>
              </a:rPr>
              <a:t>Interrupt Priority</a:t>
            </a:r>
          </a:p>
        </p:txBody>
      </p:sp>
      <p:sp>
        <p:nvSpPr>
          <p:cNvPr id="101379" name="Content Placeholder 8"/>
          <p:cNvSpPr>
            <a:spLocks noGrp="1"/>
          </p:cNvSpPr>
          <p:nvPr>
            <p:ph idx="1"/>
          </p:nvPr>
        </p:nvSpPr>
        <p:spPr>
          <a:xfrm>
            <a:off x="71438" y="1143000"/>
            <a:ext cx="8970962" cy="2143125"/>
          </a:xfrm>
        </p:spPr>
        <p:txBody>
          <a:bodyPr>
            <a:normAutofit/>
          </a:bodyPr>
          <a:lstStyle/>
          <a:p>
            <a:pPr eaLnBrk="1" hangingPunct="1"/>
            <a:r>
              <a:rPr lang="en-US" sz="2400" b="1" smtClean="0">
                <a:solidFill>
                  <a:srgbClr val="CC99FF"/>
                </a:solidFill>
                <a:ea typeface="Calibri" pitchFamily="34" charset="0"/>
              </a:rPr>
              <a:t>We can alter </a:t>
            </a:r>
            <a:r>
              <a:rPr lang="en-US" sz="2400" smtClean="0">
                <a:ea typeface="Calibri" pitchFamily="34" charset="0"/>
              </a:rPr>
              <a:t>the sequence of interrupt priority by assigning a higher priority to any one of the interrupts by programming a register called </a:t>
            </a:r>
            <a:r>
              <a:rPr lang="en-US" sz="2400" b="1" smtClean="0">
                <a:solidFill>
                  <a:srgbClr val="CC99FF"/>
                </a:solidFill>
                <a:ea typeface="Calibri" pitchFamily="34" charset="0"/>
              </a:rPr>
              <a:t>IP (interrupt priority).</a:t>
            </a:r>
          </a:p>
          <a:p>
            <a:pPr eaLnBrk="1" hangingPunct="1"/>
            <a:r>
              <a:rPr lang="en-US" sz="2400" smtClean="0">
                <a:ea typeface="Calibri" pitchFamily="34" charset="0"/>
              </a:rPr>
              <a:t>To give a higher priority to any of the interrupts, we make the </a:t>
            </a:r>
            <a:r>
              <a:rPr lang="en-US" sz="2400" b="1" smtClean="0">
                <a:solidFill>
                  <a:srgbClr val="CC99FF"/>
                </a:solidFill>
                <a:ea typeface="Calibri" pitchFamily="34" charset="0"/>
              </a:rPr>
              <a:t>corresponding bit in the IP register high.</a:t>
            </a:r>
          </a:p>
        </p:txBody>
      </p:sp>
      <p:sp>
        <p:nvSpPr>
          <p:cNvPr id="6" name="Slide Number Placeholder 5"/>
          <p:cNvSpPr>
            <a:spLocks noGrp="1"/>
          </p:cNvSpPr>
          <p:nvPr>
            <p:ph type="sldNum" sz="quarter" idx="12"/>
          </p:nvPr>
        </p:nvSpPr>
        <p:spPr/>
        <p:txBody>
          <a:bodyPr/>
          <a:lstStyle/>
          <a:p>
            <a:pPr>
              <a:defRPr/>
            </a:pPr>
            <a:fld id="{5F266DE1-7BFC-4D15-BB25-D650F153EEC8}" type="slidenum">
              <a:rPr lang="en-US" smtClean="0"/>
              <a:pPr>
                <a:defRPr/>
              </a:pPr>
              <a:t>441</a:t>
            </a:fld>
            <a:endParaRPr lang="en-US"/>
          </a:p>
        </p:txBody>
      </p:sp>
    </p:spTree>
    <p:extLst>
      <p:ext uri="{BB962C8B-B14F-4D97-AF65-F5344CB8AC3E}">
        <p14:creationId xmlns:p14="http://schemas.microsoft.com/office/powerpoint/2010/main" val="3558342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4"/>
          <p:cNvSpPr>
            <a:spLocks noGrp="1"/>
          </p:cNvSpPr>
          <p:nvPr>
            <p:ph type="title"/>
          </p:nvPr>
        </p:nvSpPr>
        <p:spPr>
          <a:xfrm>
            <a:off x="0" y="0"/>
            <a:ext cx="9144000" cy="1143000"/>
          </a:xfrm>
        </p:spPr>
        <p:txBody>
          <a:bodyPr/>
          <a:lstStyle/>
          <a:p>
            <a:pPr eaLnBrk="1" hangingPunct="1"/>
            <a:r>
              <a:rPr lang="en-US" smtClean="0">
                <a:ea typeface="Calibri" pitchFamily="34" charset="0"/>
              </a:rPr>
              <a:t>Interrupt Priority (IP) Register</a:t>
            </a:r>
          </a:p>
        </p:txBody>
      </p:sp>
      <p:sp>
        <p:nvSpPr>
          <p:cNvPr id="32" name="Slide Number Placeholder 31"/>
          <p:cNvSpPr>
            <a:spLocks noGrp="1"/>
          </p:cNvSpPr>
          <p:nvPr>
            <p:ph type="sldNum" sz="quarter" idx="12"/>
          </p:nvPr>
        </p:nvSpPr>
        <p:spPr/>
        <p:txBody>
          <a:bodyPr/>
          <a:lstStyle/>
          <a:p>
            <a:pPr>
              <a:defRPr/>
            </a:pPr>
            <a:fld id="{58192763-ECA8-4B55-8099-09EA622932A5}" type="slidenum">
              <a:rPr lang="en-US" smtClean="0"/>
              <a:pPr>
                <a:defRPr/>
              </a:pPr>
              <a:t>442</a:t>
            </a:fld>
            <a:endParaRPr lang="en-US"/>
          </a:p>
        </p:txBody>
      </p:sp>
      <p:sp>
        <p:nvSpPr>
          <p:cNvPr id="11" name="Rectangle 4"/>
          <p:cNvSpPr>
            <a:spLocks noChangeArrowheads="1"/>
          </p:cNvSpPr>
          <p:nvPr/>
        </p:nvSpPr>
        <p:spPr bwMode="auto">
          <a:xfrm>
            <a:off x="1187450" y="1773238"/>
            <a:ext cx="6769100" cy="1223962"/>
          </a:xfrm>
          <a:prstGeom prst="rect">
            <a:avLst/>
          </a:prstGeom>
          <a:solidFill>
            <a:schemeClr val="bg1"/>
          </a:solidFill>
          <a:ln w="28575">
            <a:solidFill>
              <a:srgbClr val="993366"/>
            </a:solidFill>
            <a:miter lim="800000"/>
            <a:headEnd type="none" w="sm" len="sm"/>
            <a:tailEnd type="none" w="sm" len="sm"/>
          </a:ln>
        </p:spPr>
        <p:txBody>
          <a:bodyPr wrap="none" anchor="ctr"/>
          <a:lstStyle/>
          <a:p>
            <a:r>
              <a:rPr lang="en-US" sz="2400"/>
              <a:t>                               PS    PT1   PX1    PT0    PX0</a:t>
            </a:r>
          </a:p>
        </p:txBody>
      </p:sp>
      <p:sp>
        <p:nvSpPr>
          <p:cNvPr id="102405" name="Line 5"/>
          <p:cNvSpPr>
            <a:spLocks noChangeShapeType="1"/>
          </p:cNvSpPr>
          <p:nvPr/>
        </p:nvSpPr>
        <p:spPr bwMode="auto">
          <a:xfrm>
            <a:off x="7092950"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06" name="Line 6"/>
          <p:cNvSpPr>
            <a:spLocks noChangeShapeType="1"/>
          </p:cNvSpPr>
          <p:nvPr/>
        </p:nvSpPr>
        <p:spPr bwMode="auto">
          <a:xfrm>
            <a:off x="6156325"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07" name="Line 7"/>
          <p:cNvSpPr>
            <a:spLocks noChangeShapeType="1"/>
          </p:cNvSpPr>
          <p:nvPr/>
        </p:nvSpPr>
        <p:spPr bwMode="auto">
          <a:xfrm>
            <a:off x="5292725"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08" name="Line 8"/>
          <p:cNvSpPr>
            <a:spLocks noChangeShapeType="1"/>
          </p:cNvSpPr>
          <p:nvPr/>
        </p:nvSpPr>
        <p:spPr bwMode="auto">
          <a:xfrm>
            <a:off x="4427538"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09" name="Line 9"/>
          <p:cNvSpPr>
            <a:spLocks noChangeShapeType="1"/>
          </p:cNvSpPr>
          <p:nvPr/>
        </p:nvSpPr>
        <p:spPr bwMode="auto">
          <a:xfrm>
            <a:off x="3708400"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10" name="Line 10"/>
          <p:cNvSpPr>
            <a:spLocks noChangeShapeType="1"/>
          </p:cNvSpPr>
          <p:nvPr/>
        </p:nvSpPr>
        <p:spPr bwMode="auto">
          <a:xfrm>
            <a:off x="2916238"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102411" name="Line 11"/>
          <p:cNvSpPr>
            <a:spLocks noChangeShapeType="1"/>
          </p:cNvSpPr>
          <p:nvPr/>
        </p:nvSpPr>
        <p:spPr bwMode="auto">
          <a:xfrm>
            <a:off x="1979613" y="1773238"/>
            <a:ext cx="0" cy="1223962"/>
          </a:xfrm>
          <a:prstGeom prst="line">
            <a:avLst/>
          </a:prstGeom>
          <a:noFill/>
          <a:ln w="28575">
            <a:solidFill>
              <a:srgbClr val="993366"/>
            </a:solidFill>
            <a:round/>
            <a:headEnd type="none" w="sm" len="sm"/>
            <a:tailEnd type="none" w="sm" len="sm"/>
          </a:ln>
        </p:spPr>
        <p:txBody>
          <a:bodyPr/>
          <a:lstStyle/>
          <a:p>
            <a:endParaRPr lang="en-GB"/>
          </a:p>
        </p:txBody>
      </p:sp>
      <p:sp>
        <p:nvSpPr>
          <p:cNvPr id="20" name="Rectangle 16"/>
          <p:cNvSpPr>
            <a:spLocks noChangeArrowheads="1"/>
          </p:cNvSpPr>
          <p:nvPr/>
        </p:nvSpPr>
        <p:spPr bwMode="auto">
          <a:xfrm>
            <a:off x="1360488" y="2139950"/>
            <a:ext cx="2160587" cy="503238"/>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Reserved</a:t>
            </a:r>
          </a:p>
        </p:txBody>
      </p:sp>
      <p:sp>
        <p:nvSpPr>
          <p:cNvPr id="21" name="Rectangle 17"/>
          <p:cNvSpPr>
            <a:spLocks noChangeArrowheads="1"/>
          </p:cNvSpPr>
          <p:nvPr/>
        </p:nvSpPr>
        <p:spPr bwMode="auto">
          <a:xfrm>
            <a:off x="2339975" y="3860800"/>
            <a:ext cx="2089150" cy="431800"/>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Serial Port</a:t>
            </a:r>
          </a:p>
        </p:txBody>
      </p:sp>
      <p:sp>
        <p:nvSpPr>
          <p:cNvPr id="22" name="Rectangle 18"/>
          <p:cNvSpPr>
            <a:spLocks noChangeArrowheads="1"/>
          </p:cNvSpPr>
          <p:nvPr/>
        </p:nvSpPr>
        <p:spPr bwMode="auto">
          <a:xfrm>
            <a:off x="3000375" y="4437063"/>
            <a:ext cx="2232025" cy="431800"/>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Timer 1 Pin</a:t>
            </a:r>
          </a:p>
        </p:txBody>
      </p:sp>
      <p:sp>
        <p:nvSpPr>
          <p:cNvPr id="23" name="Rectangle 19"/>
          <p:cNvSpPr>
            <a:spLocks noChangeArrowheads="1"/>
          </p:cNvSpPr>
          <p:nvPr/>
        </p:nvSpPr>
        <p:spPr bwMode="auto">
          <a:xfrm>
            <a:off x="3697288" y="5084763"/>
            <a:ext cx="2374900" cy="431800"/>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INT 1 Pin</a:t>
            </a:r>
          </a:p>
        </p:txBody>
      </p:sp>
      <p:sp>
        <p:nvSpPr>
          <p:cNvPr id="24" name="Line 20"/>
          <p:cNvSpPr>
            <a:spLocks noChangeShapeType="1"/>
          </p:cNvSpPr>
          <p:nvPr/>
        </p:nvSpPr>
        <p:spPr bwMode="auto">
          <a:xfrm flipV="1">
            <a:off x="4068763" y="2997200"/>
            <a:ext cx="0" cy="863600"/>
          </a:xfrm>
          <a:prstGeom prst="line">
            <a:avLst/>
          </a:prstGeom>
          <a:noFill/>
          <a:ln w="28575">
            <a:solidFill>
              <a:srgbClr val="CC99FF"/>
            </a:solidFill>
            <a:round/>
            <a:headEnd type="none" w="sm" len="sm"/>
            <a:tailEnd type="triangle" w="lg" len="lg"/>
          </a:ln>
        </p:spPr>
        <p:txBody>
          <a:bodyPr/>
          <a:lstStyle/>
          <a:p>
            <a:endParaRPr lang="en-GB"/>
          </a:p>
        </p:txBody>
      </p:sp>
      <p:sp>
        <p:nvSpPr>
          <p:cNvPr id="25" name="Line 21"/>
          <p:cNvSpPr>
            <a:spLocks noChangeShapeType="1"/>
          </p:cNvSpPr>
          <p:nvPr/>
        </p:nvSpPr>
        <p:spPr bwMode="auto">
          <a:xfrm flipV="1">
            <a:off x="4872038" y="2997200"/>
            <a:ext cx="0" cy="1439863"/>
          </a:xfrm>
          <a:prstGeom prst="line">
            <a:avLst/>
          </a:prstGeom>
          <a:noFill/>
          <a:ln w="28575">
            <a:solidFill>
              <a:srgbClr val="CC99FF"/>
            </a:solidFill>
            <a:round/>
            <a:headEnd type="none" w="sm" len="sm"/>
            <a:tailEnd type="triangle" w="lg" len="lg"/>
          </a:ln>
        </p:spPr>
        <p:txBody>
          <a:bodyPr/>
          <a:lstStyle/>
          <a:p>
            <a:endParaRPr lang="en-GB"/>
          </a:p>
        </p:txBody>
      </p:sp>
      <p:sp>
        <p:nvSpPr>
          <p:cNvPr id="26" name="Line 22"/>
          <p:cNvSpPr>
            <a:spLocks noChangeShapeType="1"/>
          </p:cNvSpPr>
          <p:nvPr/>
        </p:nvSpPr>
        <p:spPr bwMode="auto">
          <a:xfrm flipV="1">
            <a:off x="5711825" y="2997200"/>
            <a:ext cx="0" cy="2087563"/>
          </a:xfrm>
          <a:prstGeom prst="line">
            <a:avLst/>
          </a:prstGeom>
          <a:noFill/>
          <a:ln w="28575">
            <a:solidFill>
              <a:srgbClr val="CC99FF"/>
            </a:solidFill>
            <a:round/>
            <a:headEnd type="none" w="sm" len="sm"/>
            <a:tailEnd type="triangle" w="lg" len="lg"/>
          </a:ln>
        </p:spPr>
        <p:txBody>
          <a:bodyPr/>
          <a:lstStyle/>
          <a:p>
            <a:endParaRPr lang="en-GB"/>
          </a:p>
        </p:txBody>
      </p:sp>
      <p:sp>
        <p:nvSpPr>
          <p:cNvPr id="27" name="Rectangle 24"/>
          <p:cNvSpPr>
            <a:spLocks noChangeArrowheads="1"/>
          </p:cNvSpPr>
          <p:nvPr/>
        </p:nvSpPr>
        <p:spPr bwMode="auto">
          <a:xfrm>
            <a:off x="6372225" y="5013325"/>
            <a:ext cx="2087563" cy="503238"/>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Timer 0 Pin</a:t>
            </a:r>
          </a:p>
        </p:txBody>
      </p:sp>
      <p:sp>
        <p:nvSpPr>
          <p:cNvPr id="28" name="Rectangle 25"/>
          <p:cNvSpPr>
            <a:spLocks noChangeArrowheads="1"/>
          </p:cNvSpPr>
          <p:nvPr/>
        </p:nvSpPr>
        <p:spPr bwMode="auto">
          <a:xfrm>
            <a:off x="7000875" y="4292600"/>
            <a:ext cx="1944688" cy="431800"/>
          </a:xfrm>
          <a:prstGeom prst="rect">
            <a:avLst/>
          </a:prstGeom>
          <a:solidFill>
            <a:srgbClr val="66FFFF"/>
          </a:solidFill>
          <a:ln w="12700">
            <a:solidFill>
              <a:schemeClr val="tx1"/>
            </a:solidFill>
            <a:miter lim="800000"/>
            <a:headEnd type="none" w="sm" len="sm"/>
            <a:tailEnd type="none" w="sm" len="sm"/>
          </a:ln>
        </p:spPr>
        <p:txBody>
          <a:bodyPr wrap="none" anchor="ctr"/>
          <a:lstStyle/>
          <a:p>
            <a:pPr algn="ctr"/>
            <a:r>
              <a:rPr lang="en-US">
                <a:solidFill>
                  <a:schemeClr val="tx1"/>
                </a:solidFill>
              </a:rPr>
              <a:t>INT 0 Pin</a:t>
            </a:r>
          </a:p>
        </p:txBody>
      </p:sp>
      <p:sp>
        <p:nvSpPr>
          <p:cNvPr id="29" name="Line 26"/>
          <p:cNvSpPr>
            <a:spLocks noChangeShapeType="1"/>
          </p:cNvSpPr>
          <p:nvPr/>
        </p:nvSpPr>
        <p:spPr bwMode="auto">
          <a:xfrm flipV="1">
            <a:off x="6659563" y="2997200"/>
            <a:ext cx="0" cy="2016125"/>
          </a:xfrm>
          <a:prstGeom prst="line">
            <a:avLst/>
          </a:prstGeom>
          <a:noFill/>
          <a:ln w="28575">
            <a:solidFill>
              <a:srgbClr val="CC99FF"/>
            </a:solidFill>
            <a:round/>
            <a:headEnd type="none" w="sm" len="sm"/>
            <a:tailEnd type="triangle" w="lg" len="lg"/>
          </a:ln>
        </p:spPr>
        <p:txBody>
          <a:bodyPr/>
          <a:lstStyle/>
          <a:p>
            <a:endParaRPr lang="en-GB"/>
          </a:p>
        </p:txBody>
      </p:sp>
      <p:sp>
        <p:nvSpPr>
          <p:cNvPr id="30" name="Line 27"/>
          <p:cNvSpPr>
            <a:spLocks noChangeShapeType="1"/>
          </p:cNvSpPr>
          <p:nvPr/>
        </p:nvSpPr>
        <p:spPr bwMode="auto">
          <a:xfrm flipV="1">
            <a:off x="7559675" y="2997200"/>
            <a:ext cx="0" cy="1295400"/>
          </a:xfrm>
          <a:prstGeom prst="line">
            <a:avLst/>
          </a:prstGeom>
          <a:noFill/>
          <a:ln w="28575">
            <a:solidFill>
              <a:srgbClr val="CC99FF"/>
            </a:solidFill>
            <a:round/>
            <a:headEnd type="none" w="sm" len="sm"/>
            <a:tailEnd type="triangle" w="lg" len="lg"/>
          </a:ln>
        </p:spPr>
        <p:txBody>
          <a:bodyPr/>
          <a:lstStyle/>
          <a:p>
            <a:endParaRPr lang="en-GB"/>
          </a:p>
        </p:txBody>
      </p:sp>
      <p:sp>
        <p:nvSpPr>
          <p:cNvPr id="31" name="Rectangle 30"/>
          <p:cNvSpPr>
            <a:spLocks noChangeArrowheads="1"/>
          </p:cNvSpPr>
          <p:nvPr/>
        </p:nvSpPr>
        <p:spPr bwMode="auto">
          <a:xfrm>
            <a:off x="142875" y="5715000"/>
            <a:ext cx="4572000" cy="708025"/>
          </a:xfrm>
          <a:prstGeom prst="rect">
            <a:avLst/>
          </a:prstGeom>
          <a:noFill/>
          <a:ln w="9525">
            <a:noFill/>
            <a:miter lim="800000"/>
            <a:headEnd/>
            <a:tailEnd/>
          </a:ln>
        </p:spPr>
        <p:txBody>
          <a:bodyPr>
            <a:spAutoFit/>
          </a:bodyPr>
          <a:lstStyle/>
          <a:p>
            <a:r>
              <a:rPr lang="en-US" b="1">
                <a:solidFill>
                  <a:srgbClr val="CC99FF"/>
                </a:solidFill>
                <a:latin typeface="Calibri" pitchFamily="34" charset="0"/>
              </a:rPr>
              <a:t>Priority bit=1 assigns high priority</a:t>
            </a:r>
          </a:p>
          <a:p>
            <a:r>
              <a:rPr lang="en-US" b="1">
                <a:solidFill>
                  <a:srgbClr val="CC99FF"/>
                </a:solidFill>
                <a:latin typeface="Calibri" pitchFamily="34" charset="0"/>
              </a:rPr>
              <a:t>Priority bit=0 assigns low priority</a:t>
            </a:r>
          </a:p>
        </p:txBody>
      </p:sp>
    </p:spTree>
    <p:extLst>
      <p:ext uri="{BB962C8B-B14F-4D97-AF65-F5344CB8AC3E}">
        <p14:creationId xmlns:p14="http://schemas.microsoft.com/office/powerpoint/2010/main" val="340306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dissolve">
                                      <p:cBhvr>
                                        <p:cTn id="43" dur="500"/>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dissolve">
                                      <p:cBhvr>
                                        <p:cTn id="51" dur="500"/>
                                        <p:tgtEl>
                                          <p:spTgt spid="2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dissolv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9604203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200" b="1" dirty="0" smtClean="0">
                <a:solidFill>
                  <a:srgbClr val="002060"/>
                </a:solidFill>
                <a:latin typeface="Time New Roman"/>
              </a:rPr>
              <a:t/>
            </a:r>
            <a:br>
              <a:rPr lang="en-US" sz="7200" b="1" dirty="0" smtClean="0">
                <a:solidFill>
                  <a:srgbClr val="002060"/>
                </a:solidFill>
                <a:latin typeface="Time New Roman"/>
              </a:rPr>
            </a:br>
            <a:r>
              <a:rPr lang="en-US" sz="7200" b="1" dirty="0">
                <a:solidFill>
                  <a:srgbClr val="002060"/>
                </a:solidFill>
                <a:latin typeface="Time New Roman"/>
              </a:rPr>
              <a:t/>
            </a:r>
            <a:br>
              <a:rPr lang="en-US" sz="7200" b="1" dirty="0">
                <a:solidFill>
                  <a:srgbClr val="002060"/>
                </a:solidFill>
                <a:latin typeface="Time New Roman"/>
              </a:rPr>
            </a:br>
            <a:r>
              <a:rPr lang="en-US" sz="7200" b="1" dirty="0" smtClean="0">
                <a:solidFill>
                  <a:srgbClr val="002060"/>
                </a:solidFill>
                <a:latin typeface="Time New Roman"/>
              </a:rPr>
              <a:t/>
            </a:r>
            <a:br>
              <a:rPr lang="en-US" sz="7200" b="1" dirty="0" smtClean="0">
                <a:solidFill>
                  <a:srgbClr val="002060"/>
                </a:solidFill>
                <a:latin typeface="Time New Roman"/>
              </a:rPr>
            </a:br>
            <a:r>
              <a:rPr lang="en-US" sz="7200" b="1" dirty="0">
                <a:solidFill>
                  <a:srgbClr val="002060"/>
                </a:solidFill>
                <a:latin typeface="Time New Roman"/>
              </a:rPr>
              <a:t/>
            </a:r>
            <a:br>
              <a:rPr lang="en-US" sz="7200" b="1" dirty="0">
                <a:solidFill>
                  <a:srgbClr val="002060"/>
                </a:solidFill>
                <a:latin typeface="Time New Roman"/>
              </a:rPr>
            </a:br>
            <a:r>
              <a:rPr lang="en-US" sz="7200" b="1" dirty="0" smtClean="0">
                <a:solidFill>
                  <a:srgbClr val="002060"/>
                </a:solidFill>
                <a:latin typeface="Time New Roman"/>
              </a:rPr>
              <a:t>UNIT IV</a:t>
            </a:r>
            <a:endParaRPr lang="en-US" b="1" dirty="0">
              <a:solidFill>
                <a:srgbClr val="002060"/>
              </a:solidFill>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0008917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537233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304801" y="990600"/>
            <a:ext cx="8229600" cy="1143000"/>
          </a:xfrm>
        </p:spPr>
        <p:txBody>
          <a:bodyPr>
            <a:normAutofit fontScale="90000"/>
          </a:bodyPr>
          <a:lstStyle/>
          <a:p>
            <a:pPr eaLnBrk="1" hangingPunct="1">
              <a:defRPr/>
            </a:pPr>
            <a:r>
              <a:rPr lang="en-US" sz="6600" dirty="0" smtClean="0">
                <a:solidFill>
                  <a:srgbClr val="FF0000"/>
                </a:solidFill>
                <a:effectLst/>
              </a:rPr>
              <a:t>Serial  communication</a:t>
            </a:r>
            <a:br>
              <a:rPr lang="en-US" sz="6600" dirty="0" smtClean="0">
                <a:solidFill>
                  <a:srgbClr val="FF0000"/>
                </a:solidFill>
                <a:effectLst/>
              </a:rPr>
            </a:br>
            <a:r>
              <a:rPr lang="en-US" sz="6600" dirty="0" smtClean="0">
                <a:solidFill>
                  <a:srgbClr val="FF0000"/>
                </a:solidFill>
                <a:effectLst/>
              </a:rPr>
              <a:t>interface</a:t>
            </a:r>
            <a:br>
              <a:rPr lang="en-US" sz="6600" dirty="0" smtClean="0">
                <a:solidFill>
                  <a:srgbClr val="FF0000"/>
                </a:solidFill>
                <a:effectLst/>
              </a:rPr>
            </a:br>
            <a:r>
              <a:rPr lang="en-US" sz="6600" dirty="0" smtClean="0">
                <a:solidFill>
                  <a:srgbClr val="000066"/>
                </a:solidFill>
              </a:rPr>
              <a:t>INTEL  8251 USART</a:t>
            </a:r>
          </a:p>
        </p:txBody>
      </p:sp>
      <p:pic>
        <p:nvPicPr>
          <p:cNvPr id="35843" name="Picture 4" descr="http://www.cpu-world.com/Support/82/Intel-P8251A.jpg"/>
          <p:cNvPicPr>
            <a:picLocks noChangeAspect="1" noChangeArrowheads="1"/>
          </p:cNvPicPr>
          <p:nvPr/>
        </p:nvPicPr>
        <p:blipFill>
          <a:blip r:embed="rId2"/>
          <a:srcRect/>
          <a:stretch>
            <a:fillRect/>
          </a:stretch>
        </p:blipFill>
        <p:spPr bwMode="auto">
          <a:xfrm>
            <a:off x="155576" y="2924177"/>
            <a:ext cx="8988425" cy="370522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D77AB56C-04A8-4385-AC6A-5CE6FA570675}" type="slidenum">
              <a:rPr lang="en-US" smtClean="0"/>
              <a:pPr>
                <a:defRPr/>
              </a:pPr>
              <a:t>446</a:t>
            </a:fld>
            <a:endParaRPr lang="en-US"/>
          </a:p>
        </p:txBody>
      </p:sp>
    </p:spTree>
    <p:extLst>
      <p:ext uri="{BB962C8B-B14F-4D97-AF65-F5344CB8AC3E}">
        <p14:creationId xmlns:p14="http://schemas.microsoft.com/office/powerpoint/2010/main" val="33924177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U</a:t>
            </a:r>
            <a:r>
              <a:rPr lang="en-US" dirty="0" smtClean="0">
                <a:solidFill>
                  <a:srgbClr val="0070C0"/>
                </a:solidFill>
                <a:latin typeface="Times New Roman" pitchFamily="18" charset="0"/>
                <a:cs typeface="Times New Roman" pitchFamily="18" charset="0"/>
              </a:rPr>
              <a:t>NIVERSAL </a:t>
            </a:r>
            <a:r>
              <a:rPr lang="en-US" dirty="0" smtClean="0">
                <a:solidFill>
                  <a:srgbClr val="FF0000"/>
                </a:solidFill>
                <a:latin typeface="Times New Roman" pitchFamily="18" charset="0"/>
                <a:cs typeface="Times New Roman" pitchFamily="18" charset="0"/>
              </a:rPr>
              <a:t>S</a:t>
            </a:r>
            <a:r>
              <a:rPr lang="en-US" dirty="0" smtClean="0">
                <a:solidFill>
                  <a:srgbClr val="0070C0"/>
                </a:solidFill>
                <a:latin typeface="Times New Roman" pitchFamily="18" charset="0"/>
                <a:cs typeface="Times New Roman" pitchFamily="18" charset="0"/>
              </a:rPr>
              <a:t>YNCHRONOUS </a:t>
            </a:r>
            <a:r>
              <a:rPr lang="en-US" dirty="0" smtClean="0">
                <a:solidFill>
                  <a:srgbClr val="FF0000"/>
                </a:solidFill>
                <a:latin typeface="Times New Roman" pitchFamily="18" charset="0"/>
                <a:cs typeface="Times New Roman" pitchFamily="18" charset="0"/>
              </a:rPr>
              <a:t>A</a:t>
            </a:r>
            <a:r>
              <a:rPr lang="en-US" dirty="0" smtClean="0">
                <a:solidFill>
                  <a:srgbClr val="0070C0"/>
                </a:solidFill>
                <a:latin typeface="Times New Roman" pitchFamily="18" charset="0"/>
                <a:cs typeface="Times New Roman" pitchFamily="18" charset="0"/>
              </a:rPr>
              <a:t>SYNCHRONOUS </a:t>
            </a:r>
            <a:r>
              <a:rPr lang="en-US" dirty="0" smtClean="0">
                <a:solidFill>
                  <a:srgbClr val="FF0000"/>
                </a:solidFill>
                <a:latin typeface="Times New Roman" pitchFamily="18" charset="0"/>
                <a:cs typeface="Times New Roman" pitchFamily="18" charset="0"/>
              </a:rPr>
              <a:t>R</a:t>
            </a:r>
            <a:r>
              <a:rPr lang="en-US" dirty="0" smtClean="0">
                <a:solidFill>
                  <a:srgbClr val="0070C0"/>
                </a:solidFill>
                <a:latin typeface="Times New Roman" pitchFamily="18" charset="0"/>
                <a:cs typeface="Times New Roman" pitchFamily="18" charset="0"/>
              </a:rPr>
              <a:t>ECEIVER </a:t>
            </a:r>
            <a:r>
              <a:rPr lang="en-US" dirty="0" smtClean="0">
                <a:solidFill>
                  <a:srgbClr val="FF0000"/>
                </a:solidFill>
                <a:latin typeface="Times New Roman" pitchFamily="18" charset="0"/>
                <a:cs typeface="Times New Roman" pitchFamily="18" charset="0"/>
              </a:rPr>
              <a:t>T</a:t>
            </a:r>
            <a:r>
              <a:rPr lang="en-US" dirty="0" smtClean="0">
                <a:solidFill>
                  <a:srgbClr val="0070C0"/>
                </a:solidFill>
                <a:latin typeface="Times New Roman" pitchFamily="18" charset="0"/>
                <a:cs typeface="Times New Roman" pitchFamily="18" charset="0"/>
              </a:rPr>
              <a:t>RANSMITTER (USART</a:t>
            </a:r>
            <a:r>
              <a:rPr lang="en-US" b="1" dirty="0" smtClean="0">
                <a:solidFill>
                  <a:srgbClr val="0070C0"/>
                </a:solidFill>
              </a:rPr>
              <a:t>)</a:t>
            </a:r>
            <a:endParaRPr lang="en-US" dirty="0"/>
          </a:p>
        </p:txBody>
      </p:sp>
      <p:sp>
        <p:nvSpPr>
          <p:cNvPr id="36867" name="Content Placeholder 2"/>
          <p:cNvSpPr>
            <a:spLocks noGrp="1"/>
          </p:cNvSpPr>
          <p:nvPr>
            <p:ph idx="1"/>
          </p:nvPr>
        </p:nvSpPr>
        <p:spPr>
          <a:xfrm>
            <a:off x="457200" y="1828802"/>
            <a:ext cx="8229600" cy="4525963"/>
          </a:xfrm>
        </p:spPr>
        <p:txBody>
          <a:bodyPr/>
          <a:lstStyle/>
          <a:p>
            <a:pPr eaLnBrk="1" hangingPunct="1">
              <a:buFont typeface="Wingdings" pitchFamily="2" charset="2"/>
              <a:buChar char=""/>
            </a:pPr>
            <a:r>
              <a:rPr lang="en-US" smtClean="0"/>
              <a:t>Programmable chip designed for synchronous and asynchronous serial data transmission</a:t>
            </a:r>
          </a:p>
          <a:p>
            <a:pPr eaLnBrk="1" hangingPunct="1">
              <a:buFont typeface="Wingdings" pitchFamily="2" charset="2"/>
              <a:buChar char=""/>
            </a:pPr>
            <a:r>
              <a:rPr lang="en-US" smtClean="0"/>
              <a:t>28 pin DIP</a:t>
            </a:r>
          </a:p>
          <a:p>
            <a:pPr eaLnBrk="1" hangingPunct="1">
              <a:buFont typeface="Wingdings" pitchFamily="2" charset="2"/>
              <a:buChar char=""/>
            </a:pPr>
            <a:r>
              <a:rPr lang="en-US" smtClean="0">
                <a:solidFill>
                  <a:schemeClr val="tx2"/>
                </a:solidFill>
              </a:rPr>
              <a:t>Coverts</a:t>
            </a:r>
            <a:r>
              <a:rPr lang="en-US" smtClean="0"/>
              <a:t> the </a:t>
            </a:r>
            <a:r>
              <a:rPr lang="en-US" smtClean="0">
                <a:solidFill>
                  <a:schemeClr val="tx2"/>
                </a:solidFill>
              </a:rPr>
              <a:t>parallel</a:t>
            </a:r>
            <a:r>
              <a:rPr lang="en-US" smtClean="0"/>
              <a:t> data into a </a:t>
            </a:r>
            <a:r>
              <a:rPr lang="en-US" smtClean="0">
                <a:solidFill>
                  <a:schemeClr val="tx2"/>
                </a:solidFill>
              </a:rPr>
              <a:t>serial</a:t>
            </a:r>
            <a:r>
              <a:rPr lang="en-US" smtClean="0"/>
              <a:t> stream of bits suitable for </a:t>
            </a:r>
            <a:r>
              <a:rPr lang="en-US" b="1" smtClean="0">
                <a:solidFill>
                  <a:schemeClr val="tx2"/>
                </a:solidFill>
              </a:rPr>
              <a:t>serial transmission</a:t>
            </a:r>
            <a:r>
              <a:rPr lang="en-US" smtClean="0"/>
              <a:t>.</a:t>
            </a:r>
          </a:p>
          <a:p>
            <a:pPr eaLnBrk="1" hangingPunct="1">
              <a:buFont typeface="Wingdings" pitchFamily="2" charset="2"/>
              <a:buChar char=""/>
            </a:pPr>
            <a:r>
              <a:rPr lang="en-US" smtClean="0">
                <a:solidFill>
                  <a:schemeClr val="tx2"/>
                </a:solidFill>
              </a:rPr>
              <a:t>Receives</a:t>
            </a:r>
            <a:r>
              <a:rPr lang="en-US" smtClean="0"/>
              <a:t> a </a:t>
            </a:r>
            <a:r>
              <a:rPr lang="en-US" smtClean="0">
                <a:solidFill>
                  <a:schemeClr val="tx2"/>
                </a:solidFill>
              </a:rPr>
              <a:t>serial</a:t>
            </a:r>
            <a:r>
              <a:rPr lang="en-US" smtClean="0"/>
              <a:t> stream of bits and </a:t>
            </a:r>
            <a:r>
              <a:rPr lang="en-US" smtClean="0">
                <a:solidFill>
                  <a:schemeClr val="tx2"/>
                </a:solidFill>
              </a:rPr>
              <a:t>convert</a:t>
            </a:r>
            <a:r>
              <a:rPr lang="en-US" smtClean="0"/>
              <a:t> it into </a:t>
            </a:r>
            <a:r>
              <a:rPr lang="en-US" smtClean="0">
                <a:solidFill>
                  <a:schemeClr val="tx2"/>
                </a:solidFill>
              </a:rPr>
              <a:t>parallel</a:t>
            </a:r>
            <a:r>
              <a:rPr lang="en-US" smtClean="0"/>
              <a:t> data bytes to be read by a microprocessor.</a:t>
            </a:r>
          </a:p>
          <a:p>
            <a:pPr eaLnBrk="1" hangingPunct="1">
              <a:buFont typeface="Wingdings" pitchFamily="2" charset="2"/>
              <a:buChar char=""/>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447</a:t>
            </a:fld>
            <a:endParaRPr lang="en-US"/>
          </a:p>
        </p:txBody>
      </p:sp>
    </p:spTree>
    <p:extLst>
      <p:ext uri="{BB962C8B-B14F-4D97-AF65-F5344CB8AC3E}">
        <p14:creationId xmlns:p14="http://schemas.microsoft.com/office/powerpoint/2010/main" val="369178697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2"/>
          <a:srcRect/>
          <a:stretch>
            <a:fillRect/>
          </a:stretch>
        </p:blipFill>
        <p:spPr bwMode="auto">
          <a:xfrm>
            <a:off x="0" y="0"/>
            <a:ext cx="8915400"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448</a:t>
            </a:fld>
            <a:endParaRPr lang="en-US"/>
          </a:p>
        </p:txBody>
      </p:sp>
    </p:spTree>
    <p:extLst>
      <p:ext uri="{BB962C8B-B14F-4D97-AF65-F5344CB8AC3E}">
        <p14:creationId xmlns:p14="http://schemas.microsoft.com/office/powerpoint/2010/main" val="22544535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0"/>
            <a:ext cx="8229600" cy="762000"/>
          </a:xfrm>
        </p:spPr>
        <p:txBody>
          <a:bodyPr/>
          <a:lstStyle/>
          <a:p>
            <a:pPr eaLnBrk="1" hangingPunct="1">
              <a:defRPr/>
            </a:pPr>
            <a:r>
              <a:rPr lang="en-US" b="1" dirty="0" smtClean="0">
                <a:solidFill>
                  <a:srgbClr val="FF0000"/>
                </a:solidFill>
              </a:rPr>
              <a:t>BLOCK DIAGRAM</a:t>
            </a:r>
          </a:p>
        </p:txBody>
      </p:sp>
      <p:pic>
        <p:nvPicPr>
          <p:cNvPr id="38915" name="Picture 2"/>
          <p:cNvPicPr>
            <a:picLocks noGrp="1" noChangeAspect="1" noChangeArrowheads="1"/>
          </p:cNvPicPr>
          <p:nvPr>
            <p:ph idx="1"/>
          </p:nvPr>
        </p:nvPicPr>
        <p:blipFill>
          <a:blip r:embed="rId2"/>
          <a:srcRect/>
          <a:stretch>
            <a:fillRect/>
          </a:stretch>
        </p:blipFill>
        <p:spPr>
          <a:xfrm>
            <a:off x="228600" y="838202"/>
            <a:ext cx="8534400" cy="5927725"/>
          </a:xfrm>
          <a:noFill/>
        </p:spPr>
      </p:pic>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449</a:t>
            </a:fld>
            <a:endParaRPr lang="en-US"/>
          </a:p>
        </p:txBody>
      </p:sp>
    </p:spTree>
    <p:extLst>
      <p:ext uri="{BB962C8B-B14F-4D97-AF65-F5344CB8AC3E}">
        <p14:creationId xmlns:p14="http://schemas.microsoft.com/office/powerpoint/2010/main" val="1358672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95513" y="347663"/>
            <a:ext cx="5980112" cy="984250"/>
          </a:xfrm>
          <a:prstGeom prst="rect">
            <a:avLst/>
          </a:prstGeom>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3200" b="1" i="0" u="none" strike="noStrike" kern="1200" cap="none" spc="-50" normalizeH="0" baseline="0" noProof="0" dirty="0">
                <a:ln>
                  <a:noFill/>
                </a:ln>
                <a:solidFill>
                  <a:srgbClr val="562213"/>
                </a:solidFill>
                <a:effectLst/>
                <a:uLnTx/>
                <a:uFillTx/>
                <a:latin typeface="Arial"/>
                <a:ea typeface="+mn-ea"/>
                <a:cs typeface="Arial"/>
              </a:rPr>
              <a:t>Table </a:t>
            </a:r>
            <a:r>
              <a:rPr kumimoji="0" sz="3200" b="1" i="0" u="none" strike="noStrike" kern="1200" cap="none" spc="0" normalizeH="0" baseline="0" noProof="0" dirty="0">
                <a:ln>
                  <a:noFill/>
                </a:ln>
                <a:solidFill>
                  <a:srgbClr val="562213"/>
                </a:solidFill>
                <a:effectLst/>
                <a:uLnTx/>
                <a:uFillTx/>
                <a:latin typeface="Arial"/>
                <a:ea typeface="+mn-ea"/>
                <a:cs typeface="Arial"/>
              </a:rPr>
              <a:t>Showing IO/M, </a:t>
            </a:r>
            <a:r>
              <a:rPr kumimoji="0" sz="3200" b="1" i="0" u="none" strike="noStrike" kern="1200" cap="none" spc="5" normalizeH="0" baseline="0" noProof="0" dirty="0">
                <a:ln>
                  <a:noFill/>
                </a:ln>
                <a:solidFill>
                  <a:srgbClr val="562213"/>
                </a:solidFill>
                <a:effectLst/>
                <a:uLnTx/>
                <a:uFillTx/>
                <a:latin typeface="Arial"/>
                <a:ea typeface="+mn-ea"/>
                <a:cs typeface="Arial"/>
              </a:rPr>
              <a:t>S</a:t>
            </a:r>
            <a:r>
              <a:rPr kumimoji="0" sz="3150" b="1" i="0" u="none" strike="noStrike" kern="1200" cap="none" spc="7" normalizeH="0" baseline="-21164" noProof="0" dirty="0">
                <a:ln>
                  <a:noFill/>
                </a:ln>
                <a:solidFill>
                  <a:srgbClr val="562213"/>
                </a:solidFill>
                <a:effectLst/>
                <a:uLnTx/>
                <a:uFillTx/>
                <a:latin typeface="Arial"/>
                <a:ea typeface="+mn-ea"/>
                <a:cs typeface="Arial"/>
              </a:rPr>
              <a:t>0</a:t>
            </a:r>
            <a:r>
              <a:rPr kumimoji="0" sz="3200" b="1" i="0" u="none" strike="noStrike" kern="1200" cap="none" spc="5" normalizeH="0" baseline="0" noProof="0" dirty="0">
                <a:ln>
                  <a:noFill/>
                </a:ln>
                <a:solidFill>
                  <a:srgbClr val="562213"/>
                </a:solidFill>
                <a:effectLst/>
                <a:uLnTx/>
                <a:uFillTx/>
                <a:latin typeface="Arial"/>
                <a:ea typeface="+mn-ea"/>
                <a:cs typeface="Arial"/>
              </a:rPr>
              <a:t>, S</a:t>
            </a:r>
            <a:r>
              <a:rPr kumimoji="0" sz="3150" b="1" i="0" u="none" strike="noStrike" kern="1200" cap="none" spc="7" normalizeH="0" baseline="-21164" noProof="0" dirty="0">
                <a:ln>
                  <a:noFill/>
                </a:ln>
                <a:solidFill>
                  <a:srgbClr val="562213"/>
                </a:solidFill>
                <a:effectLst/>
                <a:uLnTx/>
                <a:uFillTx/>
                <a:latin typeface="Arial"/>
                <a:ea typeface="+mn-ea"/>
                <a:cs typeface="Arial"/>
              </a:rPr>
              <a:t>1</a:t>
            </a:r>
            <a:r>
              <a:rPr kumimoji="0" sz="3150" b="1" i="0" u="none" strike="noStrike" kern="1200" cap="none" spc="277" normalizeH="0" baseline="-21164" noProof="0" dirty="0">
                <a:ln>
                  <a:noFill/>
                </a:ln>
                <a:solidFill>
                  <a:srgbClr val="562213"/>
                </a:solidFill>
                <a:effectLst/>
                <a:uLnTx/>
                <a:uFillTx/>
                <a:latin typeface="Arial"/>
                <a:ea typeface="+mn-ea"/>
                <a:cs typeface="Arial"/>
              </a:rPr>
              <a:t> </a:t>
            </a:r>
            <a:r>
              <a:rPr kumimoji="0" sz="3200" b="1" i="0" u="none" strike="noStrike" kern="1200" cap="none" spc="0" normalizeH="0" baseline="0" noProof="0" dirty="0">
                <a:ln>
                  <a:noFill/>
                </a:ln>
                <a:solidFill>
                  <a:srgbClr val="562213"/>
                </a:solidFill>
                <a:effectLst/>
                <a:uLnTx/>
                <a:uFillTx/>
                <a:latin typeface="Arial"/>
                <a:ea typeface="+mn-ea"/>
                <a:cs typeface="Arial"/>
              </a:rPr>
              <a:t>and</a:t>
            </a:r>
            <a:endParaRPr kumimoji="0" sz="3200" b="0" i="0" u="none" strike="noStrike" kern="1200" cap="none" spc="0" normalizeH="0" baseline="0" noProof="0">
              <a:ln>
                <a:noFill/>
              </a:ln>
              <a:solidFill>
                <a:prstClr val="black"/>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3200" b="1" i="0" u="none" strike="noStrike" kern="1200" cap="none" spc="0" normalizeH="0" baseline="0" noProof="0" dirty="0">
                <a:ln>
                  <a:noFill/>
                </a:ln>
                <a:solidFill>
                  <a:srgbClr val="562213"/>
                </a:solidFill>
                <a:effectLst/>
                <a:uLnTx/>
                <a:uFillTx/>
                <a:latin typeface="Arial"/>
                <a:ea typeface="+mn-ea"/>
                <a:cs typeface="Arial"/>
              </a:rPr>
              <a:t>Corresponding</a:t>
            </a:r>
            <a:r>
              <a:rPr kumimoji="0" sz="3200" b="1" i="0" u="none" strike="noStrike" kern="1200" cap="none" spc="-150" normalizeH="0" baseline="0" noProof="0" dirty="0">
                <a:ln>
                  <a:noFill/>
                </a:ln>
                <a:solidFill>
                  <a:srgbClr val="562213"/>
                </a:solidFill>
                <a:effectLst/>
                <a:uLnTx/>
                <a:uFillTx/>
                <a:latin typeface="Arial"/>
                <a:ea typeface="+mn-ea"/>
                <a:cs typeface="Arial"/>
              </a:rPr>
              <a:t> </a:t>
            </a:r>
            <a:r>
              <a:rPr kumimoji="0" sz="3200" b="1" i="0" u="none" strike="noStrike" kern="1200" cap="none" spc="0" normalizeH="0" baseline="0" noProof="0" dirty="0">
                <a:ln>
                  <a:noFill/>
                </a:ln>
                <a:solidFill>
                  <a:srgbClr val="562213"/>
                </a:solidFill>
                <a:effectLst/>
                <a:uLnTx/>
                <a:uFillTx/>
                <a:latin typeface="Arial"/>
                <a:ea typeface="+mn-ea"/>
                <a:cs typeface="Arial"/>
              </a:rPr>
              <a:t>Operations</a:t>
            </a:r>
            <a:endParaRPr kumimoji="0" sz="3200" b="0" i="0" u="none" strike="noStrike" kern="1200" cap="none" spc="0" normalizeH="0" baseline="0" noProof="0">
              <a:ln>
                <a:noFill/>
              </a:ln>
              <a:solidFill>
                <a:prstClr val="black"/>
              </a:solidFill>
              <a:effectLst/>
              <a:uLnTx/>
              <a:uFillTx/>
              <a:latin typeface="Arial"/>
              <a:ea typeface="+mn-ea"/>
              <a:cs typeface="Arial"/>
            </a:endParaRPr>
          </a:p>
        </p:txBody>
      </p:sp>
      <p:graphicFrame>
        <p:nvGraphicFramePr>
          <p:cNvPr id="3" name="object 3"/>
          <p:cNvGraphicFramePr>
            <a:graphicFrameLocks noGrp="1"/>
          </p:cNvGraphicFramePr>
          <p:nvPr/>
        </p:nvGraphicFramePr>
        <p:xfrm>
          <a:off x="1365250" y="1974850"/>
          <a:ext cx="7327900" cy="2967036"/>
        </p:xfrm>
        <a:graphic>
          <a:graphicData uri="http://schemas.openxmlformats.org/drawingml/2006/table">
            <a:tbl>
              <a:tblPr firstRow="1" bandRow="1">
                <a:tableStyleId>{2D5ABB26-0587-4C30-8999-92F81FD0307C}</a:tableStyleId>
              </a:tblPr>
              <a:tblGrid>
                <a:gridCol w="1831975">
                  <a:extLst>
                    <a:ext uri="{9D8B030D-6E8A-4147-A177-3AD203B41FA5}">
                      <a16:colId xmlns:a16="http://schemas.microsoft.com/office/drawing/2014/main" xmlns="" val="20000"/>
                    </a:ext>
                  </a:extLst>
                </a:gridCol>
                <a:gridCol w="2066925">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676400">
                  <a:extLst>
                    <a:ext uri="{9D8B030D-6E8A-4147-A177-3AD203B41FA5}">
                      <a16:colId xmlns:a16="http://schemas.microsoft.com/office/drawing/2014/main" xmlns="" val="20003"/>
                    </a:ext>
                  </a:extLst>
                </a:gridCol>
              </a:tblGrid>
              <a:tr h="370879">
                <a:tc>
                  <a:txBody>
                    <a:bodyPr/>
                    <a:lstStyle/>
                    <a:p>
                      <a:pPr marL="305435">
                        <a:lnSpc>
                          <a:spcPct val="100000"/>
                        </a:lnSpc>
                        <a:spcBef>
                          <a:spcPts val="265"/>
                        </a:spcBef>
                      </a:pPr>
                      <a:r>
                        <a:rPr sz="1800" b="1" spc="-5" dirty="0">
                          <a:solidFill>
                            <a:srgbClr val="FFFFFF"/>
                          </a:solidFill>
                          <a:latin typeface="Arial"/>
                          <a:cs typeface="Arial"/>
                        </a:rPr>
                        <a:t>Operations</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tc>
                  <a:txBody>
                    <a:bodyPr/>
                    <a:lstStyle/>
                    <a:p>
                      <a:pPr algn="ctr">
                        <a:lnSpc>
                          <a:spcPct val="100000"/>
                        </a:lnSpc>
                        <a:spcBef>
                          <a:spcPts val="265"/>
                        </a:spcBef>
                      </a:pPr>
                      <a:r>
                        <a:rPr sz="1800" b="1" dirty="0">
                          <a:solidFill>
                            <a:srgbClr val="FFFFFF"/>
                          </a:solidFill>
                          <a:latin typeface="Arial"/>
                          <a:cs typeface="Arial"/>
                        </a:rPr>
                        <a:t>IO/M</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tc>
                  <a:txBody>
                    <a:bodyPr/>
                    <a:lstStyle/>
                    <a:p>
                      <a:pPr algn="ctr">
                        <a:lnSpc>
                          <a:spcPct val="100000"/>
                        </a:lnSpc>
                        <a:spcBef>
                          <a:spcPts val="265"/>
                        </a:spcBef>
                      </a:pPr>
                      <a:r>
                        <a:rPr sz="1800" b="1" spc="-5" dirty="0">
                          <a:solidFill>
                            <a:srgbClr val="FFFFFF"/>
                          </a:solidFill>
                          <a:latin typeface="Arial"/>
                          <a:cs typeface="Arial"/>
                        </a:rPr>
                        <a:t>S</a:t>
                      </a:r>
                      <a:r>
                        <a:rPr sz="1800" b="1" spc="-7" baseline="-20833" dirty="0">
                          <a:solidFill>
                            <a:srgbClr val="FFFFFF"/>
                          </a:solidFill>
                          <a:latin typeface="Arial"/>
                          <a:cs typeface="Arial"/>
                        </a:rPr>
                        <a:t>0</a:t>
                      </a:r>
                      <a:endParaRPr sz="1800" baseline="-20833">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tc>
                  <a:txBody>
                    <a:bodyPr/>
                    <a:lstStyle/>
                    <a:p>
                      <a:pPr algn="ctr">
                        <a:lnSpc>
                          <a:spcPct val="100000"/>
                        </a:lnSpc>
                        <a:spcBef>
                          <a:spcPts val="265"/>
                        </a:spcBef>
                      </a:pPr>
                      <a:r>
                        <a:rPr sz="1800" b="1" spc="-5" dirty="0">
                          <a:solidFill>
                            <a:srgbClr val="FFFFFF"/>
                          </a:solidFill>
                          <a:latin typeface="Arial"/>
                          <a:cs typeface="Arial"/>
                        </a:rPr>
                        <a:t>S</a:t>
                      </a:r>
                      <a:r>
                        <a:rPr sz="1800" b="1" spc="-7" baseline="-20833" dirty="0">
                          <a:solidFill>
                            <a:srgbClr val="FFFFFF"/>
                          </a:solidFill>
                          <a:latin typeface="Arial"/>
                          <a:cs typeface="Arial"/>
                        </a:rPr>
                        <a:t>1</a:t>
                      </a:r>
                      <a:endParaRPr sz="1800" baseline="-20833">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54304"/>
                    </a:solidFill>
                  </a:tcPr>
                </a:tc>
                <a:extLst>
                  <a:ext uri="{0D108BD9-81ED-4DB2-BD59-A6C34878D82A}">
                    <a16:rowId xmlns:a16="http://schemas.microsoft.com/office/drawing/2014/main" xmlns="" val="10000"/>
                  </a:ext>
                </a:extLst>
              </a:tr>
              <a:tr h="370879">
                <a:tc>
                  <a:txBody>
                    <a:bodyPr/>
                    <a:lstStyle/>
                    <a:p>
                      <a:pPr marL="85090">
                        <a:lnSpc>
                          <a:spcPct val="100000"/>
                        </a:lnSpc>
                        <a:spcBef>
                          <a:spcPts val="165"/>
                        </a:spcBef>
                      </a:pPr>
                      <a:r>
                        <a:rPr sz="1800" spc="-5" dirty="0">
                          <a:latin typeface="Arial"/>
                          <a:cs typeface="Arial"/>
                        </a:rPr>
                        <a:t>Opcode</a:t>
                      </a:r>
                      <a:r>
                        <a:rPr sz="1800" spc="-90" dirty="0">
                          <a:latin typeface="Arial"/>
                          <a:cs typeface="Arial"/>
                        </a:rPr>
                        <a:t> </a:t>
                      </a:r>
                      <a:r>
                        <a:rPr sz="1800" dirty="0">
                          <a:latin typeface="Arial"/>
                          <a:cs typeface="Arial"/>
                        </a:rPr>
                        <a:t>Fetch</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1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tc>
                  <a:txBody>
                    <a:bodyPr/>
                    <a:lstStyle/>
                    <a:p>
                      <a:pPr marL="1905" algn="ctr">
                        <a:lnSpc>
                          <a:spcPct val="100000"/>
                        </a:lnSpc>
                        <a:spcBef>
                          <a:spcPts val="1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tc>
                  <a:txBody>
                    <a:bodyPr/>
                    <a:lstStyle/>
                    <a:p>
                      <a:pPr marL="2540" algn="ctr">
                        <a:lnSpc>
                          <a:spcPct val="100000"/>
                        </a:lnSpc>
                        <a:spcBef>
                          <a:spcPts val="1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1"/>
                  </a:ext>
                </a:extLst>
              </a:tr>
              <a:tr h="370881">
                <a:tc>
                  <a:txBody>
                    <a:bodyPr/>
                    <a:lstStyle/>
                    <a:p>
                      <a:pPr marL="85090">
                        <a:lnSpc>
                          <a:spcPct val="100000"/>
                        </a:lnSpc>
                        <a:spcBef>
                          <a:spcPts val="265"/>
                        </a:spcBef>
                      </a:pPr>
                      <a:r>
                        <a:rPr sz="1800" spc="-5" dirty="0">
                          <a:latin typeface="Arial"/>
                          <a:cs typeface="Arial"/>
                        </a:rPr>
                        <a:t>Memory</a:t>
                      </a:r>
                      <a:r>
                        <a:rPr sz="1800" spc="-85" dirty="0">
                          <a:latin typeface="Arial"/>
                          <a:cs typeface="Arial"/>
                        </a:rPr>
                        <a:t> </a:t>
                      </a:r>
                      <a:r>
                        <a:rPr sz="1800" spc="-5" dirty="0">
                          <a:latin typeface="Arial"/>
                          <a:cs typeface="Arial"/>
                        </a:rPr>
                        <a:t>Read</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270"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905"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2540"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extLst>
                  <a:ext uri="{0D108BD9-81ED-4DB2-BD59-A6C34878D82A}">
                    <a16:rowId xmlns:a16="http://schemas.microsoft.com/office/drawing/2014/main" xmlns="" val="10002"/>
                  </a:ext>
                </a:extLst>
              </a:tr>
              <a:tr h="370879">
                <a:tc>
                  <a:txBody>
                    <a:bodyPr/>
                    <a:lstStyle/>
                    <a:p>
                      <a:pPr marL="85090">
                        <a:lnSpc>
                          <a:spcPct val="100000"/>
                        </a:lnSpc>
                        <a:spcBef>
                          <a:spcPts val="265"/>
                        </a:spcBef>
                      </a:pPr>
                      <a:r>
                        <a:rPr sz="1800" spc="-5" dirty="0">
                          <a:latin typeface="Arial"/>
                          <a:cs typeface="Arial"/>
                        </a:rPr>
                        <a:t>Memory</a:t>
                      </a:r>
                      <a:r>
                        <a:rPr sz="1800" spc="-80" dirty="0">
                          <a:latin typeface="Arial"/>
                          <a:cs typeface="Arial"/>
                        </a:rPr>
                        <a:t> </a:t>
                      </a:r>
                      <a:r>
                        <a:rPr sz="1800" spc="-10" dirty="0">
                          <a:latin typeface="Arial"/>
                          <a:cs typeface="Arial"/>
                        </a:rPr>
                        <a:t>Write</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905"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254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3"/>
                  </a:ext>
                </a:extLst>
              </a:tr>
              <a:tr h="370879">
                <a:tc>
                  <a:txBody>
                    <a:bodyPr/>
                    <a:lstStyle/>
                    <a:p>
                      <a:pPr marL="85090">
                        <a:lnSpc>
                          <a:spcPct val="100000"/>
                        </a:lnSpc>
                        <a:spcBef>
                          <a:spcPts val="265"/>
                        </a:spcBef>
                      </a:pPr>
                      <a:r>
                        <a:rPr sz="1800" dirty="0">
                          <a:latin typeface="Arial"/>
                          <a:cs typeface="Arial"/>
                        </a:rPr>
                        <a:t>I/O</a:t>
                      </a:r>
                      <a:r>
                        <a:rPr sz="1800" spc="-105" dirty="0">
                          <a:latin typeface="Arial"/>
                          <a:cs typeface="Arial"/>
                        </a:rPr>
                        <a:t> </a:t>
                      </a:r>
                      <a:r>
                        <a:rPr sz="1800" spc="-5" dirty="0">
                          <a:latin typeface="Arial"/>
                          <a:cs typeface="Arial"/>
                        </a:rPr>
                        <a:t>Read</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27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905"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2540"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extLst>
                  <a:ext uri="{0D108BD9-81ED-4DB2-BD59-A6C34878D82A}">
                    <a16:rowId xmlns:a16="http://schemas.microsoft.com/office/drawing/2014/main" xmlns="" val="10004"/>
                  </a:ext>
                </a:extLst>
              </a:tr>
              <a:tr h="370879">
                <a:tc>
                  <a:txBody>
                    <a:bodyPr/>
                    <a:lstStyle/>
                    <a:p>
                      <a:pPr marL="85090">
                        <a:lnSpc>
                          <a:spcPct val="100000"/>
                        </a:lnSpc>
                        <a:spcBef>
                          <a:spcPts val="265"/>
                        </a:spcBef>
                      </a:pPr>
                      <a:r>
                        <a:rPr sz="1800" dirty="0">
                          <a:latin typeface="Arial"/>
                          <a:cs typeface="Arial"/>
                        </a:rPr>
                        <a:t>I/O</a:t>
                      </a:r>
                      <a:r>
                        <a:rPr sz="1800" spc="-100" dirty="0">
                          <a:latin typeface="Arial"/>
                          <a:cs typeface="Arial"/>
                        </a:rPr>
                        <a:t> </a:t>
                      </a:r>
                      <a:r>
                        <a:rPr sz="1800" spc="-10" dirty="0">
                          <a:latin typeface="Arial"/>
                          <a:cs typeface="Arial"/>
                        </a:rPr>
                        <a:t>Write</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905" algn="ctr">
                        <a:lnSpc>
                          <a:spcPct val="100000"/>
                        </a:lnSpc>
                        <a:spcBef>
                          <a:spcPts val="265"/>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254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5"/>
                  </a:ext>
                </a:extLst>
              </a:tr>
              <a:tr h="370881">
                <a:tc>
                  <a:txBody>
                    <a:bodyPr/>
                    <a:lstStyle/>
                    <a:p>
                      <a:pPr marL="85090">
                        <a:lnSpc>
                          <a:spcPct val="100000"/>
                        </a:lnSpc>
                        <a:spcBef>
                          <a:spcPts val="265"/>
                        </a:spcBef>
                      </a:pPr>
                      <a:r>
                        <a:rPr sz="1800" spc="-5" dirty="0">
                          <a:latin typeface="Arial"/>
                          <a:cs typeface="Arial"/>
                        </a:rPr>
                        <a:t>Interrupt</a:t>
                      </a:r>
                      <a:r>
                        <a:rPr sz="1800" spc="-175" dirty="0">
                          <a:latin typeface="Arial"/>
                          <a:cs typeface="Arial"/>
                        </a:rPr>
                        <a:t> </a:t>
                      </a:r>
                      <a:r>
                        <a:rPr sz="1800" dirty="0">
                          <a:latin typeface="Arial"/>
                          <a:cs typeface="Arial"/>
                        </a:rPr>
                        <a:t>Ack.</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27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1905"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tc>
                  <a:txBody>
                    <a:bodyPr/>
                    <a:lstStyle/>
                    <a:p>
                      <a:pPr marL="2540" algn="ctr">
                        <a:lnSpc>
                          <a:spcPct val="100000"/>
                        </a:lnSpc>
                        <a:spcBef>
                          <a:spcPts val="265"/>
                        </a:spcBef>
                      </a:pPr>
                      <a:r>
                        <a:rPr sz="1800" dirty="0">
                          <a:latin typeface="Arial"/>
                          <a:cs typeface="Arial"/>
                        </a:rPr>
                        <a:t>1</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E9E7"/>
                    </a:solidFill>
                  </a:tcPr>
                </a:tc>
                <a:extLst>
                  <a:ext uri="{0D108BD9-81ED-4DB2-BD59-A6C34878D82A}">
                    <a16:rowId xmlns:a16="http://schemas.microsoft.com/office/drawing/2014/main" xmlns="" val="10006"/>
                  </a:ext>
                </a:extLst>
              </a:tr>
              <a:tr h="370879">
                <a:tc>
                  <a:txBody>
                    <a:bodyPr/>
                    <a:lstStyle/>
                    <a:p>
                      <a:pPr marL="85090">
                        <a:lnSpc>
                          <a:spcPct val="100000"/>
                        </a:lnSpc>
                        <a:spcBef>
                          <a:spcPts val="270"/>
                        </a:spcBef>
                      </a:pPr>
                      <a:r>
                        <a:rPr sz="1800" spc="-5" dirty="0">
                          <a:latin typeface="Arial"/>
                          <a:cs typeface="Arial"/>
                        </a:rPr>
                        <a:t>Halt</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270" algn="ctr">
                        <a:lnSpc>
                          <a:spcPct val="100000"/>
                        </a:lnSpc>
                        <a:spcBef>
                          <a:spcPts val="270"/>
                        </a:spcBef>
                      </a:pPr>
                      <a:r>
                        <a:rPr lang="en-US" sz="1800" spc="-5" dirty="0" smtClean="0">
                          <a:latin typeface="Arial"/>
                          <a:cs typeface="Arial"/>
                        </a:rPr>
                        <a:t>1/0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1905" algn="ctr">
                        <a:lnSpc>
                          <a:spcPct val="100000"/>
                        </a:lnSpc>
                        <a:spcBef>
                          <a:spcPts val="2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tc>
                  <a:txBody>
                    <a:bodyPr/>
                    <a:lstStyle/>
                    <a:p>
                      <a:pPr marL="2540" algn="ctr">
                        <a:lnSpc>
                          <a:spcPct val="100000"/>
                        </a:lnSpc>
                        <a:spcBef>
                          <a:spcPts val="270"/>
                        </a:spcBef>
                      </a:pPr>
                      <a:r>
                        <a:rPr sz="1800" dirty="0">
                          <a:latin typeface="Arial"/>
                          <a:cs typeface="Arial"/>
                        </a:rPr>
                        <a:t>0</a:t>
                      </a:r>
                      <a:endParaRPr sz="18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DCFCC"/>
                    </a:solidFill>
                  </a:tcPr>
                </a:tc>
                <a:extLst>
                  <a:ext uri="{0D108BD9-81ED-4DB2-BD59-A6C34878D82A}">
                    <a16:rowId xmlns:a16="http://schemas.microsoft.com/office/drawing/2014/main" xmlns="" val="10007"/>
                  </a:ext>
                </a:extLst>
              </a:tr>
            </a:tbl>
          </a:graphicData>
        </a:graphic>
      </p:graphicFrame>
      <p:sp>
        <p:nvSpPr>
          <p:cNvPr id="32818" name="object 4"/>
          <p:cNvSpPr>
            <a:spLocks noChangeArrowheads="1"/>
          </p:cNvSpPr>
          <p:nvPr/>
        </p:nvSpPr>
        <p:spPr bwMode="auto">
          <a:xfrm>
            <a:off x="5638800" y="381000"/>
            <a:ext cx="381000" cy="1588"/>
          </a:xfrm>
          <a:custGeom>
            <a:avLst/>
            <a:gdLst>
              <a:gd name="T0" fmla="*/ 0 w 381000"/>
              <a:gd name="T1" fmla="*/ 0 h 1904"/>
              <a:gd name="T2" fmla="*/ 381000 w 381000"/>
              <a:gd name="T3" fmla="*/ 1904 h 1904"/>
            </a:gdLst>
            <a:ahLst/>
            <a:cxnLst/>
            <a:rect l="T0" t="T1" r="T2" b="T3"/>
            <a:pathLst>
              <a:path w="381000" h="1904">
                <a:moveTo>
                  <a:pt x="0" y="0"/>
                </a:moveTo>
                <a:lnTo>
                  <a:pt x="381000" y="1650"/>
                </a:lnTo>
              </a:path>
            </a:pathLst>
          </a:custGeom>
          <a:noFill/>
          <a:ln w="25400">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2819" name="object 5"/>
          <p:cNvSpPr>
            <a:spLocks noChangeArrowheads="1"/>
          </p:cNvSpPr>
          <p:nvPr/>
        </p:nvSpPr>
        <p:spPr bwMode="auto">
          <a:xfrm>
            <a:off x="4267200" y="2057400"/>
            <a:ext cx="228600" cy="1588"/>
          </a:xfrm>
          <a:custGeom>
            <a:avLst/>
            <a:gdLst>
              <a:gd name="T0" fmla="*/ 0 w 228600"/>
              <a:gd name="T1" fmla="*/ 0 h 1905"/>
              <a:gd name="T2" fmla="*/ 228600 w 228600"/>
              <a:gd name="T3" fmla="*/ 1905 h 1905"/>
            </a:gdLst>
            <a:ahLst/>
            <a:cxnLst/>
            <a:rect l="T0" t="T1" r="T2" b="T3"/>
            <a:pathLst>
              <a:path w="228600" h="1905">
                <a:moveTo>
                  <a:pt x="0" y="0"/>
                </a:moveTo>
                <a:lnTo>
                  <a:pt x="228600" y="1650"/>
                </a:lnTo>
              </a:path>
            </a:pathLst>
          </a:custGeom>
          <a:noFill/>
          <a:ln w="25399">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2820" name="object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316D8042-36CE-4860-AC9A-E367BA2B1642}"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45</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3299568"/>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cs typeface="Times New Roman" pitchFamily="18" charset="0"/>
              </a:rPr>
              <a:t>Five Sections</a:t>
            </a:r>
            <a:br>
              <a:rPr lang="en-US" dirty="0" smtClean="0">
                <a:solidFill>
                  <a:srgbClr val="FF0000"/>
                </a:solidFill>
                <a:cs typeface="Times New Roman" pitchFamily="18" charset="0"/>
              </a:rPr>
            </a:br>
            <a:endParaRPr lang="en-US" dirty="0"/>
          </a:p>
        </p:txBody>
      </p:sp>
      <p:sp>
        <p:nvSpPr>
          <p:cNvPr id="39939" name="Content Placeholder 2"/>
          <p:cNvSpPr>
            <a:spLocks noGrp="1"/>
          </p:cNvSpPr>
          <p:nvPr>
            <p:ph idx="1"/>
          </p:nvPr>
        </p:nvSpPr>
        <p:spPr>
          <a:xfrm>
            <a:off x="0" y="1066800"/>
            <a:ext cx="8686800" cy="5486400"/>
          </a:xfrm>
        </p:spPr>
        <p:txBody>
          <a:bodyPr>
            <a:normAutofit lnSpcReduction="10000"/>
          </a:bodyPr>
          <a:lstStyle/>
          <a:p>
            <a:pPr lvl="1" eaLnBrk="1" hangingPunct="1">
              <a:buFont typeface="Arial" charset="0"/>
              <a:buChar char="–"/>
            </a:pPr>
            <a:r>
              <a:rPr lang="en-US" sz="2100" b="1" dirty="0" smtClean="0">
                <a:solidFill>
                  <a:srgbClr val="0070C0"/>
                </a:solidFill>
                <a:latin typeface="Book Antiqua" pitchFamily="18" charset="0"/>
                <a:cs typeface="Times New Roman" pitchFamily="18" charset="0"/>
              </a:rPr>
              <a:t>Read/Write Control Logic</a:t>
            </a:r>
          </a:p>
          <a:p>
            <a:pPr lvl="2" eaLnBrk="1" hangingPunct="1">
              <a:buFont typeface="Arial" charset="0"/>
              <a:buChar char="•"/>
            </a:pPr>
            <a:r>
              <a:rPr lang="en-US" sz="2100" b="1" dirty="0" smtClean="0">
                <a:latin typeface="Book Antiqua" pitchFamily="18" charset="0"/>
                <a:cs typeface="Times New Roman" pitchFamily="18" charset="0"/>
              </a:rPr>
              <a:t>Interfaces the chip with MPU</a:t>
            </a:r>
          </a:p>
          <a:p>
            <a:pPr lvl="2" eaLnBrk="1" hangingPunct="1">
              <a:buFont typeface="Arial" charset="0"/>
              <a:buChar char="•"/>
            </a:pPr>
            <a:r>
              <a:rPr lang="en-US" sz="2100" b="1" dirty="0" smtClean="0">
                <a:latin typeface="Book Antiqua" pitchFamily="18" charset="0"/>
                <a:cs typeface="Times New Roman" pitchFamily="18" charset="0"/>
              </a:rPr>
              <a:t>Determine the functions according to the control word </a:t>
            </a:r>
          </a:p>
          <a:p>
            <a:pPr lvl="2" eaLnBrk="1" hangingPunct="1">
              <a:buFont typeface="Arial" charset="0"/>
              <a:buChar char="•"/>
            </a:pPr>
            <a:r>
              <a:rPr lang="en-US" sz="2100" b="1" dirty="0" smtClean="0">
                <a:latin typeface="Book Antiqua" pitchFamily="18" charset="0"/>
                <a:cs typeface="Times New Roman" pitchFamily="18" charset="0"/>
              </a:rPr>
              <a:t>Monitors data flow</a:t>
            </a:r>
          </a:p>
          <a:p>
            <a:pPr lvl="1" eaLnBrk="1" hangingPunct="1">
              <a:buFont typeface="Arial" charset="0"/>
              <a:buChar char="–"/>
            </a:pPr>
            <a:r>
              <a:rPr lang="en-US" sz="2100" b="1" dirty="0" smtClean="0">
                <a:solidFill>
                  <a:srgbClr val="0070C0"/>
                </a:solidFill>
                <a:latin typeface="Book Antiqua" pitchFamily="18" charset="0"/>
                <a:cs typeface="Times New Roman" pitchFamily="18" charset="0"/>
              </a:rPr>
              <a:t>Transmitter</a:t>
            </a:r>
          </a:p>
          <a:p>
            <a:pPr lvl="2" eaLnBrk="1" hangingPunct="1">
              <a:buFont typeface="Arial" charset="0"/>
              <a:buChar char="•"/>
            </a:pPr>
            <a:r>
              <a:rPr lang="en-US" sz="2100" b="1" dirty="0" smtClean="0">
                <a:latin typeface="Book Antiqua" pitchFamily="18" charset="0"/>
                <a:cs typeface="Times New Roman" pitchFamily="18" charset="0"/>
              </a:rPr>
              <a:t>Converts parallel word received from MPU into serial bits</a:t>
            </a:r>
          </a:p>
          <a:p>
            <a:pPr lvl="2" eaLnBrk="1" hangingPunct="1">
              <a:buFont typeface="Arial" charset="0"/>
              <a:buChar char="•"/>
            </a:pPr>
            <a:r>
              <a:rPr lang="en-US" sz="2100" b="1" dirty="0" smtClean="0">
                <a:solidFill>
                  <a:srgbClr val="92D050"/>
                </a:solidFill>
                <a:latin typeface="Book Antiqua" pitchFamily="18" charset="0"/>
                <a:cs typeface="Times New Roman" pitchFamily="18" charset="0"/>
              </a:rPr>
              <a:t>Transmits serial bits</a:t>
            </a:r>
            <a:r>
              <a:rPr lang="en-US" sz="2100" b="1" dirty="0" smtClean="0">
                <a:latin typeface="Book Antiqua" pitchFamily="18" charset="0"/>
                <a:cs typeface="Times New Roman" pitchFamily="18" charset="0"/>
              </a:rPr>
              <a:t> over TXD line </a:t>
            </a:r>
            <a:r>
              <a:rPr lang="en-US" sz="2100" b="1" dirty="0" smtClean="0">
                <a:solidFill>
                  <a:srgbClr val="92D050"/>
                </a:solidFill>
                <a:latin typeface="Book Antiqua" pitchFamily="18" charset="0"/>
                <a:cs typeface="Times New Roman" pitchFamily="18" charset="0"/>
              </a:rPr>
              <a:t>to a peripheral</a:t>
            </a:r>
            <a:r>
              <a:rPr lang="en-US" sz="2100" b="1" dirty="0" smtClean="0">
                <a:latin typeface="Book Antiqua" pitchFamily="18" charset="0"/>
                <a:cs typeface="Times New Roman" pitchFamily="18" charset="0"/>
              </a:rPr>
              <a:t>.  </a:t>
            </a:r>
          </a:p>
          <a:p>
            <a:pPr lvl="1" eaLnBrk="1" hangingPunct="1">
              <a:buFont typeface="Arial" charset="0"/>
              <a:buChar char="–"/>
            </a:pPr>
            <a:r>
              <a:rPr lang="en-US" sz="2100" b="1" dirty="0" smtClean="0">
                <a:solidFill>
                  <a:srgbClr val="0070C0"/>
                </a:solidFill>
                <a:latin typeface="Book Antiqua" pitchFamily="18" charset="0"/>
                <a:cs typeface="Times New Roman" pitchFamily="18" charset="0"/>
              </a:rPr>
              <a:t>Receiver</a:t>
            </a:r>
          </a:p>
          <a:p>
            <a:pPr lvl="2" eaLnBrk="1" hangingPunct="1">
              <a:buFont typeface="Arial" charset="0"/>
              <a:buChar char="•"/>
            </a:pPr>
            <a:r>
              <a:rPr lang="en-US" sz="2100" b="1" dirty="0" smtClean="0">
                <a:solidFill>
                  <a:srgbClr val="92D050"/>
                </a:solidFill>
                <a:latin typeface="Book Antiqua" pitchFamily="18" charset="0"/>
                <a:cs typeface="Times New Roman" pitchFamily="18" charset="0"/>
              </a:rPr>
              <a:t>Receives serial bits from peripheral</a:t>
            </a:r>
          </a:p>
          <a:p>
            <a:pPr lvl="2" eaLnBrk="1" hangingPunct="1">
              <a:buFont typeface="Arial" charset="0"/>
              <a:buChar char="•"/>
            </a:pPr>
            <a:r>
              <a:rPr lang="en-US" sz="2100" b="1" dirty="0" smtClean="0">
                <a:latin typeface="Book Antiqua" pitchFamily="18" charset="0"/>
                <a:cs typeface="Times New Roman" pitchFamily="18" charset="0"/>
              </a:rPr>
              <a:t>Converts serial bits into parallel word</a:t>
            </a:r>
          </a:p>
          <a:p>
            <a:pPr lvl="2" eaLnBrk="1" hangingPunct="1">
              <a:buFont typeface="Arial" charset="0"/>
              <a:buChar char="•"/>
            </a:pPr>
            <a:r>
              <a:rPr lang="en-US" sz="2100" b="1" dirty="0" smtClean="0">
                <a:latin typeface="Book Antiqua" pitchFamily="18" charset="0"/>
                <a:cs typeface="Times New Roman" pitchFamily="18" charset="0"/>
              </a:rPr>
              <a:t>Transfers the parallel word to the MPU </a:t>
            </a:r>
          </a:p>
          <a:p>
            <a:pPr lvl="1" eaLnBrk="1" hangingPunct="1">
              <a:buFont typeface="Arial" charset="0"/>
              <a:buChar char="–"/>
            </a:pPr>
            <a:r>
              <a:rPr lang="en-US" sz="2100" b="1" dirty="0" smtClean="0">
                <a:solidFill>
                  <a:srgbClr val="0070C0"/>
                </a:solidFill>
                <a:latin typeface="Book Antiqua" pitchFamily="18" charset="0"/>
                <a:cs typeface="Times New Roman" pitchFamily="18" charset="0"/>
              </a:rPr>
              <a:t>Data Bus Buffer- </a:t>
            </a:r>
            <a:r>
              <a:rPr lang="en-US" sz="2100" b="1" dirty="0" smtClean="0">
                <a:solidFill>
                  <a:srgbClr val="FF0000"/>
                </a:solidFill>
                <a:latin typeface="Book Antiqua" pitchFamily="18" charset="0"/>
                <a:cs typeface="Times New Roman" pitchFamily="18" charset="0"/>
              </a:rPr>
              <a:t>8 bit Bidirectional bus.</a:t>
            </a:r>
          </a:p>
          <a:p>
            <a:pPr lvl="1" eaLnBrk="1" hangingPunct="1">
              <a:buFont typeface="Arial" charset="0"/>
              <a:buChar char="–"/>
            </a:pPr>
            <a:r>
              <a:rPr lang="en-US" sz="2100" b="1" dirty="0" smtClean="0">
                <a:solidFill>
                  <a:srgbClr val="0070C0"/>
                </a:solidFill>
                <a:latin typeface="Book Antiqua" pitchFamily="18" charset="0"/>
                <a:cs typeface="Times New Roman" pitchFamily="18" charset="0"/>
              </a:rPr>
              <a:t>Modem Controller</a:t>
            </a:r>
          </a:p>
          <a:p>
            <a:pPr lvl="2" eaLnBrk="1" hangingPunct="1">
              <a:buFont typeface="Arial" charset="0"/>
              <a:buChar char="•"/>
            </a:pPr>
            <a:r>
              <a:rPr lang="en-US" sz="2100" b="1" dirty="0" smtClean="0">
                <a:latin typeface="Book Antiqua" pitchFamily="18" charset="0"/>
                <a:cs typeface="Times New Roman" pitchFamily="18" charset="0"/>
              </a:rPr>
              <a:t>Used </a:t>
            </a:r>
            <a:r>
              <a:rPr lang="en-US" sz="2100" b="1" dirty="0" smtClean="0">
                <a:solidFill>
                  <a:srgbClr val="92D050"/>
                </a:solidFill>
                <a:latin typeface="Book Antiqua" pitchFamily="18" charset="0"/>
                <a:cs typeface="Times New Roman" pitchFamily="18" charset="0"/>
              </a:rPr>
              <a:t>to establish data communication modems over telephone </a:t>
            </a:r>
            <a:r>
              <a:rPr lang="en-US" sz="2100" b="1" dirty="0" smtClean="0">
                <a:latin typeface="Book Antiqua" pitchFamily="18" charset="0"/>
                <a:cs typeface="Times New Roman" pitchFamily="18" charset="0"/>
              </a:rPr>
              <a:t>line</a:t>
            </a:r>
          </a:p>
          <a:p>
            <a:pPr eaLnBrk="1" hangingPunct="1">
              <a:buFont typeface="Arial" charset="0"/>
              <a:buChar char="•"/>
            </a:pPr>
            <a:endParaRPr lang="en-US" sz="2100" dirty="0" smtClean="0">
              <a:latin typeface="Book Antiqua" pitchFamily="18" charset="0"/>
            </a:endParaRPr>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450</a:t>
            </a:fld>
            <a:endParaRPr lang="en-US"/>
          </a:p>
        </p:txBody>
      </p:sp>
    </p:spTree>
    <p:extLst>
      <p:ext uri="{BB962C8B-B14F-4D97-AF65-F5344CB8AC3E}">
        <p14:creationId xmlns:p14="http://schemas.microsoft.com/office/powerpoint/2010/main" val="56858831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rPr>
              <a:t>Input Signals</a:t>
            </a:r>
            <a:br>
              <a:rPr lang="en-US" dirty="0" smtClean="0">
                <a:solidFill>
                  <a:srgbClr val="FF0000"/>
                </a:solidFill>
              </a:rPr>
            </a:br>
            <a:endParaRPr lang="en-US" dirty="0"/>
          </a:p>
        </p:txBody>
      </p:sp>
      <p:sp>
        <p:nvSpPr>
          <p:cNvPr id="40963" name="Content Placeholder 2"/>
          <p:cNvSpPr>
            <a:spLocks noGrp="1"/>
          </p:cNvSpPr>
          <p:nvPr>
            <p:ph idx="1"/>
          </p:nvPr>
        </p:nvSpPr>
        <p:spPr/>
        <p:txBody>
          <a:bodyPr/>
          <a:lstStyle/>
          <a:p>
            <a:pPr eaLnBrk="1" hangingPunct="1">
              <a:buFont typeface="Wingdings" pitchFamily="2" charset="2"/>
              <a:buChar char=""/>
            </a:pPr>
            <a:r>
              <a:rPr lang="en-US" smtClean="0">
                <a:latin typeface="Book Antiqua" pitchFamily="18" charset="0"/>
              </a:rPr>
              <a:t>CS – Chip Select </a:t>
            </a:r>
          </a:p>
          <a:p>
            <a:pPr lvl="1" eaLnBrk="1" hangingPunct="1">
              <a:buFont typeface="Wingdings 2" pitchFamily="18" charset="2"/>
              <a:buChar char=""/>
            </a:pPr>
            <a:r>
              <a:rPr lang="en-US" smtClean="0">
                <a:latin typeface="Book Antiqua" pitchFamily="18" charset="0"/>
              </a:rPr>
              <a:t>When this signal goes </a:t>
            </a:r>
            <a:r>
              <a:rPr lang="en-US" b="1" smtClean="0">
                <a:latin typeface="Book Antiqua" pitchFamily="18" charset="0"/>
              </a:rPr>
              <a:t>low</a:t>
            </a:r>
            <a:r>
              <a:rPr lang="en-US" smtClean="0">
                <a:latin typeface="Book Antiqua" pitchFamily="18" charset="0"/>
              </a:rPr>
              <a:t>, </a:t>
            </a:r>
            <a:r>
              <a:rPr lang="en-US" smtClean="0">
                <a:solidFill>
                  <a:srgbClr val="FF0000"/>
                </a:solidFill>
                <a:latin typeface="Book Antiqua" pitchFamily="18" charset="0"/>
              </a:rPr>
              <a:t>8251 is selected by MPU</a:t>
            </a:r>
            <a:r>
              <a:rPr lang="en-US" smtClean="0">
                <a:latin typeface="Book Antiqua" pitchFamily="18" charset="0"/>
              </a:rPr>
              <a:t> for communication</a:t>
            </a:r>
          </a:p>
          <a:p>
            <a:pPr eaLnBrk="1" hangingPunct="1">
              <a:buFont typeface="Wingdings" pitchFamily="2" charset="2"/>
              <a:buChar char=""/>
            </a:pPr>
            <a:r>
              <a:rPr lang="en-US" smtClean="0">
                <a:latin typeface="Book Antiqua" pitchFamily="18" charset="0"/>
              </a:rPr>
              <a:t>C/D – Control/Data</a:t>
            </a:r>
          </a:p>
          <a:p>
            <a:pPr lvl="1" eaLnBrk="1" hangingPunct="1">
              <a:buFont typeface="Wingdings 2" pitchFamily="18" charset="2"/>
              <a:buChar char=""/>
            </a:pPr>
            <a:r>
              <a:rPr lang="en-US" smtClean="0">
                <a:latin typeface="Book Antiqua" pitchFamily="18" charset="0"/>
              </a:rPr>
              <a:t>When this signal is </a:t>
            </a:r>
            <a:r>
              <a:rPr lang="en-US" b="1" smtClean="0">
                <a:solidFill>
                  <a:srgbClr val="FF0000"/>
                </a:solidFill>
                <a:latin typeface="Book Antiqua" pitchFamily="18" charset="0"/>
              </a:rPr>
              <a:t>high</a:t>
            </a:r>
            <a:r>
              <a:rPr lang="en-US" smtClean="0">
                <a:latin typeface="Book Antiqua" pitchFamily="18" charset="0"/>
              </a:rPr>
              <a:t>, the </a:t>
            </a:r>
            <a:r>
              <a:rPr lang="en-US" b="1" smtClean="0">
                <a:solidFill>
                  <a:srgbClr val="FF0000"/>
                </a:solidFill>
                <a:latin typeface="Book Antiqua" pitchFamily="18" charset="0"/>
              </a:rPr>
              <a:t>control register</a:t>
            </a:r>
            <a:r>
              <a:rPr lang="en-US" smtClean="0">
                <a:solidFill>
                  <a:srgbClr val="FF0000"/>
                </a:solidFill>
                <a:latin typeface="Book Antiqua" pitchFamily="18" charset="0"/>
              </a:rPr>
              <a:t> </a:t>
            </a:r>
            <a:r>
              <a:rPr lang="en-US" smtClean="0">
                <a:latin typeface="Book Antiqua" pitchFamily="18" charset="0"/>
              </a:rPr>
              <a:t>or</a:t>
            </a:r>
            <a:r>
              <a:rPr lang="en-US" smtClean="0">
                <a:solidFill>
                  <a:srgbClr val="FF0000"/>
                </a:solidFill>
                <a:latin typeface="Book Antiqua" pitchFamily="18" charset="0"/>
              </a:rPr>
              <a:t> status register is addressed</a:t>
            </a:r>
          </a:p>
          <a:p>
            <a:pPr lvl="1" eaLnBrk="1" hangingPunct="1">
              <a:buFont typeface="Wingdings 2" pitchFamily="18" charset="2"/>
              <a:buChar char=""/>
            </a:pPr>
            <a:r>
              <a:rPr lang="en-US" smtClean="0">
                <a:latin typeface="Book Antiqua" pitchFamily="18" charset="0"/>
              </a:rPr>
              <a:t>When it is </a:t>
            </a:r>
            <a:r>
              <a:rPr lang="en-US" b="1" smtClean="0">
                <a:solidFill>
                  <a:srgbClr val="FF0000"/>
                </a:solidFill>
                <a:latin typeface="Book Antiqua" pitchFamily="18" charset="0"/>
              </a:rPr>
              <a:t>low</a:t>
            </a:r>
            <a:r>
              <a:rPr lang="en-US" smtClean="0">
                <a:solidFill>
                  <a:srgbClr val="FF0000"/>
                </a:solidFill>
                <a:latin typeface="Book Antiqua" pitchFamily="18" charset="0"/>
              </a:rPr>
              <a:t>,</a:t>
            </a:r>
            <a:r>
              <a:rPr lang="en-US" smtClean="0">
                <a:latin typeface="Book Antiqua" pitchFamily="18" charset="0"/>
              </a:rPr>
              <a:t> the </a:t>
            </a:r>
            <a:r>
              <a:rPr lang="en-US" b="1" smtClean="0">
                <a:solidFill>
                  <a:srgbClr val="FF0000"/>
                </a:solidFill>
                <a:latin typeface="Book Antiqua" pitchFamily="18" charset="0"/>
              </a:rPr>
              <a:t>data buffer</a:t>
            </a:r>
            <a:r>
              <a:rPr lang="en-US" smtClean="0">
                <a:solidFill>
                  <a:srgbClr val="FF0000"/>
                </a:solidFill>
                <a:latin typeface="Book Antiqua" pitchFamily="18" charset="0"/>
              </a:rPr>
              <a:t> is addressed</a:t>
            </a:r>
          </a:p>
          <a:p>
            <a:pPr lvl="1" eaLnBrk="1" hangingPunct="1">
              <a:buFont typeface="Wingdings 2" pitchFamily="18" charset="2"/>
              <a:buChar char=""/>
            </a:pPr>
            <a:r>
              <a:rPr lang="en-US" smtClean="0">
                <a:solidFill>
                  <a:srgbClr val="FF0000"/>
                </a:solidFill>
                <a:latin typeface="Book Antiqua" pitchFamily="18" charset="0"/>
              </a:rPr>
              <a:t>Control and Status register </a:t>
            </a:r>
            <a:r>
              <a:rPr lang="en-US" smtClean="0">
                <a:latin typeface="Book Antiqua" pitchFamily="18" charset="0"/>
              </a:rPr>
              <a:t>is differentiated by </a:t>
            </a:r>
            <a:r>
              <a:rPr lang="en-US" smtClean="0">
                <a:solidFill>
                  <a:srgbClr val="FF0000"/>
                </a:solidFill>
                <a:latin typeface="Book Antiqua" pitchFamily="18" charset="0"/>
              </a:rPr>
              <a:t>WR and RD </a:t>
            </a:r>
            <a:r>
              <a:rPr lang="en-US" smtClean="0">
                <a:latin typeface="Book Antiqua" pitchFamily="18" charset="0"/>
              </a:rPr>
              <a:t>signals, respectively  </a:t>
            </a:r>
          </a:p>
          <a:p>
            <a:pPr eaLnBrk="1" hangingPunct="1">
              <a:buFont typeface="Wingdings" pitchFamily="2" charset="2"/>
              <a:buChar char=""/>
            </a:pPr>
            <a:endParaRPr lang="en-US" smtClean="0">
              <a:latin typeface="Book Antiqua" pitchFamily="18" charset="0"/>
            </a:endParaRPr>
          </a:p>
        </p:txBody>
      </p:sp>
      <p:cxnSp>
        <p:nvCxnSpPr>
          <p:cNvPr id="4" name="Straight Connector 3"/>
          <p:cNvCxnSpPr/>
          <p:nvPr/>
        </p:nvCxnSpPr>
        <p:spPr>
          <a:xfrm>
            <a:off x="1447800" y="3124200"/>
            <a:ext cx="304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14401" y="1600200"/>
            <a:ext cx="4572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71600" y="5562600"/>
            <a:ext cx="3048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67000" y="5637215"/>
            <a:ext cx="457200" cy="15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95400" y="5562600"/>
            <a:ext cx="457200" cy="15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pPr>
              <a:defRPr/>
            </a:pPr>
            <a:fld id="{23A0290C-6C58-47DB-B5FE-55A4AB4BEB28}" type="slidenum">
              <a:rPr lang="en-US" smtClean="0"/>
              <a:pPr>
                <a:defRPr/>
              </a:pPr>
              <a:t>451</a:t>
            </a:fld>
            <a:endParaRPr lang="en-US"/>
          </a:p>
        </p:txBody>
      </p:sp>
    </p:spTree>
    <p:extLst>
      <p:ext uri="{BB962C8B-B14F-4D97-AF65-F5344CB8AC3E}">
        <p14:creationId xmlns:p14="http://schemas.microsoft.com/office/powerpoint/2010/main" val="161970704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609600"/>
            <a:ext cx="8229600" cy="5943600"/>
          </a:xfrm>
        </p:spPr>
        <p:txBody>
          <a:bodyPr rtlCol="0">
            <a:normAutofit fontScale="92500"/>
          </a:bodyPr>
          <a:lstStyle/>
          <a:p>
            <a:pPr eaLnBrk="1" fontAlgn="auto" hangingPunct="1">
              <a:spcAft>
                <a:spcPts val="0"/>
              </a:spcAft>
              <a:buFont typeface="Arial" pitchFamily="34" charset="0"/>
              <a:buChar char="•"/>
              <a:defRPr/>
            </a:pPr>
            <a:r>
              <a:rPr lang="en-US" dirty="0" smtClean="0"/>
              <a:t>WR – Write</a:t>
            </a:r>
          </a:p>
          <a:p>
            <a:pPr lvl="1" eaLnBrk="1" fontAlgn="auto" hangingPunct="1">
              <a:spcAft>
                <a:spcPts val="0"/>
              </a:spcAft>
              <a:buFont typeface="Arial" pitchFamily="34" charset="0"/>
              <a:buChar char="–"/>
              <a:defRPr/>
            </a:pPr>
            <a:r>
              <a:rPr lang="en-US" dirty="0" smtClean="0">
                <a:solidFill>
                  <a:srgbClr val="FF0000"/>
                </a:solidFill>
              </a:rPr>
              <a:t>writes </a:t>
            </a:r>
            <a:r>
              <a:rPr lang="en-US" dirty="0" smtClean="0"/>
              <a:t>in the </a:t>
            </a:r>
            <a:r>
              <a:rPr lang="en-US" dirty="0" smtClean="0">
                <a:solidFill>
                  <a:srgbClr val="FF0000"/>
                </a:solidFill>
              </a:rPr>
              <a:t>control register</a:t>
            </a:r>
            <a:r>
              <a:rPr lang="en-US" dirty="0" smtClean="0"/>
              <a:t> or </a:t>
            </a:r>
            <a:r>
              <a:rPr lang="en-US" dirty="0" smtClean="0">
                <a:solidFill>
                  <a:srgbClr val="FF0000"/>
                </a:solidFill>
              </a:rPr>
              <a:t>sends outputs to the data buffer</a:t>
            </a:r>
            <a:r>
              <a:rPr lang="en-US" dirty="0" smtClean="0"/>
              <a:t>.</a:t>
            </a:r>
          </a:p>
          <a:p>
            <a:pPr lvl="1" eaLnBrk="1" fontAlgn="auto" hangingPunct="1">
              <a:spcAft>
                <a:spcPts val="0"/>
              </a:spcAft>
              <a:buFont typeface="Arial" pitchFamily="34" charset="0"/>
              <a:buChar char="–"/>
              <a:defRPr/>
            </a:pPr>
            <a:r>
              <a:rPr lang="en-US" dirty="0" smtClean="0"/>
              <a:t>This connected to </a:t>
            </a:r>
            <a:r>
              <a:rPr lang="en-US" dirty="0" smtClean="0">
                <a:solidFill>
                  <a:schemeClr val="tx2"/>
                </a:solidFill>
              </a:rPr>
              <a:t>IOW or MEMW</a:t>
            </a:r>
          </a:p>
          <a:p>
            <a:pPr eaLnBrk="1" fontAlgn="auto" hangingPunct="1">
              <a:spcAft>
                <a:spcPts val="0"/>
              </a:spcAft>
              <a:buFont typeface="Arial" pitchFamily="34" charset="0"/>
              <a:buChar char="•"/>
              <a:defRPr/>
            </a:pPr>
            <a:r>
              <a:rPr lang="en-US" dirty="0" smtClean="0"/>
              <a:t>RD – Read</a:t>
            </a:r>
          </a:p>
          <a:p>
            <a:pPr lvl="1" eaLnBrk="1" fontAlgn="auto" hangingPunct="1">
              <a:spcAft>
                <a:spcPts val="0"/>
              </a:spcAft>
              <a:buFont typeface="Arial" pitchFamily="34" charset="0"/>
              <a:buChar char="–"/>
              <a:defRPr/>
            </a:pPr>
            <a:r>
              <a:rPr lang="en-US" dirty="0" smtClean="0"/>
              <a:t>Either </a:t>
            </a:r>
            <a:r>
              <a:rPr lang="en-US" dirty="0" smtClean="0">
                <a:solidFill>
                  <a:srgbClr val="FF0000"/>
                </a:solidFill>
              </a:rPr>
              <a:t>reads a status</a:t>
            </a:r>
            <a:r>
              <a:rPr lang="en-US" dirty="0" smtClean="0"/>
              <a:t> from </a:t>
            </a:r>
            <a:r>
              <a:rPr lang="en-US" dirty="0" smtClean="0">
                <a:solidFill>
                  <a:srgbClr val="FF0000"/>
                </a:solidFill>
              </a:rPr>
              <a:t>status register</a:t>
            </a:r>
            <a:r>
              <a:rPr lang="en-US" dirty="0" smtClean="0"/>
              <a:t> or </a:t>
            </a:r>
            <a:r>
              <a:rPr lang="en-US" dirty="0" smtClean="0">
                <a:solidFill>
                  <a:srgbClr val="FF0000"/>
                </a:solidFill>
              </a:rPr>
              <a:t>accepts data from the data buffer</a:t>
            </a:r>
            <a:r>
              <a:rPr lang="en-US" dirty="0" smtClean="0"/>
              <a:t>  </a:t>
            </a:r>
          </a:p>
          <a:p>
            <a:pPr lvl="1" eaLnBrk="1" fontAlgn="auto" hangingPunct="1">
              <a:spcAft>
                <a:spcPts val="0"/>
              </a:spcAft>
              <a:buFont typeface="Arial" pitchFamily="34" charset="0"/>
              <a:buChar char="–"/>
              <a:defRPr/>
            </a:pPr>
            <a:r>
              <a:rPr lang="en-US" dirty="0" smtClean="0"/>
              <a:t>This is connected to either </a:t>
            </a:r>
            <a:r>
              <a:rPr lang="en-US" dirty="0" smtClean="0">
                <a:solidFill>
                  <a:schemeClr val="tx2"/>
                </a:solidFill>
              </a:rPr>
              <a:t>IOR or MEMR</a:t>
            </a:r>
          </a:p>
          <a:p>
            <a:pPr eaLnBrk="1" fontAlgn="auto" hangingPunct="1">
              <a:spcAft>
                <a:spcPts val="0"/>
              </a:spcAft>
              <a:buFont typeface="Arial" pitchFamily="34" charset="0"/>
              <a:buChar char="•"/>
              <a:defRPr/>
            </a:pPr>
            <a:r>
              <a:rPr lang="en-US" dirty="0" smtClean="0"/>
              <a:t>RESET - Reset</a:t>
            </a:r>
          </a:p>
          <a:p>
            <a:pPr eaLnBrk="1" fontAlgn="auto" hangingPunct="1">
              <a:spcAft>
                <a:spcPts val="0"/>
              </a:spcAft>
              <a:buFont typeface="Arial" pitchFamily="34" charset="0"/>
              <a:buChar char="•"/>
              <a:defRPr/>
            </a:pPr>
            <a:r>
              <a:rPr lang="en-US" dirty="0" smtClean="0"/>
              <a:t>CLK - Clock</a:t>
            </a:r>
          </a:p>
          <a:p>
            <a:pPr lvl="1" eaLnBrk="1" fontAlgn="auto" hangingPunct="1">
              <a:spcAft>
                <a:spcPts val="0"/>
              </a:spcAft>
              <a:buFont typeface="Arial" pitchFamily="34" charset="0"/>
              <a:buChar char="–"/>
              <a:defRPr/>
            </a:pPr>
            <a:r>
              <a:rPr lang="en-US" dirty="0" smtClean="0"/>
              <a:t>Connected to system clock</a:t>
            </a:r>
          </a:p>
          <a:p>
            <a:pPr lvl="1" eaLnBrk="1" fontAlgn="auto" hangingPunct="1">
              <a:spcAft>
                <a:spcPts val="0"/>
              </a:spcAft>
              <a:buFont typeface="Arial" pitchFamily="34" charset="0"/>
              <a:buChar char="–"/>
              <a:defRPr/>
            </a:pPr>
            <a:r>
              <a:rPr lang="en-US" dirty="0" smtClean="0"/>
              <a:t>Necessary for communication with microprocessor. </a:t>
            </a:r>
          </a:p>
          <a:p>
            <a:pPr lvl="1" eaLnBrk="1" fontAlgn="auto" hangingPunct="1">
              <a:spcAft>
                <a:spcPts val="0"/>
              </a:spcAft>
              <a:buFont typeface="Arial" pitchFamily="34" charset="0"/>
              <a:buChar char="–"/>
              <a:defRPr/>
            </a:pPr>
            <a:endParaRPr lang="en-US" dirty="0" smtClean="0"/>
          </a:p>
        </p:txBody>
      </p:sp>
      <p:cxnSp>
        <p:nvCxnSpPr>
          <p:cNvPr id="3" name="Straight Connector 2"/>
          <p:cNvCxnSpPr/>
          <p:nvPr/>
        </p:nvCxnSpPr>
        <p:spPr>
          <a:xfrm>
            <a:off x="914401" y="609600"/>
            <a:ext cx="4572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14401" y="2436815"/>
            <a:ext cx="457200" cy="15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a:defRPr/>
            </a:pPr>
            <a:fld id="{23A0290C-6C58-47DB-B5FE-55A4AB4BEB28}" type="slidenum">
              <a:rPr lang="en-US" smtClean="0"/>
              <a:pPr>
                <a:defRPr/>
              </a:pPr>
              <a:t>452</a:t>
            </a:fld>
            <a:endParaRPr lang="en-US"/>
          </a:p>
        </p:txBody>
      </p:sp>
    </p:spTree>
    <p:extLst>
      <p:ext uri="{BB962C8B-B14F-4D97-AF65-F5344CB8AC3E}">
        <p14:creationId xmlns:p14="http://schemas.microsoft.com/office/powerpoint/2010/main" val="236058378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nvGraphicFramePr>
        <p:xfrm>
          <a:off x="228600" y="1219200"/>
          <a:ext cx="8534398" cy="4676140"/>
        </p:xfrm>
        <a:graphic>
          <a:graphicData uri="http://schemas.openxmlformats.org/drawingml/2006/table">
            <a:tbl>
              <a:tblPr firstRow="1" bandRow="1">
                <a:tableStyleId>{073A0DAA-6AF3-43AB-8588-CEC1D06C72B9}</a:tableStyleId>
              </a:tblPr>
              <a:tblGrid>
                <a:gridCol w="753035"/>
                <a:gridCol w="920376"/>
                <a:gridCol w="753035"/>
                <a:gridCol w="920376"/>
                <a:gridCol w="5187576"/>
              </a:tblGrid>
              <a:tr h="609600">
                <a:tc>
                  <a:txBody>
                    <a:bodyPr/>
                    <a:lstStyle/>
                    <a:p>
                      <a:pPr algn="ctr"/>
                      <a:r>
                        <a:rPr lang="en-US" sz="2800" dirty="0" smtClean="0">
                          <a:solidFill>
                            <a:schemeClr val="tx2"/>
                          </a:solidFill>
                          <a:latin typeface="Book Antiqua" pitchFamily="18" charset="0"/>
                        </a:rPr>
                        <a:t>CS</a:t>
                      </a:r>
                      <a:endParaRPr lang="en-US" sz="2800" dirty="0">
                        <a:solidFill>
                          <a:schemeClr val="tx2"/>
                        </a:solidFill>
                        <a:latin typeface="Book Antiqua" pitchFamily="18" charset="0"/>
                      </a:endParaRPr>
                    </a:p>
                  </a:txBody>
                  <a:tcPr>
                    <a:solidFill>
                      <a:schemeClr val="bg1"/>
                    </a:solidFill>
                  </a:tcPr>
                </a:tc>
                <a:tc>
                  <a:txBody>
                    <a:bodyPr/>
                    <a:lstStyle/>
                    <a:p>
                      <a:pPr algn="ctr"/>
                      <a:r>
                        <a:rPr lang="en-US" sz="2800" dirty="0" smtClean="0">
                          <a:solidFill>
                            <a:schemeClr val="tx2"/>
                          </a:solidFill>
                          <a:latin typeface="Book Antiqua" pitchFamily="18" charset="0"/>
                        </a:rPr>
                        <a:t>C/D</a:t>
                      </a:r>
                      <a:endParaRPr lang="en-US" sz="2800" dirty="0">
                        <a:solidFill>
                          <a:schemeClr val="tx2"/>
                        </a:solidFill>
                        <a:latin typeface="Book Antiqua" pitchFamily="18" charset="0"/>
                      </a:endParaRPr>
                    </a:p>
                  </a:txBody>
                  <a:tcPr>
                    <a:solidFill>
                      <a:schemeClr val="bg1"/>
                    </a:solidFill>
                  </a:tcPr>
                </a:tc>
                <a:tc>
                  <a:txBody>
                    <a:bodyPr/>
                    <a:lstStyle/>
                    <a:p>
                      <a:pPr algn="ctr"/>
                      <a:r>
                        <a:rPr lang="en-US" sz="2800" dirty="0" smtClean="0">
                          <a:solidFill>
                            <a:schemeClr val="tx2"/>
                          </a:solidFill>
                          <a:latin typeface="Book Antiqua" pitchFamily="18" charset="0"/>
                        </a:rPr>
                        <a:t>RD</a:t>
                      </a:r>
                      <a:endParaRPr lang="en-US" sz="2800" dirty="0">
                        <a:solidFill>
                          <a:schemeClr val="tx2"/>
                        </a:solidFill>
                        <a:latin typeface="Book Antiqua" pitchFamily="18" charset="0"/>
                      </a:endParaRPr>
                    </a:p>
                  </a:txBody>
                  <a:tcPr>
                    <a:solidFill>
                      <a:schemeClr val="bg1"/>
                    </a:solidFill>
                  </a:tcPr>
                </a:tc>
                <a:tc>
                  <a:txBody>
                    <a:bodyPr/>
                    <a:lstStyle/>
                    <a:p>
                      <a:pPr algn="ctr"/>
                      <a:r>
                        <a:rPr lang="en-US" sz="2800" dirty="0" smtClean="0">
                          <a:solidFill>
                            <a:schemeClr val="tx2"/>
                          </a:solidFill>
                          <a:latin typeface="Book Antiqua" pitchFamily="18" charset="0"/>
                        </a:rPr>
                        <a:t>WR</a:t>
                      </a:r>
                      <a:endParaRPr lang="en-US" sz="2800" dirty="0">
                        <a:solidFill>
                          <a:schemeClr val="tx2"/>
                        </a:solidFill>
                        <a:latin typeface="Book Antiqua" pitchFamily="18" charset="0"/>
                      </a:endParaRPr>
                    </a:p>
                  </a:txBody>
                  <a:tcPr>
                    <a:solidFill>
                      <a:schemeClr val="bg1"/>
                    </a:solidFill>
                  </a:tcPr>
                </a:tc>
                <a:tc>
                  <a:txBody>
                    <a:bodyPr/>
                    <a:lstStyle/>
                    <a:p>
                      <a:pPr algn="ctr"/>
                      <a:r>
                        <a:rPr lang="en-US" sz="2800" dirty="0" smtClean="0">
                          <a:solidFill>
                            <a:schemeClr val="tx2"/>
                          </a:solidFill>
                          <a:latin typeface="Book Antiqua" pitchFamily="18" charset="0"/>
                        </a:rPr>
                        <a:t>Function</a:t>
                      </a:r>
                      <a:endParaRPr lang="en-US" sz="2800" dirty="0">
                        <a:solidFill>
                          <a:schemeClr val="tx2"/>
                        </a:solidFill>
                        <a:latin typeface="Book Antiqua" pitchFamily="18" charset="0"/>
                      </a:endParaRPr>
                    </a:p>
                  </a:txBody>
                  <a:tcPr>
                    <a:solidFill>
                      <a:schemeClr val="bg1"/>
                    </a:solidFill>
                  </a:tcPr>
                </a:tc>
              </a:tr>
              <a:tr h="774700">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r>
                        <a:rPr lang="en-US" sz="2400" dirty="0" smtClean="0">
                          <a:latin typeface="Book Antiqua" pitchFamily="18" charset="0"/>
                        </a:rPr>
                        <a:t>MPU writes instruction in the control register</a:t>
                      </a:r>
                      <a:endParaRPr lang="en-US" sz="2400" dirty="0">
                        <a:latin typeface="Book Antiqua" pitchFamily="18" charset="0"/>
                      </a:endParaRPr>
                    </a:p>
                  </a:txBody>
                  <a:tcPr/>
                </a:tc>
              </a:tr>
              <a:tr h="774700">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r>
                        <a:rPr lang="en-US" sz="2400" dirty="0" smtClean="0">
                          <a:latin typeface="Book Antiqua" pitchFamily="18" charset="0"/>
                        </a:rPr>
                        <a:t>MPU reads status from the status register </a:t>
                      </a:r>
                      <a:endParaRPr lang="en-US" sz="2400" dirty="0">
                        <a:latin typeface="Book Antiqua" pitchFamily="18" charset="0"/>
                      </a:endParaRPr>
                    </a:p>
                  </a:txBody>
                  <a:tcPr/>
                </a:tc>
              </a:tr>
              <a:tr h="774700">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r>
                        <a:rPr lang="en-US" sz="2400" dirty="0" smtClean="0">
                          <a:latin typeface="Book Antiqua" pitchFamily="18" charset="0"/>
                        </a:rPr>
                        <a:t>MPU outputs the data to the Data Buffer</a:t>
                      </a:r>
                      <a:endParaRPr lang="en-US" sz="2400" dirty="0">
                        <a:latin typeface="Book Antiqua" pitchFamily="18" charset="0"/>
                      </a:endParaRPr>
                    </a:p>
                  </a:txBody>
                  <a:tcPr/>
                </a:tc>
              </a:tr>
              <a:tr h="774700">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0</a:t>
                      </a:r>
                      <a:endParaRPr lang="en-US" sz="2400" dirty="0">
                        <a:latin typeface="Book Antiqua" pitchFamily="18" charset="0"/>
                      </a:endParaRPr>
                    </a:p>
                  </a:txBody>
                  <a:tcPr/>
                </a:tc>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r>
                        <a:rPr lang="en-US" sz="2400" dirty="0" smtClean="0">
                          <a:latin typeface="Book Antiqua" pitchFamily="18" charset="0"/>
                        </a:rPr>
                        <a:t>MPU accepts data from the</a:t>
                      </a:r>
                      <a:r>
                        <a:rPr lang="en-US" sz="2400" baseline="0" dirty="0" smtClean="0">
                          <a:latin typeface="Book Antiqua" pitchFamily="18" charset="0"/>
                        </a:rPr>
                        <a:t> Data Buffer</a:t>
                      </a:r>
                      <a:endParaRPr lang="en-US" sz="2400" dirty="0">
                        <a:latin typeface="Book Antiqua" pitchFamily="18" charset="0"/>
                      </a:endParaRPr>
                    </a:p>
                  </a:txBody>
                  <a:tcPr/>
                </a:tc>
              </a:tr>
              <a:tr h="774700">
                <a:tc>
                  <a:txBody>
                    <a:bodyPr/>
                    <a:lstStyle/>
                    <a:p>
                      <a:pPr algn="ctr"/>
                      <a:r>
                        <a:rPr lang="en-US" sz="2400" dirty="0" smtClean="0">
                          <a:latin typeface="Book Antiqua" pitchFamily="18" charset="0"/>
                        </a:rPr>
                        <a:t>1</a:t>
                      </a:r>
                      <a:endParaRPr lang="en-US" sz="2400" dirty="0">
                        <a:latin typeface="Book Antiqua" pitchFamily="18" charset="0"/>
                      </a:endParaRPr>
                    </a:p>
                  </a:txBody>
                  <a:tcPr/>
                </a:tc>
                <a:tc>
                  <a:txBody>
                    <a:bodyPr/>
                    <a:lstStyle/>
                    <a:p>
                      <a:pPr algn="ctr"/>
                      <a:r>
                        <a:rPr lang="en-US" sz="2400" dirty="0" smtClean="0">
                          <a:latin typeface="Book Antiqua" pitchFamily="18" charset="0"/>
                        </a:rPr>
                        <a:t>X</a:t>
                      </a:r>
                      <a:endParaRPr lang="en-US" sz="2400" dirty="0">
                        <a:latin typeface="Book Antiqua" pitchFamily="18" charset="0"/>
                      </a:endParaRPr>
                    </a:p>
                  </a:txBody>
                  <a:tcPr/>
                </a:tc>
                <a:tc>
                  <a:txBody>
                    <a:bodyPr/>
                    <a:lstStyle/>
                    <a:p>
                      <a:pPr algn="ctr"/>
                      <a:r>
                        <a:rPr lang="en-US" sz="2400" dirty="0" smtClean="0">
                          <a:latin typeface="Book Antiqua" pitchFamily="18" charset="0"/>
                        </a:rPr>
                        <a:t>X</a:t>
                      </a:r>
                      <a:endParaRPr lang="en-US" sz="2400" dirty="0">
                        <a:latin typeface="Book Antiqua" pitchFamily="18" charset="0"/>
                      </a:endParaRPr>
                    </a:p>
                  </a:txBody>
                  <a:tcPr/>
                </a:tc>
                <a:tc>
                  <a:txBody>
                    <a:bodyPr/>
                    <a:lstStyle/>
                    <a:p>
                      <a:pPr algn="ctr"/>
                      <a:r>
                        <a:rPr lang="en-US" sz="2400" dirty="0" smtClean="0">
                          <a:latin typeface="Book Antiqua" pitchFamily="18" charset="0"/>
                        </a:rPr>
                        <a:t>X</a:t>
                      </a:r>
                      <a:endParaRPr lang="en-US" sz="2400" dirty="0">
                        <a:latin typeface="Book Antiqua" pitchFamily="18" charset="0"/>
                      </a:endParaRPr>
                    </a:p>
                  </a:txBody>
                  <a:tcPr/>
                </a:tc>
                <a:tc>
                  <a:txBody>
                    <a:bodyPr/>
                    <a:lstStyle/>
                    <a:p>
                      <a:r>
                        <a:rPr lang="en-US" sz="2400" dirty="0" smtClean="0">
                          <a:latin typeface="Book Antiqua" pitchFamily="18" charset="0"/>
                        </a:rPr>
                        <a:t>USART is not Selected</a:t>
                      </a:r>
                      <a:endParaRPr lang="en-US" sz="2400" dirty="0">
                        <a:latin typeface="Book Antiqua" pitchFamily="18" charset="0"/>
                      </a:endParaRPr>
                    </a:p>
                  </a:txBody>
                  <a:tcPr/>
                </a:tc>
              </a:tr>
            </a:tbl>
          </a:graphicData>
        </a:graphic>
      </p:graphicFrame>
      <p:cxnSp>
        <p:nvCxnSpPr>
          <p:cNvPr id="3" name="Straight Connector 2"/>
          <p:cNvCxnSpPr/>
          <p:nvPr/>
        </p:nvCxnSpPr>
        <p:spPr>
          <a:xfrm>
            <a:off x="381001" y="1219200"/>
            <a:ext cx="4572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447800" y="1219200"/>
            <a:ext cx="2286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57400" y="1219200"/>
            <a:ext cx="381000"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5600" y="1219200"/>
            <a:ext cx="381000" cy="15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pPr>
              <a:defRPr/>
            </a:pPr>
            <a:fld id="{57162166-6842-433B-9755-D43F02558A5E}" type="slidenum">
              <a:rPr lang="en-US" smtClean="0"/>
              <a:pPr>
                <a:defRPr/>
              </a:pPr>
              <a:t>453</a:t>
            </a:fld>
            <a:endParaRPr lang="en-US"/>
          </a:p>
        </p:txBody>
      </p:sp>
    </p:spTree>
    <p:extLst>
      <p:ext uri="{BB962C8B-B14F-4D97-AF65-F5344CB8AC3E}">
        <p14:creationId xmlns:p14="http://schemas.microsoft.com/office/powerpoint/2010/main" val="168474165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txBox="1">
            <a:spLocks/>
          </p:cNvSpPr>
          <p:nvPr/>
        </p:nvSpPr>
        <p:spPr bwMode="auto">
          <a:xfrm>
            <a:off x="914401" y="685800"/>
            <a:ext cx="7772400" cy="5334000"/>
          </a:xfrm>
          <a:prstGeom prst="rect">
            <a:avLst/>
          </a:prstGeom>
          <a:noFill/>
          <a:ln w="9525">
            <a:noFill/>
            <a:miter lim="800000"/>
            <a:headEnd/>
            <a:tailEnd/>
          </a:ln>
        </p:spPr>
        <p:txBody>
          <a:bodyPr/>
          <a:lstStyle/>
          <a:p>
            <a:pPr marL="342900" indent="-342900">
              <a:spcBef>
                <a:spcPct val="20000"/>
              </a:spcBef>
              <a:buFont typeface="Arial" charset="0"/>
              <a:buChar char="•"/>
            </a:pPr>
            <a:r>
              <a:rPr lang="en-US" sz="3200">
                <a:latin typeface="Calibri" pitchFamily="34" charset="0"/>
              </a:rPr>
              <a:t>Control Register</a:t>
            </a:r>
          </a:p>
          <a:p>
            <a:pPr marL="742950" lvl="1" indent="-285750">
              <a:spcBef>
                <a:spcPct val="20000"/>
              </a:spcBef>
              <a:buFont typeface="Arial" charset="0"/>
              <a:buChar char="–"/>
            </a:pPr>
            <a:r>
              <a:rPr lang="en-US" sz="2800">
                <a:latin typeface="Calibri" pitchFamily="34" charset="0"/>
              </a:rPr>
              <a:t>16-bit register</a:t>
            </a:r>
          </a:p>
          <a:p>
            <a:pPr marL="742950" lvl="1" indent="-285750">
              <a:spcBef>
                <a:spcPct val="20000"/>
              </a:spcBef>
              <a:buFont typeface="Arial" charset="0"/>
              <a:buChar char="–"/>
            </a:pPr>
            <a:r>
              <a:rPr lang="en-US" sz="2800">
                <a:latin typeface="Calibri" pitchFamily="34" charset="0"/>
              </a:rPr>
              <a:t>This register can be accessed an output port when the C/D pin is high</a:t>
            </a:r>
          </a:p>
          <a:p>
            <a:pPr marL="342900" indent="-342900">
              <a:spcBef>
                <a:spcPct val="20000"/>
              </a:spcBef>
              <a:buFont typeface="Arial" charset="0"/>
              <a:buChar char="•"/>
            </a:pPr>
            <a:r>
              <a:rPr lang="en-US" sz="3200">
                <a:latin typeface="Calibri" pitchFamily="34" charset="0"/>
              </a:rPr>
              <a:t>Status Register</a:t>
            </a:r>
          </a:p>
          <a:p>
            <a:pPr marL="742950" lvl="1" indent="-285750">
              <a:spcBef>
                <a:spcPct val="20000"/>
              </a:spcBef>
              <a:buFont typeface="Arial" charset="0"/>
              <a:buChar char="–"/>
            </a:pPr>
            <a:r>
              <a:rPr lang="en-US" sz="2800">
                <a:latin typeface="Calibri" pitchFamily="34" charset="0"/>
              </a:rPr>
              <a:t>Checks ready status of a peripheral</a:t>
            </a:r>
          </a:p>
          <a:p>
            <a:pPr marL="342900" indent="-342900">
              <a:spcBef>
                <a:spcPct val="20000"/>
              </a:spcBef>
              <a:buFont typeface="Arial" charset="0"/>
              <a:buChar char="•"/>
            </a:pPr>
            <a:r>
              <a:rPr lang="en-US" sz="3200">
                <a:latin typeface="Calibri" pitchFamily="34" charset="0"/>
              </a:rPr>
              <a:t>Data Buffer</a:t>
            </a:r>
          </a:p>
          <a:p>
            <a:pPr marL="742950" lvl="1" indent="-285750">
              <a:spcBef>
                <a:spcPct val="20000"/>
              </a:spcBef>
              <a:buFont typeface="Arial" charset="0"/>
              <a:buNone/>
            </a:pPr>
            <a:endParaRPr lang="en-US" sz="2800">
              <a:latin typeface="Calibri" pitchFamily="34" charset="0"/>
            </a:endParaRPr>
          </a:p>
          <a:p>
            <a:pPr marL="742950" lvl="1" indent="-285750">
              <a:spcBef>
                <a:spcPct val="20000"/>
              </a:spcBef>
              <a:buFont typeface="Arial" charset="0"/>
              <a:buChar char="–"/>
            </a:pPr>
            <a:endParaRPr lang="en-US" sz="2800">
              <a:latin typeface="Calibri" pitchFamily="34" charset="0"/>
            </a:endParaRPr>
          </a:p>
        </p:txBody>
      </p:sp>
      <p:cxnSp>
        <p:nvCxnSpPr>
          <p:cNvPr id="4" name="Straight Connector 3"/>
          <p:cNvCxnSpPr/>
          <p:nvPr/>
        </p:nvCxnSpPr>
        <p:spPr>
          <a:xfrm>
            <a:off x="3505200" y="2209800"/>
            <a:ext cx="304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pPr>
              <a:defRPr/>
            </a:pPr>
            <a:fld id="{57162166-6842-433B-9755-D43F02558A5E}" type="slidenum">
              <a:rPr lang="en-US" smtClean="0"/>
              <a:pPr>
                <a:defRPr/>
              </a:pPr>
              <a:t>454</a:t>
            </a:fld>
            <a:endParaRPr lang="en-US"/>
          </a:p>
        </p:txBody>
      </p:sp>
    </p:spTree>
    <p:extLst>
      <p:ext uri="{BB962C8B-B14F-4D97-AF65-F5344CB8AC3E}">
        <p14:creationId xmlns:p14="http://schemas.microsoft.com/office/powerpoint/2010/main" val="94527305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Transmitter Section</a:t>
            </a:r>
            <a:br>
              <a:rPr lang="en-US" dirty="0" smtClean="0">
                <a:solidFill>
                  <a:srgbClr val="FF0000"/>
                </a:solidFill>
                <a:latin typeface="Times New Roman" pitchFamily="18" charset="0"/>
                <a:cs typeface="Times New Roman" pitchFamily="18" charset="0"/>
              </a:rPr>
            </a:br>
            <a:endParaRPr lang="en-US" dirty="0"/>
          </a:p>
        </p:txBody>
      </p:sp>
      <p:sp>
        <p:nvSpPr>
          <p:cNvPr id="45059" name="Content Placeholder 2"/>
          <p:cNvSpPr>
            <a:spLocks noGrp="1"/>
          </p:cNvSpPr>
          <p:nvPr>
            <p:ph idx="1"/>
          </p:nvPr>
        </p:nvSpPr>
        <p:spPr/>
        <p:txBody>
          <a:bodyPr/>
          <a:lstStyle/>
          <a:p>
            <a:pPr eaLnBrk="1" hangingPunct="1">
              <a:buFont typeface="Wingdings" pitchFamily="2" charset="2"/>
              <a:buChar char=""/>
            </a:pPr>
            <a:r>
              <a:rPr lang="en-US" smtClean="0">
                <a:cs typeface="Times New Roman" pitchFamily="18" charset="0"/>
              </a:rPr>
              <a:t>Accepts parallel data and converts it into serial data</a:t>
            </a:r>
          </a:p>
          <a:p>
            <a:pPr eaLnBrk="1" hangingPunct="1">
              <a:buFont typeface="Wingdings" pitchFamily="2" charset="2"/>
              <a:buChar char=""/>
            </a:pPr>
            <a:r>
              <a:rPr lang="en-US" smtClean="0">
                <a:cs typeface="Times New Roman" pitchFamily="18" charset="0"/>
              </a:rPr>
              <a:t>Two registers</a:t>
            </a:r>
          </a:p>
          <a:p>
            <a:pPr lvl="1" eaLnBrk="1" hangingPunct="1">
              <a:buFont typeface="Wingdings 2" pitchFamily="18" charset="2"/>
              <a:buChar char=""/>
            </a:pPr>
            <a:r>
              <a:rPr lang="en-US" smtClean="0">
                <a:cs typeface="Times New Roman" pitchFamily="18" charset="0"/>
              </a:rPr>
              <a:t>Buffer Register</a:t>
            </a:r>
          </a:p>
          <a:p>
            <a:pPr lvl="2" eaLnBrk="1" hangingPunct="1">
              <a:buFont typeface="Wingdings" pitchFamily="2" charset="2"/>
              <a:buChar char="Y"/>
            </a:pPr>
            <a:r>
              <a:rPr lang="en-US" smtClean="0">
                <a:cs typeface="Times New Roman" pitchFamily="18" charset="0"/>
              </a:rPr>
              <a:t>To hold eight bits</a:t>
            </a:r>
          </a:p>
          <a:p>
            <a:pPr lvl="1" eaLnBrk="1" hangingPunct="1">
              <a:buFont typeface="Wingdings 2" pitchFamily="18" charset="2"/>
              <a:buChar char=""/>
            </a:pPr>
            <a:r>
              <a:rPr lang="en-US" smtClean="0">
                <a:cs typeface="Times New Roman" pitchFamily="18" charset="0"/>
              </a:rPr>
              <a:t>Output Register</a:t>
            </a:r>
          </a:p>
          <a:p>
            <a:pPr lvl="2" eaLnBrk="1" hangingPunct="1">
              <a:buFont typeface="Wingdings" pitchFamily="2" charset="2"/>
              <a:buChar char="Y"/>
            </a:pPr>
            <a:r>
              <a:rPr lang="en-US" smtClean="0">
                <a:cs typeface="Times New Roman" pitchFamily="18" charset="0"/>
              </a:rPr>
              <a:t>Converts eight bits into a stream of serial bits</a:t>
            </a:r>
          </a:p>
          <a:p>
            <a:pPr lvl="1" eaLnBrk="1" hangingPunct="1">
              <a:buFont typeface="Wingdings 2" pitchFamily="18" charset="2"/>
              <a:buChar char=""/>
            </a:pPr>
            <a:r>
              <a:rPr lang="en-US" smtClean="0">
                <a:cs typeface="Times New Roman" pitchFamily="18" charset="0"/>
              </a:rPr>
              <a:t>Transmits data on TxD pin with appropriate framing bits(Start and Stop)</a:t>
            </a:r>
          </a:p>
          <a:p>
            <a:pPr eaLnBrk="1" hangingPunct="1">
              <a:buFont typeface="Wingdings" pitchFamily="2" charset="2"/>
              <a:buChar char=""/>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455</a:t>
            </a:fld>
            <a:endParaRPr lang="en-US"/>
          </a:p>
        </p:txBody>
      </p:sp>
    </p:spTree>
    <p:extLst>
      <p:ext uri="{BB962C8B-B14F-4D97-AF65-F5344CB8AC3E}">
        <p14:creationId xmlns:p14="http://schemas.microsoft.com/office/powerpoint/2010/main" val="127399379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Signals Associated with Transmitter Section</a:t>
            </a:r>
            <a:br>
              <a:rPr lang="en-US" dirty="0" smtClean="0">
                <a:solidFill>
                  <a:srgbClr val="FF0000"/>
                </a:solidFill>
                <a:latin typeface="Times New Roman" pitchFamily="18" charset="0"/>
                <a:cs typeface="Times New Roman" pitchFamily="18" charset="0"/>
              </a:rPr>
            </a:br>
            <a:endParaRPr lang="en-US" dirty="0"/>
          </a:p>
        </p:txBody>
      </p:sp>
      <p:sp>
        <p:nvSpPr>
          <p:cNvPr id="46083" name="Content Placeholder 2"/>
          <p:cNvSpPr>
            <a:spLocks noGrp="1"/>
          </p:cNvSpPr>
          <p:nvPr>
            <p:ph idx="1"/>
          </p:nvPr>
        </p:nvSpPr>
        <p:spPr>
          <a:xfrm>
            <a:off x="457200" y="1143002"/>
            <a:ext cx="8229600" cy="4525963"/>
          </a:xfrm>
        </p:spPr>
        <p:txBody>
          <a:bodyPr>
            <a:normAutofit fontScale="92500" lnSpcReduction="20000"/>
          </a:bodyPr>
          <a:lstStyle/>
          <a:p>
            <a:pPr eaLnBrk="1" hangingPunct="1">
              <a:buFont typeface="Arial" charset="0"/>
              <a:buNone/>
            </a:pPr>
            <a:endParaRPr lang="en-US" sz="2800" smtClean="0">
              <a:latin typeface="Book Antiqua" pitchFamily="18" charset="0"/>
            </a:endParaRPr>
          </a:p>
          <a:p>
            <a:pPr eaLnBrk="1" hangingPunct="1">
              <a:buFont typeface="Arial" charset="0"/>
              <a:buChar char="•"/>
            </a:pPr>
            <a:r>
              <a:rPr lang="en-US" sz="2800" smtClean="0">
                <a:solidFill>
                  <a:srgbClr val="0070C0"/>
                </a:solidFill>
                <a:latin typeface="Book Antiqua" pitchFamily="18" charset="0"/>
              </a:rPr>
              <a:t>TxD – Transmit Data</a:t>
            </a:r>
          </a:p>
          <a:p>
            <a:pPr lvl="1" eaLnBrk="1" hangingPunct="1">
              <a:buFont typeface="Arial" charset="0"/>
              <a:buChar char="–"/>
            </a:pPr>
            <a:r>
              <a:rPr lang="en-US" smtClean="0">
                <a:latin typeface="Book Antiqua" pitchFamily="18" charset="0"/>
              </a:rPr>
              <a:t>Serial bits are transmitted on this line</a:t>
            </a:r>
          </a:p>
          <a:p>
            <a:pPr eaLnBrk="1" hangingPunct="1">
              <a:buFont typeface="Arial" charset="0"/>
              <a:buChar char="•"/>
            </a:pPr>
            <a:r>
              <a:rPr lang="en-US" sz="2800" smtClean="0">
                <a:solidFill>
                  <a:srgbClr val="0070C0"/>
                </a:solidFill>
                <a:latin typeface="Book Antiqua" pitchFamily="18" charset="0"/>
              </a:rPr>
              <a:t>TxC – Transmitter Clock</a:t>
            </a:r>
          </a:p>
          <a:p>
            <a:pPr lvl="1" eaLnBrk="1" hangingPunct="1">
              <a:buFont typeface="Arial" charset="0"/>
              <a:buChar char="–"/>
            </a:pPr>
            <a:r>
              <a:rPr lang="en-US" smtClean="0">
                <a:latin typeface="Book Antiqua" pitchFamily="18" charset="0"/>
              </a:rPr>
              <a:t>Controls the rate at which bits are transmitted</a:t>
            </a:r>
          </a:p>
          <a:p>
            <a:pPr eaLnBrk="1" hangingPunct="1">
              <a:buFont typeface="Arial" charset="0"/>
              <a:buChar char="•"/>
            </a:pPr>
            <a:r>
              <a:rPr lang="en-US" sz="2800" smtClean="0">
                <a:solidFill>
                  <a:srgbClr val="0070C0"/>
                </a:solidFill>
                <a:latin typeface="Book Antiqua" pitchFamily="18" charset="0"/>
              </a:rPr>
              <a:t>TxRDY – Transmitter Ready</a:t>
            </a:r>
          </a:p>
          <a:p>
            <a:pPr lvl="1" eaLnBrk="1" hangingPunct="1">
              <a:buFont typeface="Arial" charset="0"/>
              <a:buChar char="–"/>
            </a:pPr>
            <a:r>
              <a:rPr lang="en-US" smtClean="0">
                <a:latin typeface="Book Antiqua" pitchFamily="18" charset="0"/>
              </a:rPr>
              <a:t>Can be used either to interrupt the MPU or indicate the status</a:t>
            </a:r>
          </a:p>
          <a:p>
            <a:pPr eaLnBrk="1" hangingPunct="1">
              <a:buFont typeface="Arial" charset="0"/>
              <a:buChar char="•"/>
            </a:pPr>
            <a:r>
              <a:rPr lang="en-US" sz="2800" smtClean="0">
                <a:solidFill>
                  <a:srgbClr val="0070C0"/>
                </a:solidFill>
                <a:latin typeface="Book Antiqua" pitchFamily="18" charset="0"/>
              </a:rPr>
              <a:t>TxE – Transmitter Empty</a:t>
            </a:r>
          </a:p>
          <a:p>
            <a:pPr lvl="1" eaLnBrk="1" hangingPunct="1">
              <a:buFont typeface="Arial" charset="0"/>
              <a:buChar char="–"/>
            </a:pPr>
            <a:r>
              <a:rPr lang="en-US" smtClean="0">
                <a:latin typeface="Book Antiqua" pitchFamily="18" charset="0"/>
              </a:rPr>
              <a:t>Logic 1 on this line indicate that the output register is empty</a:t>
            </a:r>
          </a:p>
          <a:p>
            <a:pPr eaLnBrk="1" hangingPunct="1">
              <a:buFont typeface="Arial" charset="0"/>
              <a:buChar char="•"/>
            </a:pPr>
            <a:endParaRPr lang="en-US" sz="2800" smtClean="0">
              <a:latin typeface="Book Antiqua" pitchFamily="18" charset="0"/>
            </a:endParaRPr>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456</a:t>
            </a:fld>
            <a:endParaRPr lang="en-US"/>
          </a:p>
        </p:txBody>
      </p:sp>
    </p:spTree>
    <p:extLst>
      <p:ext uri="{BB962C8B-B14F-4D97-AF65-F5344CB8AC3E}">
        <p14:creationId xmlns:p14="http://schemas.microsoft.com/office/powerpoint/2010/main" val="34340882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Receiver Section</a:t>
            </a:r>
            <a:br>
              <a:rPr lang="en-US" dirty="0" smtClean="0">
                <a:solidFill>
                  <a:srgbClr val="FF0000"/>
                </a:solidFill>
                <a:latin typeface="Times New Roman" pitchFamily="18" charset="0"/>
                <a:cs typeface="Times New Roman" pitchFamily="18" charset="0"/>
              </a:rPr>
            </a:br>
            <a:endParaRPr lang="en-US" dirty="0"/>
          </a:p>
        </p:txBody>
      </p:sp>
      <p:sp>
        <p:nvSpPr>
          <p:cNvPr id="47107" name="Content Placeholder 2"/>
          <p:cNvSpPr>
            <a:spLocks noGrp="1"/>
          </p:cNvSpPr>
          <p:nvPr>
            <p:ph idx="1"/>
          </p:nvPr>
        </p:nvSpPr>
        <p:spPr/>
        <p:txBody>
          <a:bodyPr/>
          <a:lstStyle/>
          <a:p>
            <a:pPr eaLnBrk="1" hangingPunct="1">
              <a:buFont typeface="Wingdings" pitchFamily="2" charset="2"/>
              <a:buChar char=""/>
            </a:pPr>
            <a:r>
              <a:rPr lang="en-US" smtClean="0">
                <a:cs typeface="Times New Roman" pitchFamily="18" charset="0"/>
              </a:rPr>
              <a:t>Accepts serial data from peripheral and converts it into parallel data</a:t>
            </a:r>
          </a:p>
          <a:p>
            <a:pPr eaLnBrk="1" hangingPunct="1">
              <a:buFont typeface="Wingdings" pitchFamily="2" charset="2"/>
              <a:buChar char=""/>
            </a:pPr>
            <a:r>
              <a:rPr lang="en-US" smtClean="0">
                <a:cs typeface="Times New Roman" pitchFamily="18" charset="0"/>
              </a:rPr>
              <a:t>The section has two registers</a:t>
            </a:r>
          </a:p>
          <a:p>
            <a:pPr lvl="1" eaLnBrk="1" hangingPunct="1">
              <a:buFont typeface="Wingdings 2" pitchFamily="18" charset="2"/>
              <a:buChar char=""/>
            </a:pPr>
            <a:r>
              <a:rPr lang="en-US" smtClean="0">
                <a:cs typeface="Times New Roman" pitchFamily="18" charset="0"/>
              </a:rPr>
              <a:t>Input Register</a:t>
            </a:r>
          </a:p>
          <a:p>
            <a:pPr lvl="1" eaLnBrk="1" hangingPunct="1">
              <a:buFont typeface="Wingdings 2" pitchFamily="18" charset="2"/>
              <a:buChar char=""/>
            </a:pPr>
            <a:r>
              <a:rPr lang="en-US" smtClean="0">
                <a:cs typeface="Times New Roman" pitchFamily="18" charset="0"/>
              </a:rPr>
              <a:t>Buffer Register</a:t>
            </a:r>
          </a:p>
          <a:p>
            <a:pPr eaLnBrk="1" hangingPunct="1">
              <a:buFont typeface="Wingdings" pitchFamily="2" charset="2"/>
              <a:buChar char=""/>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457</a:t>
            </a:fld>
            <a:endParaRPr lang="en-US"/>
          </a:p>
        </p:txBody>
      </p:sp>
    </p:spTree>
    <p:extLst>
      <p:ext uri="{BB962C8B-B14F-4D97-AF65-F5344CB8AC3E}">
        <p14:creationId xmlns:p14="http://schemas.microsoft.com/office/powerpoint/2010/main" val="802649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Signals Associated with Receiver Section</a:t>
            </a:r>
            <a:br>
              <a:rPr lang="en-US" dirty="0" smtClean="0">
                <a:solidFill>
                  <a:srgbClr val="FF0000"/>
                </a:solidFill>
                <a:latin typeface="Times New Roman" pitchFamily="18" charset="0"/>
                <a:cs typeface="Times New Roman" pitchFamily="18" charset="0"/>
              </a:rPr>
            </a:br>
            <a:endParaRPr lang="en-US" dirty="0"/>
          </a:p>
        </p:txBody>
      </p:sp>
      <p:sp>
        <p:nvSpPr>
          <p:cNvPr id="48131" name="Content Placeholder 2"/>
          <p:cNvSpPr>
            <a:spLocks noGrp="1"/>
          </p:cNvSpPr>
          <p:nvPr>
            <p:ph idx="1"/>
          </p:nvPr>
        </p:nvSpPr>
        <p:spPr/>
        <p:txBody>
          <a:bodyPr/>
          <a:lstStyle/>
          <a:p>
            <a:pPr eaLnBrk="1" hangingPunct="1">
              <a:buFont typeface="Wingdings" pitchFamily="2" charset="2"/>
              <a:buChar char=""/>
            </a:pPr>
            <a:r>
              <a:rPr lang="en-US" smtClean="0">
                <a:solidFill>
                  <a:srgbClr val="0070C0"/>
                </a:solidFill>
              </a:rPr>
              <a:t>RxD – Receive Data</a:t>
            </a:r>
          </a:p>
          <a:p>
            <a:pPr lvl="1" eaLnBrk="1" hangingPunct="1">
              <a:buFont typeface="Wingdings 2" pitchFamily="18" charset="2"/>
              <a:buChar char=""/>
            </a:pPr>
            <a:r>
              <a:rPr lang="en-US" smtClean="0"/>
              <a:t>Bits are received serially on this line and converted into parallel byte in the receiver input</a:t>
            </a:r>
          </a:p>
          <a:p>
            <a:pPr eaLnBrk="1" hangingPunct="1">
              <a:buFont typeface="Wingdings" pitchFamily="2" charset="2"/>
              <a:buChar char=""/>
            </a:pPr>
            <a:r>
              <a:rPr lang="en-US" smtClean="0">
                <a:solidFill>
                  <a:srgbClr val="0070C0"/>
                </a:solidFill>
              </a:rPr>
              <a:t>RxC – Receiver Clock</a:t>
            </a:r>
          </a:p>
          <a:p>
            <a:pPr eaLnBrk="1" hangingPunct="1">
              <a:buFont typeface="Wingdings" pitchFamily="2" charset="2"/>
              <a:buChar char=""/>
            </a:pPr>
            <a:r>
              <a:rPr lang="en-US" smtClean="0">
                <a:solidFill>
                  <a:srgbClr val="0070C0"/>
                </a:solidFill>
              </a:rPr>
              <a:t>RxRDY – Receiver Ready</a:t>
            </a:r>
          </a:p>
          <a:p>
            <a:pPr lvl="1" eaLnBrk="1" hangingPunct="1">
              <a:buFont typeface="Wingdings 2" pitchFamily="18" charset="2"/>
              <a:buChar char=""/>
            </a:pPr>
            <a:r>
              <a:rPr lang="en-US" smtClean="0"/>
              <a:t>It goes high when the USART has a character in the buffer register and is ready to transfer it to the MPU </a:t>
            </a:r>
          </a:p>
          <a:p>
            <a:pPr eaLnBrk="1" hangingPunct="1">
              <a:buFont typeface="Wingdings" pitchFamily="2" charset="2"/>
              <a:buChar char=""/>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458</a:t>
            </a:fld>
            <a:endParaRPr lang="en-US"/>
          </a:p>
        </p:txBody>
      </p:sp>
    </p:spTree>
    <p:extLst>
      <p:ext uri="{BB962C8B-B14F-4D97-AF65-F5344CB8AC3E}">
        <p14:creationId xmlns:p14="http://schemas.microsoft.com/office/powerpoint/2010/main" val="33714630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Times New Roman" pitchFamily="18" charset="0"/>
                <a:cs typeface="Times New Roman" pitchFamily="18" charset="0"/>
              </a:rPr>
              <a:t>Signals Associated with Modem Control</a:t>
            </a:r>
            <a:br>
              <a:rPr lang="en-US" dirty="0" smtClean="0">
                <a:solidFill>
                  <a:srgbClr val="FF0000"/>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pitchFamily="34" charset="0"/>
              <a:buChar char="•"/>
              <a:defRPr/>
            </a:pPr>
            <a:r>
              <a:rPr lang="en-US" dirty="0" smtClean="0">
                <a:solidFill>
                  <a:srgbClr val="0070C0"/>
                </a:solidFill>
                <a:latin typeface="Times New Roman" pitchFamily="18" charset="0"/>
                <a:cs typeface="Times New Roman" pitchFamily="18" charset="0"/>
              </a:rPr>
              <a:t>DSR- Data Set Ready</a:t>
            </a:r>
          </a:p>
          <a:p>
            <a:pPr lvl="1" eaLnBrk="1" fontAlgn="auto" hangingPunct="1">
              <a:spcAft>
                <a:spcPts val="0"/>
              </a:spcAft>
              <a:buFont typeface="Arial" pitchFamily="34" charset="0"/>
              <a:buChar char="–"/>
              <a:defRPr/>
            </a:pPr>
            <a:r>
              <a:rPr lang="en-US" dirty="0" smtClean="0">
                <a:latin typeface="Times New Roman" pitchFamily="18" charset="0"/>
                <a:cs typeface="Times New Roman" pitchFamily="18" charset="0"/>
              </a:rPr>
              <a:t>Normally used to check if the Data Set is ready when communicating with a modem</a:t>
            </a:r>
          </a:p>
          <a:p>
            <a:pPr eaLnBrk="1" fontAlgn="auto" hangingPunct="1">
              <a:spcAft>
                <a:spcPts val="0"/>
              </a:spcAft>
              <a:buFont typeface="Arial" pitchFamily="34" charset="0"/>
              <a:buChar char="•"/>
              <a:defRPr/>
            </a:pPr>
            <a:r>
              <a:rPr lang="en-US" dirty="0" smtClean="0">
                <a:solidFill>
                  <a:srgbClr val="0070C0"/>
                </a:solidFill>
                <a:latin typeface="Times New Roman" pitchFamily="18" charset="0"/>
                <a:cs typeface="Times New Roman" pitchFamily="18" charset="0"/>
              </a:rPr>
              <a:t>DTR – Data Terminal Ready</a:t>
            </a:r>
          </a:p>
          <a:p>
            <a:pPr lvl="1" eaLnBrk="1" fontAlgn="auto" hangingPunct="1">
              <a:spcAft>
                <a:spcPts val="0"/>
              </a:spcAft>
              <a:buFont typeface="Arial" pitchFamily="34" charset="0"/>
              <a:buChar char="–"/>
              <a:defRPr/>
            </a:pPr>
            <a:r>
              <a:rPr lang="en-US" dirty="0" smtClean="0">
                <a:solidFill>
                  <a:srgbClr val="0070C0"/>
                </a:solidFill>
                <a:latin typeface="Times New Roman" pitchFamily="18" charset="0"/>
                <a:cs typeface="Times New Roman" pitchFamily="18" charset="0"/>
              </a:rPr>
              <a:t> </a:t>
            </a:r>
            <a:r>
              <a:rPr lang="en-US" dirty="0" smtClean="0">
                <a:latin typeface="Times New Roman" pitchFamily="18" charset="0"/>
                <a:cs typeface="Times New Roman" pitchFamily="18" charset="0"/>
              </a:rPr>
              <a:t>device is ready to accept data when the 8251 is communicating with a modem.</a:t>
            </a:r>
          </a:p>
          <a:p>
            <a:pPr eaLnBrk="1" fontAlgn="auto" hangingPunct="1">
              <a:spcAft>
                <a:spcPts val="0"/>
              </a:spcAft>
              <a:buFont typeface="Arial" pitchFamily="34" charset="0"/>
              <a:buChar char="•"/>
              <a:defRPr/>
            </a:pPr>
            <a:r>
              <a:rPr lang="en-US" dirty="0" smtClean="0">
                <a:solidFill>
                  <a:srgbClr val="0070C0"/>
                </a:solidFill>
                <a:latin typeface="Times New Roman" pitchFamily="18" charset="0"/>
                <a:cs typeface="Times New Roman" pitchFamily="18" charset="0"/>
              </a:rPr>
              <a:t>RTS – Request to send Data</a:t>
            </a:r>
          </a:p>
          <a:p>
            <a:pPr lvl="1" eaLnBrk="1" fontAlgn="auto" hangingPunct="1">
              <a:spcAft>
                <a:spcPts val="0"/>
              </a:spcAft>
              <a:buFont typeface="Arial" pitchFamily="34" charset="0"/>
              <a:buChar char="–"/>
              <a:defRPr/>
            </a:pPr>
            <a:r>
              <a:rPr lang="en-US" dirty="0" smtClean="0">
                <a:latin typeface="Times New Roman" pitchFamily="18" charset="0"/>
                <a:cs typeface="Times New Roman" pitchFamily="18" charset="0"/>
              </a:rPr>
              <a:t> the receiver is ready to receive a data byte from modem</a:t>
            </a:r>
          </a:p>
          <a:p>
            <a:pPr eaLnBrk="1" fontAlgn="auto" hangingPunct="1">
              <a:spcAft>
                <a:spcPts val="0"/>
              </a:spcAft>
              <a:buFont typeface="Arial" pitchFamily="34" charset="0"/>
              <a:buChar char="•"/>
              <a:defRPr/>
            </a:pPr>
            <a:r>
              <a:rPr lang="en-US" dirty="0" smtClean="0">
                <a:solidFill>
                  <a:srgbClr val="0070C0"/>
                </a:solidFill>
                <a:latin typeface="Times New Roman" pitchFamily="18" charset="0"/>
                <a:cs typeface="Times New Roman" pitchFamily="18" charset="0"/>
              </a:rPr>
              <a:t>CTS – Clear to Send</a:t>
            </a:r>
            <a:endParaRPr lang="en-US" dirty="0" smtClean="0">
              <a:solidFill>
                <a:srgbClr val="0070C0"/>
              </a:solidFill>
            </a:endParaRPr>
          </a:p>
          <a:p>
            <a:pPr eaLnBrk="1" fontAlgn="auto" hangingPunct="1">
              <a:spcAft>
                <a:spcPts val="0"/>
              </a:spcAft>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459</a:t>
            </a:fld>
            <a:endParaRPr lang="en-US"/>
          </a:p>
        </p:txBody>
      </p:sp>
    </p:spTree>
    <p:extLst>
      <p:ext uri="{BB962C8B-B14F-4D97-AF65-F5344CB8AC3E}">
        <p14:creationId xmlns:p14="http://schemas.microsoft.com/office/powerpoint/2010/main" val="548382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79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79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797" name="object 5"/>
          <p:cNvSpPr>
            <a:spLocks noChangeArrowheads="1"/>
          </p:cNvSpPr>
          <p:nvPr/>
        </p:nvSpPr>
        <p:spPr bwMode="auto">
          <a:xfrm>
            <a:off x="4546600" y="215900"/>
            <a:ext cx="12763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798"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799" name="object 7"/>
          <p:cNvSpPr txBox="1">
            <a:spLocks noChangeArrowheads="1"/>
          </p:cNvSpPr>
          <p:nvPr/>
        </p:nvSpPr>
        <p:spPr bwMode="auto">
          <a:xfrm>
            <a:off x="4841875" y="354013"/>
            <a:ext cx="687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600" b="1" i="0" u="none" strike="noStrike" kern="1200" cap="none" spc="0" normalizeH="0" baseline="0" noProof="0" smtClean="0">
                <a:ln>
                  <a:noFill/>
                </a:ln>
                <a:solidFill>
                  <a:srgbClr val="562213"/>
                </a:solidFill>
                <a:effectLst/>
                <a:uLnTx/>
                <a:uFillTx/>
                <a:latin typeface="Arial" panose="020B0604020202020204" pitchFamily="34" charset="0"/>
                <a:ea typeface="+mn-ea"/>
                <a:cs typeface="Arial" panose="020B0604020202020204" pitchFamily="34" charset="0"/>
              </a:rPr>
              <a:t>RD</a:t>
            </a:r>
            <a:endParaRPr kumimoji="0" lang="en-US" altLang="en-US" sz="3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
          <p:cNvSpPr txBox="1">
            <a:spLocks noGrp="1"/>
          </p:cNvSpPr>
          <p:nvPr>
            <p:ph type="title"/>
          </p:nvPr>
        </p:nvSpPr>
        <p:spPr/>
        <p:txBody>
          <a:bodyPr tIns="558800" rtlCol="0">
            <a:normAutofit/>
          </a:bodyPr>
          <a:lstStyle/>
          <a:p>
            <a:pPr marL="3525520" eaLnBrk="1" fontAlgn="auto" hangingPunct="1">
              <a:spcBef>
                <a:spcPts val="0"/>
              </a:spcBef>
              <a:spcAft>
                <a:spcPts val="0"/>
              </a:spcAft>
              <a:defRPr/>
            </a:pPr>
            <a:r>
              <a:rPr sz="2700" b="0" spc="-5" dirty="0">
                <a:solidFill>
                  <a:srgbClr val="006FC0"/>
                </a:solidFill>
              </a:rPr>
              <a:t>Pin 32</a:t>
            </a:r>
            <a:r>
              <a:rPr sz="2700" b="0" spc="-90" dirty="0">
                <a:solidFill>
                  <a:srgbClr val="006FC0"/>
                </a:solidFill>
              </a:rPr>
              <a:t> </a:t>
            </a:r>
            <a:r>
              <a:rPr sz="2700" b="0" dirty="0">
                <a:solidFill>
                  <a:srgbClr val="006FC0"/>
                </a:solidFill>
              </a:rPr>
              <a:t>(Output)</a:t>
            </a:r>
            <a:endParaRPr sz="2700"/>
          </a:p>
        </p:txBody>
      </p:sp>
      <p:sp>
        <p:nvSpPr>
          <p:cNvPr id="33806" name="object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0EE22714-1E2C-4C93-AC37-108B53670333}"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46</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1597025" y="1409700"/>
            <a:ext cx="4070350" cy="4344988"/>
          </a:xfrm>
          <a:prstGeom prst="rect">
            <a:avLst/>
          </a:prstGeom>
        </p:spPr>
        <p:txBody>
          <a:bodyPr lIns="0" tIns="0" rIns="0" bIns="0">
            <a:spAutoFit/>
          </a:bodyPr>
          <a:lstStyle>
            <a:lvl1pPr marL="295275" indent="-282575">
              <a:tabLst>
                <a:tab pos="295275" algn="l"/>
              </a:tabLst>
              <a:defRPr>
                <a:solidFill>
                  <a:schemeClr val="tx1"/>
                </a:solidFill>
                <a:latin typeface="Calibri" panose="020F0502020204030204" pitchFamily="34" charset="0"/>
              </a:defRPr>
            </a:lvl1pPr>
            <a:lvl2pPr marL="742950" indent="-2857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RD stands for Read.</a:t>
            </a:r>
          </a:p>
          <a:p>
            <a:pPr marL="295275" marR="0" lvl="0" indent="-282575" algn="l" defTabSz="914400" rtl="0" eaLnBrk="1" fontAlgn="base" latinLnBrk="0" hangingPunct="1">
              <a:lnSpc>
                <a:spcPct val="100000"/>
              </a:lnSpc>
              <a:spcBef>
                <a:spcPts val="180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an active low signal.</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control signal used  for Read operation either  from memory or from Input  device.</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 low signal indicates that  data on the data bus must  be placed either from  selected memory location  or from input device.</a:t>
            </a:r>
          </a:p>
        </p:txBody>
      </p:sp>
      <p:sp>
        <p:nvSpPr>
          <p:cNvPr id="33802" name="object 10"/>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803" name="object 11"/>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804" name="object 12"/>
          <p:cNvSpPr>
            <a:spLocks noChangeArrowheads="1"/>
          </p:cNvSpPr>
          <p:nvPr/>
        </p:nvSpPr>
        <p:spPr bwMode="auto">
          <a:xfrm>
            <a:off x="8305800" y="34290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3805" name="object 13"/>
          <p:cNvSpPr>
            <a:spLocks noChangeArrowheads="1"/>
          </p:cNvSpPr>
          <p:nvPr/>
        </p:nvSpPr>
        <p:spPr bwMode="auto">
          <a:xfrm>
            <a:off x="4876800" y="381000"/>
            <a:ext cx="609600" cy="1588"/>
          </a:xfrm>
          <a:custGeom>
            <a:avLst/>
            <a:gdLst>
              <a:gd name="T0" fmla="*/ 0 w 609600"/>
              <a:gd name="T1" fmla="*/ 0 h 1904"/>
              <a:gd name="T2" fmla="*/ 609600 w 609600"/>
              <a:gd name="T3" fmla="*/ 1904 h 1904"/>
            </a:gdLst>
            <a:ahLst/>
            <a:cxnLst/>
            <a:rect l="T0" t="T1" r="T2" b="T3"/>
            <a:pathLst>
              <a:path w="609600" h="1904">
                <a:moveTo>
                  <a:pt x="0" y="0"/>
                </a:moveTo>
                <a:lnTo>
                  <a:pt x="609600" y="1650"/>
                </a:lnTo>
              </a:path>
            </a:pathLst>
          </a:custGeom>
          <a:noFill/>
          <a:ln w="25399">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380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150" y="14478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object 12"/>
          <p:cNvSpPr>
            <a:spLocks noChangeArrowheads="1"/>
          </p:cNvSpPr>
          <p:nvPr/>
        </p:nvSpPr>
        <p:spPr bwMode="auto">
          <a:xfrm>
            <a:off x="8305800" y="3352800"/>
            <a:ext cx="5334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00433921"/>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ChangeArrowheads="1"/>
          </p:cNvSpPr>
          <p:nvPr/>
        </p:nvSpPr>
        <p:spPr bwMode="auto">
          <a:xfrm>
            <a:off x="838201" y="152401"/>
            <a:ext cx="7858241" cy="523220"/>
          </a:xfrm>
          <a:prstGeom prst="rect">
            <a:avLst/>
          </a:prstGeom>
          <a:noFill/>
          <a:ln w="9525">
            <a:noFill/>
            <a:miter lim="800000"/>
            <a:headEnd/>
            <a:tailEnd/>
          </a:ln>
        </p:spPr>
        <p:txBody>
          <a:bodyPr wrap="none">
            <a:spAutoFit/>
          </a:bodyPr>
          <a:lstStyle/>
          <a:p>
            <a:r>
              <a:rPr lang="en-GB" sz="2800" b="1"/>
              <a:t>Interfacing of 8255(PPI) with 8085 processor:</a:t>
            </a:r>
            <a:endParaRPr lang="en-GB" sz="2800"/>
          </a:p>
        </p:txBody>
      </p:sp>
      <p:pic>
        <p:nvPicPr>
          <p:cNvPr id="55299" name="Picture 2" descr="C:\Users\king\Desktop\Interfacing-8255-pic5(56).png"/>
          <p:cNvPicPr>
            <a:picLocks noChangeAspect="1" noChangeArrowheads="1"/>
          </p:cNvPicPr>
          <p:nvPr/>
        </p:nvPicPr>
        <p:blipFill>
          <a:blip r:embed="rId2"/>
          <a:srcRect/>
          <a:stretch>
            <a:fillRect/>
          </a:stretch>
        </p:blipFill>
        <p:spPr bwMode="auto">
          <a:xfrm>
            <a:off x="0" y="990600"/>
            <a:ext cx="9144000" cy="5486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57162166-6842-433B-9755-D43F02558A5E}" type="slidenum">
              <a:rPr lang="en-US" smtClean="0"/>
              <a:pPr>
                <a:defRPr/>
              </a:pPr>
              <a:t>460</a:t>
            </a:fld>
            <a:endParaRPr lang="en-US"/>
          </a:p>
        </p:txBody>
      </p:sp>
    </p:spTree>
    <p:extLst>
      <p:ext uri="{BB962C8B-B14F-4D97-AF65-F5344CB8AC3E}">
        <p14:creationId xmlns:p14="http://schemas.microsoft.com/office/powerpoint/2010/main" val="260078984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555166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p:cNvSpPr/>
          <p:nvPr/>
        </p:nvSpPr>
        <p:spPr>
          <a:xfrm>
            <a:off x="533400" y="3244334"/>
            <a:ext cx="8382000" cy="830997"/>
          </a:xfrm>
          <a:prstGeom prst="rect">
            <a:avLst/>
          </a:prstGeom>
        </p:spPr>
        <p:txBody>
          <a:bodyPr wrap="square">
            <a:spAutoFit/>
          </a:bodyPr>
          <a:lstStyle/>
          <a:p>
            <a:pPr algn="ctr"/>
            <a:r>
              <a:rPr lang="en-US" sz="4800" b="1" dirty="0">
                <a:solidFill>
                  <a:schemeClr val="accent3">
                    <a:lumMod val="50000"/>
                  </a:schemeClr>
                </a:solidFill>
                <a:latin typeface="Time New Roman"/>
              </a:rPr>
              <a:t>8257 DMA Controller</a:t>
            </a:r>
          </a:p>
        </p:txBody>
      </p:sp>
    </p:spTree>
    <p:extLst>
      <p:ext uri="{BB962C8B-B14F-4D97-AF65-F5344CB8AC3E}">
        <p14:creationId xmlns:p14="http://schemas.microsoft.com/office/powerpoint/2010/main" val="76076127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497" y="1152207"/>
            <a:ext cx="4163006" cy="4553585"/>
          </a:xfrm>
          <a:prstGeom prst="rect">
            <a:avLst/>
          </a:prstGeom>
        </p:spPr>
      </p:pic>
    </p:spTree>
    <p:extLst>
      <p:ext uri="{BB962C8B-B14F-4D97-AF65-F5344CB8AC3E}">
        <p14:creationId xmlns:p14="http://schemas.microsoft.com/office/powerpoint/2010/main" val="405506492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81000" y="380999"/>
            <a:ext cx="8763000" cy="5176161"/>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Pin </a:t>
            </a:r>
            <a:r>
              <a:rPr lang="en-US" dirty="0">
                <a:latin typeface="Calibri" panose="020F0502020204030204" pitchFamily="34" charset="0"/>
                <a:ea typeface="Calibri" panose="020F0502020204030204" pitchFamily="34" charset="0"/>
                <a:cs typeface="Times New Roman" panose="02020603050405020304" pitchFamily="18" charset="0"/>
              </a:rPr>
              <a:t>No.	Name	Function</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1–4	D0–D3	Lower 4 bits of bidirectional data bus.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5–7	D4–D6	Upper 3 bits of the data bus.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8	A0	Address line to select internal registers.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9–12	DRQ0–DRQ3	DMA Request Inputs for channels 0 to 3.</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13–16	DACK0–DACK3	DMA Acknowledge Outputs for channels 0 to 3.</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17	IOR̅	I/O Read signal (Active Low). Reads data from an I/O device.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18	IOW̅	I/O Write signal (Active Low). Writes data to an I/O device.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19	MEMR̅	Memory Read signal (Active Low). Reads data from memory.</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20	MEMW̅	Memory Write signal (Active Low). Writes data to memory.</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21	READY	Waits for the slower devices during data transfer.</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22	HRQ	Hold Request — sent to CPU for bus access.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23	HLDA	Hold Acknowledge — indicates CPU has granted bus access.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44570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04800" y="253900"/>
            <a:ext cx="8534400" cy="4378250"/>
          </a:xfrm>
          <a:prstGeom prst="rect">
            <a:avLst/>
          </a:prstGeom>
        </p:spPr>
        <p:txBody>
          <a:bodyPr wrap="square">
            <a:spAutoFit/>
          </a:bodyPr>
          <a:lstStyle/>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24	AEN</a:t>
            </a:r>
            <a:r>
              <a:rPr lang="en-US" dirty="0">
                <a:latin typeface="Calibri" panose="020F0502020204030204" pitchFamily="34" charset="0"/>
                <a:ea typeface="Calibri" panose="020F0502020204030204" pitchFamily="34" charset="0"/>
                <a:cs typeface="Times New Roman" panose="02020603050405020304" pitchFamily="18" charset="0"/>
              </a:rPr>
              <a:t>	Address Enable — disables system address/data buses during DMA </a:t>
            </a:r>
            <a:r>
              <a:rPr lang="en-US" dirty="0" smtClean="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dirty="0" smtClean="0">
                <a:latin typeface="Calibri" panose="020F0502020204030204" pitchFamily="34" charset="0"/>
                <a:ea typeface="Calibri" panose="020F0502020204030204" pitchFamily="34" charset="0"/>
                <a:cs typeface="Times New Roman" panose="02020603050405020304" pitchFamily="18" charset="0"/>
              </a:rPr>
              <a:t>operation</a:t>
            </a:r>
            <a:r>
              <a:rPr lang="en-US"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25	TC	Terminal Count — indicates the end of DMA transfer.</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26	MARK	Marks end of each 128 bytes transfer. Used for floppy disk operations.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27	ADSTB	Address Strobe — latches the MSB of address from the data bus.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28	A4–A7	High-order 4 bits of address bus.</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29	RESET	Resets the 8257.</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30	CS̅	Chip Select — enables communication with CPU.</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31	CLK	Clock Input.</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32	</a:t>
            </a:r>
            <a:r>
              <a:rPr lang="en-US" dirty="0" err="1">
                <a:latin typeface="Calibri" panose="020F0502020204030204" pitchFamily="34" charset="0"/>
                <a:ea typeface="Calibri" panose="020F0502020204030204" pitchFamily="34" charset="0"/>
                <a:cs typeface="Times New Roman" panose="02020603050405020304" pitchFamily="18" charset="0"/>
              </a:rPr>
              <a:t>Vcc</a:t>
            </a:r>
            <a:r>
              <a:rPr lang="en-US" dirty="0">
                <a:latin typeface="Calibri" panose="020F0502020204030204" pitchFamily="34" charset="0"/>
                <a:ea typeface="Calibri" panose="020F0502020204030204" pitchFamily="34" charset="0"/>
                <a:cs typeface="Times New Roman" panose="02020603050405020304" pitchFamily="18" charset="0"/>
              </a:rPr>
              <a:t>	+5V Supply.</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33–40	GND (and others)	Ground and internal connections depending on package.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75050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09550"/>
            <a:ext cx="7696200" cy="6503290"/>
          </a:xfrm>
          <a:prstGeom prst="rect">
            <a:avLst/>
          </a:prstGeom>
        </p:spPr>
      </p:pic>
    </p:spTree>
    <p:extLst>
      <p:ext uri="{BB962C8B-B14F-4D97-AF65-F5344CB8AC3E}">
        <p14:creationId xmlns:p14="http://schemas.microsoft.com/office/powerpoint/2010/main" val="381334468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6105"/>
            <a:ext cx="7010400" cy="6691896"/>
          </a:xfrm>
          <a:prstGeom prst="rect">
            <a:avLst/>
          </a:prstGeom>
        </p:spPr>
      </p:pic>
    </p:spTree>
    <p:extLst>
      <p:ext uri="{BB962C8B-B14F-4D97-AF65-F5344CB8AC3E}">
        <p14:creationId xmlns:p14="http://schemas.microsoft.com/office/powerpoint/2010/main" val="406996016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457200"/>
            <a:ext cx="8534400" cy="5668963"/>
          </a:xfrm>
        </p:spPr>
        <p:txBody>
          <a:bodyPr>
            <a:normAutofit fontScale="62500" lnSpcReduction="20000"/>
          </a:bodyPr>
          <a:lstStyle/>
          <a:p>
            <a:pPr marL="0" indent="0">
              <a:lnSpc>
                <a:spcPct val="107000"/>
              </a:lnSpc>
              <a:spcAft>
                <a:spcPts val="800"/>
              </a:spcAft>
              <a:buNone/>
            </a:pPr>
            <a:r>
              <a:rPr lang="en-US" b="1" dirty="0">
                <a:latin typeface="Time New Roman"/>
                <a:ea typeface="Calibri" panose="020F0502020204030204" pitchFamily="34" charset="0"/>
                <a:cs typeface="Times New Roman" panose="02020603050405020304" pitchFamily="18" charset="0"/>
              </a:rPr>
              <a:t>DRQ0DRQ3 </a:t>
            </a:r>
          </a:p>
          <a:p>
            <a:pPr>
              <a:lnSpc>
                <a:spcPct val="107000"/>
              </a:lnSpc>
              <a:spcAft>
                <a:spcPts val="800"/>
              </a:spcAft>
            </a:pPr>
            <a:r>
              <a:rPr lang="en-US" dirty="0">
                <a:latin typeface="Time New Roman"/>
                <a:ea typeface="Calibri" panose="020F0502020204030204" pitchFamily="34" charset="0"/>
                <a:cs typeface="Times New Roman" panose="02020603050405020304" pitchFamily="18" charset="0"/>
              </a:rPr>
              <a:t>These are the four individual channel DMA request inputs, which are used by the peripheral devices for using DMA services. When the fixed priority mode is selected, then DRQ0 has the highest priority and DRQ3 has the lowest priority among them.</a:t>
            </a:r>
          </a:p>
          <a:p>
            <a:pPr marL="0" indent="0">
              <a:lnSpc>
                <a:spcPct val="107000"/>
              </a:lnSpc>
              <a:spcAft>
                <a:spcPts val="800"/>
              </a:spcAft>
              <a:buNone/>
            </a:pPr>
            <a:r>
              <a:rPr lang="en-US" b="1" dirty="0" err="1">
                <a:latin typeface="Time New Roman"/>
                <a:ea typeface="Calibri" panose="020F0502020204030204" pitchFamily="34" charset="0"/>
                <a:cs typeface="Times New Roman" panose="02020603050405020304" pitchFamily="18" charset="0"/>
              </a:rPr>
              <a:t>DACKo</a:t>
            </a:r>
            <a:r>
              <a:rPr lang="en-US" b="1" dirty="0">
                <a:latin typeface="Time New Roman"/>
                <a:ea typeface="Calibri" panose="020F0502020204030204" pitchFamily="34" charset="0"/>
                <a:cs typeface="Times New Roman" panose="02020603050405020304" pitchFamily="18" charset="0"/>
              </a:rPr>
              <a:t> DACK3 </a:t>
            </a:r>
          </a:p>
          <a:p>
            <a:pPr>
              <a:lnSpc>
                <a:spcPct val="107000"/>
              </a:lnSpc>
              <a:spcAft>
                <a:spcPts val="800"/>
              </a:spcAft>
            </a:pPr>
            <a:r>
              <a:rPr lang="en-US" dirty="0">
                <a:latin typeface="Time New Roman"/>
                <a:ea typeface="Calibri" panose="020F0502020204030204" pitchFamily="34" charset="0"/>
                <a:cs typeface="Times New Roman" panose="02020603050405020304" pitchFamily="18" charset="0"/>
              </a:rPr>
              <a:t>These are the active-low DMA acknowledge lines, which updates the requesting peripheral about the status of their request by the CPU. These lines can also act as strobe lines for the requesting devices.</a:t>
            </a:r>
          </a:p>
          <a:p>
            <a:pPr marL="0" indent="0">
              <a:lnSpc>
                <a:spcPct val="107000"/>
              </a:lnSpc>
              <a:spcAft>
                <a:spcPts val="800"/>
              </a:spcAft>
              <a:buNone/>
            </a:pPr>
            <a:r>
              <a:rPr lang="en-US" b="1" dirty="0">
                <a:latin typeface="Time New Roman"/>
                <a:ea typeface="Calibri" panose="020F0502020204030204" pitchFamily="34" charset="0"/>
                <a:cs typeface="Times New Roman" panose="02020603050405020304" pitchFamily="18" charset="0"/>
              </a:rPr>
              <a:t>Do D7 </a:t>
            </a:r>
          </a:p>
          <a:p>
            <a:pPr>
              <a:lnSpc>
                <a:spcPct val="107000"/>
              </a:lnSpc>
              <a:spcAft>
                <a:spcPts val="800"/>
              </a:spcAft>
            </a:pPr>
            <a:r>
              <a:rPr lang="en-US" dirty="0">
                <a:latin typeface="Time New Roman"/>
                <a:ea typeface="Calibri" panose="020F0502020204030204" pitchFamily="34" charset="0"/>
                <a:cs typeface="Times New Roman" panose="02020603050405020304" pitchFamily="18" charset="0"/>
              </a:rPr>
              <a:t>These are bidirectional, data lines which are used to interface the system bus with the internal data bus of DMA controller. In the Slave mode, it carries command words to 8257 and status word from 8257. In the master mode, these lines are used to send higher byte of the generated address to the latch. This address is further latched using ADSTB signal.</a:t>
            </a:r>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20132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382000" cy="5745163"/>
          </a:xfrm>
        </p:spPr>
        <p:txBody>
          <a:bodyPr>
            <a:normAutofit/>
          </a:bodyPr>
          <a:lstStyle/>
          <a:p>
            <a:pPr marL="0" indent="0">
              <a:lnSpc>
                <a:spcPct val="107000"/>
              </a:lnSpc>
              <a:spcBef>
                <a:spcPts val="0"/>
              </a:spcBef>
              <a:buNone/>
            </a:pPr>
            <a:r>
              <a:rPr lang="en-US" sz="2000" b="1" dirty="0">
                <a:latin typeface="Time New Roman"/>
                <a:ea typeface="Calibri" panose="020F0502020204030204" pitchFamily="34" charset="0"/>
                <a:cs typeface="Times New Roman" panose="02020603050405020304" pitchFamily="18" charset="0"/>
              </a:rPr>
              <a:t>IOR</a:t>
            </a:r>
          </a:p>
          <a:p>
            <a:pPr marL="0" indent="0">
              <a:lnSpc>
                <a:spcPct val="107000"/>
              </a:lnSpc>
              <a:spcBef>
                <a:spcPts val="0"/>
              </a:spcBef>
              <a:buNone/>
            </a:pPr>
            <a:r>
              <a:rPr lang="en-US" sz="2000" dirty="0" smtClean="0">
                <a:latin typeface="Time New Roman"/>
                <a:ea typeface="Calibri" panose="020F0502020204030204" pitchFamily="34" charset="0"/>
                <a:cs typeface="Times New Roman" panose="02020603050405020304" pitchFamily="18" charset="0"/>
              </a:rPr>
              <a:t>      It </a:t>
            </a:r>
            <a:r>
              <a:rPr lang="en-US" sz="2000" dirty="0">
                <a:latin typeface="Time New Roman"/>
                <a:ea typeface="Calibri" panose="020F0502020204030204" pitchFamily="34" charset="0"/>
                <a:cs typeface="Times New Roman" panose="02020603050405020304" pitchFamily="18" charset="0"/>
              </a:rPr>
              <a:t>is an active-low bidirectional tri-state input line, which is used by the CPU to read internal registers of 8257 in the Slave mode. In the master mode, it is used to read data from the peripheral devices during a memory write cycle.</a:t>
            </a:r>
          </a:p>
          <a:p>
            <a:pPr marL="0" indent="0">
              <a:lnSpc>
                <a:spcPct val="107000"/>
              </a:lnSpc>
              <a:spcBef>
                <a:spcPts val="0"/>
              </a:spcBef>
              <a:buNone/>
            </a:pPr>
            <a:r>
              <a:rPr lang="en-US" sz="2000" b="1" dirty="0">
                <a:latin typeface="Time New Roman"/>
                <a:ea typeface="Calibri" panose="020F0502020204030204" pitchFamily="34" charset="0"/>
                <a:cs typeface="Times New Roman" panose="02020603050405020304" pitchFamily="18" charset="0"/>
              </a:rPr>
              <a:t>IOW</a:t>
            </a:r>
          </a:p>
          <a:p>
            <a:pPr marL="0" indent="0">
              <a:lnSpc>
                <a:spcPct val="107000"/>
              </a:lnSpc>
              <a:spcBef>
                <a:spcPts val="0"/>
              </a:spcBef>
              <a:buNone/>
            </a:pPr>
            <a:r>
              <a:rPr lang="en-US" sz="2000" dirty="0" smtClean="0">
                <a:latin typeface="Time New Roman"/>
                <a:ea typeface="Calibri" panose="020F0502020204030204" pitchFamily="34" charset="0"/>
                <a:cs typeface="Times New Roman" panose="02020603050405020304" pitchFamily="18" charset="0"/>
              </a:rPr>
              <a:t>             It </a:t>
            </a:r>
            <a:r>
              <a:rPr lang="en-US" sz="2000" dirty="0">
                <a:latin typeface="Time New Roman"/>
                <a:ea typeface="Calibri" panose="020F0502020204030204" pitchFamily="34" charset="0"/>
                <a:cs typeface="Times New Roman" panose="02020603050405020304" pitchFamily="18" charset="0"/>
              </a:rPr>
              <a:t>is an active low bi-direction tri-state line, which is used to load the contents of the data bus to the 8-bit mode register or upper/lower byte of a 16-bit DMA address register or terminal count register. In the master mode, it is used to load the data to the peripheral devices during DMA memory read cycle.</a:t>
            </a:r>
          </a:p>
          <a:p>
            <a:pPr marL="0" indent="0">
              <a:lnSpc>
                <a:spcPct val="107000"/>
              </a:lnSpc>
              <a:spcBef>
                <a:spcPts val="0"/>
              </a:spcBef>
              <a:buNone/>
            </a:pPr>
            <a:r>
              <a:rPr lang="en-US" sz="2000" b="1" dirty="0">
                <a:latin typeface="Time New Roman"/>
                <a:ea typeface="Calibri" panose="020F0502020204030204" pitchFamily="34" charset="0"/>
                <a:cs typeface="Times New Roman" panose="02020603050405020304" pitchFamily="18" charset="0"/>
              </a:rPr>
              <a:t>CLK</a:t>
            </a:r>
          </a:p>
          <a:p>
            <a:pPr marL="0" indent="0">
              <a:lnSpc>
                <a:spcPct val="107000"/>
              </a:lnSpc>
              <a:spcBef>
                <a:spcPts val="0"/>
              </a:spcBef>
              <a:buNone/>
            </a:pPr>
            <a:r>
              <a:rPr lang="en-US" sz="2000" dirty="0" smtClean="0">
                <a:latin typeface="Time New Roman"/>
                <a:ea typeface="Calibri" panose="020F0502020204030204" pitchFamily="34" charset="0"/>
                <a:cs typeface="Times New Roman" panose="02020603050405020304" pitchFamily="18" charset="0"/>
              </a:rPr>
              <a:t>           It </a:t>
            </a:r>
            <a:r>
              <a:rPr lang="en-US" sz="2000" dirty="0">
                <a:latin typeface="Time New Roman"/>
                <a:ea typeface="Calibri" panose="020F0502020204030204" pitchFamily="34" charset="0"/>
                <a:cs typeface="Times New Roman" panose="02020603050405020304" pitchFamily="18" charset="0"/>
              </a:rPr>
              <a:t>is a clock frequency signal which is required for the internal operation of 8257.</a:t>
            </a:r>
          </a:p>
          <a:p>
            <a:pPr marL="0" indent="0">
              <a:lnSpc>
                <a:spcPct val="107000"/>
              </a:lnSpc>
              <a:spcBef>
                <a:spcPts val="0"/>
              </a:spcBef>
              <a:buNone/>
            </a:pPr>
            <a:r>
              <a:rPr lang="en-US" sz="2000" b="1" dirty="0">
                <a:latin typeface="Time New Roman"/>
                <a:ea typeface="Calibri" panose="020F0502020204030204" pitchFamily="34" charset="0"/>
                <a:cs typeface="Times New Roman" panose="02020603050405020304" pitchFamily="18" charset="0"/>
              </a:rPr>
              <a:t>RESET</a:t>
            </a:r>
          </a:p>
          <a:p>
            <a:pPr marL="0" indent="0">
              <a:lnSpc>
                <a:spcPct val="107000"/>
              </a:lnSpc>
              <a:spcBef>
                <a:spcPts val="0"/>
              </a:spcBef>
              <a:buNone/>
            </a:pPr>
            <a:r>
              <a:rPr lang="en-US" sz="2000" dirty="0" smtClean="0">
                <a:latin typeface="Time New Roman"/>
                <a:ea typeface="Calibri" panose="020F0502020204030204" pitchFamily="34" charset="0"/>
                <a:cs typeface="Times New Roman" panose="02020603050405020304" pitchFamily="18" charset="0"/>
              </a:rPr>
              <a:t>       This </a:t>
            </a:r>
            <a:r>
              <a:rPr lang="en-US" sz="2000" dirty="0">
                <a:latin typeface="Time New Roman"/>
                <a:ea typeface="Calibri" panose="020F0502020204030204" pitchFamily="34" charset="0"/>
                <a:cs typeface="Times New Roman" panose="02020603050405020304" pitchFamily="18" charset="0"/>
              </a:rPr>
              <a:t>signal is used to RESET the DMA controller by disabling all the DMA channels.</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68353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1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1" name="object 5"/>
          <p:cNvSpPr>
            <a:spLocks noChangeArrowheads="1"/>
          </p:cNvSpPr>
          <p:nvPr/>
        </p:nvSpPr>
        <p:spPr bwMode="auto">
          <a:xfrm>
            <a:off x="4495800" y="215900"/>
            <a:ext cx="13779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2"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7" name="object 7"/>
          <p:cNvSpPr txBox="1"/>
          <p:nvPr/>
        </p:nvSpPr>
        <p:spPr>
          <a:xfrm>
            <a:off x="4791075" y="354013"/>
            <a:ext cx="787400" cy="549275"/>
          </a:xfrm>
          <a:prstGeom prst="rect">
            <a:avLst/>
          </a:prstGeom>
        </p:spPr>
        <p:txBody>
          <a:bodyPr lIns="0" tIns="0" rIns="0" bIns="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3600" b="1" i="0" u="none" strike="noStrike" kern="1200" cap="none" spc="-5" normalizeH="0" baseline="0" noProof="0" dirty="0">
                <a:ln>
                  <a:noFill/>
                </a:ln>
                <a:solidFill>
                  <a:srgbClr val="562213"/>
                </a:solidFill>
                <a:effectLst/>
                <a:uLnTx/>
                <a:uFillTx/>
                <a:latin typeface="Arial"/>
                <a:ea typeface="+mn-ea"/>
                <a:cs typeface="Arial"/>
              </a:rPr>
              <a:t>WR</a:t>
            </a:r>
            <a:endParaRPr kumimoji="0" sz="36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a:spLocks noGrp="1"/>
          </p:cNvSpPr>
          <p:nvPr>
            <p:ph type="title"/>
          </p:nvPr>
        </p:nvSpPr>
        <p:spPr/>
        <p:txBody>
          <a:bodyPr tIns="558800" rtlCol="0">
            <a:normAutofit/>
          </a:bodyPr>
          <a:lstStyle/>
          <a:p>
            <a:pPr marL="3525520" eaLnBrk="1" fontAlgn="auto" hangingPunct="1">
              <a:spcBef>
                <a:spcPts val="0"/>
              </a:spcBef>
              <a:spcAft>
                <a:spcPts val="0"/>
              </a:spcAft>
              <a:defRPr/>
            </a:pPr>
            <a:r>
              <a:rPr sz="2700" b="0" spc="-5" dirty="0">
                <a:solidFill>
                  <a:srgbClr val="006FC0"/>
                </a:solidFill>
              </a:rPr>
              <a:t>Pin 31</a:t>
            </a:r>
            <a:r>
              <a:rPr sz="2700" b="0" spc="-90" dirty="0">
                <a:solidFill>
                  <a:srgbClr val="006FC0"/>
                </a:solidFill>
              </a:rPr>
              <a:t> </a:t>
            </a:r>
            <a:r>
              <a:rPr sz="2700" b="0" dirty="0">
                <a:solidFill>
                  <a:srgbClr val="006FC0"/>
                </a:solidFill>
              </a:rPr>
              <a:t>(Output)</a:t>
            </a:r>
            <a:endParaRPr sz="2700"/>
          </a:p>
        </p:txBody>
      </p:sp>
      <p:sp>
        <p:nvSpPr>
          <p:cNvPr id="34830" name="object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83E5DE74-C603-4D04-B79B-FF554ACECC64}"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47</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9" name="object 9"/>
          <p:cNvSpPr txBox="1"/>
          <p:nvPr/>
        </p:nvSpPr>
        <p:spPr>
          <a:xfrm>
            <a:off x="1597025" y="1409700"/>
            <a:ext cx="3997325" cy="4344988"/>
          </a:xfrm>
          <a:prstGeom prst="rect">
            <a:avLst/>
          </a:prstGeom>
        </p:spPr>
        <p:txBody>
          <a:bodyPr lIns="0" tIns="0" rIns="0" bIns="0">
            <a:spAutoFit/>
          </a:bodyPr>
          <a:lstStyle>
            <a:lvl1pPr marL="295275" indent="-282575">
              <a:tabLst>
                <a:tab pos="295275" algn="l"/>
              </a:tabLst>
              <a:defRPr>
                <a:solidFill>
                  <a:schemeClr val="tx1"/>
                </a:solidFill>
                <a:latin typeface="Calibri" panose="020F0502020204030204" pitchFamily="34" charset="0"/>
              </a:defRPr>
            </a:lvl1pPr>
            <a:lvl2pPr marL="742950" indent="-285750">
              <a:tabLst>
                <a:tab pos="295275" algn="l"/>
              </a:tabLst>
              <a:defRPr>
                <a:solidFill>
                  <a:schemeClr val="tx1"/>
                </a:solidFill>
                <a:latin typeface="Calibri" panose="020F0502020204030204" pitchFamily="34" charset="0"/>
              </a:defRPr>
            </a:lvl2pPr>
            <a:lvl3pPr marL="1143000" indent="-228600">
              <a:tabLst>
                <a:tab pos="295275" algn="l"/>
              </a:tabLst>
              <a:defRPr>
                <a:solidFill>
                  <a:schemeClr val="tx1"/>
                </a:solidFill>
                <a:latin typeface="Calibri" panose="020F0502020204030204" pitchFamily="34" charset="0"/>
              </a:defRPr>
            </a:lvl3pPr>
            <a:lvl4pPr marL="1600200" indent="-228600">
              <a:tabLst>
                <a:tab pos="295275" algn="l"/>
              </a:tabLst>
              <a:defRPr>
                <a:solidFill>
                  <a:schemeClr val="tx1"/>
                </a:solidFill>
                <a:latin typeface="Calibri" panose="020F0502020204030204" pitchFamily="34" charset="0"/>
              </a:defRPr>
            </a:lvl4pPr>
            <a:lvl5pPr marL="2057400" indent="-228600">
              <a:tabLst>
                <a:tab pos="295275" algn="l"/>
              </a:tabLst>
              <a:defRPr>
                <a:solidFill>
                  <a:schemeClr val="tx1"/>
                </a:solidFill>
                <a:latin typeface="Calibri" panose="020F0502020204030204" pitchFamily="34" charset="0"/>
              </a:defRPr>
            </a:lvl5pPr>
            <a:lvl6pPr marL="2514600" indent="-228600" fontAlgn="base">
              <a:spcBef>
                <a:spcPct val="0"/>
              </a:spcBef>
              <a:spcAft>
                <a:spcPct val="0"/>
              </a:spcAft>
              <a:tabLst>
                <a:tab pos="295275" algn="l"/>
              </a:tabLst>
              <a:defRPr>
                <a:solidFill>
                  <a:schemeClr val="tx1"/>
                </a:solidFill>
                <a:latin typeface="Calibri" panose="020F0502020204030204" pitchFamily="34" charset="0"/>
              </a:defRPr>
            </a:lvl6pPr>
            <a:lvl7pPr marL="2971800" indent="-228600" fontAlgn="base">
              <a:spcBef>
                <a:spcPct val="0"/>
              </a:spcBef>
              <a:spcAft>
                <a:spcPct val="0"/>
              </a:spcAft>
              <a:tabLst>
                <a:tab pos="295275" algn="l"/>
              </a:tabLst>
              <a:defRPr>
                <a:solidFill>
                  <a:schemeClr val="tx1"/>
                </a:solidFill>
                <a:latin typeface="Calibri" panose="020F0502020204030204" pitchFamily="34" charset="0"/>
              </a:defRPr>
            </a:lvl7pPr>
            <a:lvl8pPr marL="3429000" indent="-228600" fontAlgn="base">
              <a:spcBef>
                <a:spcPct val="0"/>
              </a:spcBef>
              <a:spcAft>
                <a:spcPct val="0"/>
              </a:spcAft>
              <a:tabLst>
                <a:tab pos="295275" algn="l"/>
              </a:tabLst>
              <a:defRPr>
                <a:solidFill>
                  <a:schemeClr val="tx1"/>
                </a:solidFill>
                <a:latin typeface="Calibri" panose="020F0502020204030204" pitchFamily="34" charset="0"/>
              </a:defRPr>
            </a:lvl8pPr>
            <a:lvl9pPr marL="3886200" indent="-228600" fontAlgn="base">
              <a:spcBef>
                <a:spcPct val="0"/>
              </a:spcBef>
              <a:spcAft>
                <a:spcPct val="0"/>
              </a:spcAft>
              <a:tabLst>
                <a:tab pos="295275" algn="l"/>
              </a:tabLst>
              <a:defRPr>
                <a:solidFill>
                  <a:schemeClr val="tx1"/>
                </a:solidFill>
                <a:latin typeface="Calibri" panose="020F0502020204030204" pitchFamily="34" charset="0"/>
              </a:defRPr>
            </a:lvl9pPr>
          </a:lstStyle>
          <a:p>
            <a:pPr marL="295275" marR="0" lvl="0" indent="-282575" algn="l" defTabSz="914400" rtl="0" eaLnBrk="1" fontAlgn="base" latinLnBrk="0" hangingPunct="1">
              <a:lnSpc>
                <a:spcPct val="10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WR stands for Write.</a:t>
            </a:r>
          </a:p>
          <a:p>
            <a:pPr marL="295275" marR="0" lvl="0" indent="-282575" algn="l" defTabSz="914400" rtl="0" eaLnBrk="1" fontAlgn="base" latinLnBrk="0" hangingPunct="1">
              <a:lnSpc>
                <a:spcPct val="100000"/>
              </a:lnSpc>
              <a:spcBef>
                <a:spcPts val="180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also active low signal.</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It is a control signal used  for Write operation either  into memory or into output  device.</a:t>
            </a:r>
          </a:p>
          <a:p>
            <a:pPr marL="295275" marR="0" lvl="0" indent="-282575"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tab pos="295275" algn="l"/>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95275" marR="0" lvl="0" indent="-282575"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tab pos="295275" algn="l"/>
              </a:tabLst>
              <a:defRPr/>
            </a:pPr>
            <a:r>
              <a:rPr kumimoji="0" lang="en-US" altLang="en-US" sz="25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 low signal indicates that  data on the data bus must  be written into selected  memory location or into  output device.</a:t>
            </a:r>
          </a:p>
        </p:txBody>
      </p:sp>
      <p:sp>
        <p:nvSpPr>
          <p:cNvPr id="34826" name="object 10"/>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7" name="object 11"/>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8" name="object 12"/>
          <p:cNvSpPr>
            <a:spLocks noChangeArrowheads="1"/>
          </p:cNvSpPr>
          <p:nvPr/>
        </p:nvSpPr>
        <p:spPr bwMode="auto">
          <a:xfrm>
            <a:off x="8382000" y="36576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4829" name="object 13"/>
          <p:cNvSpPr>
            <a:spLocks noChangeArrowheads="1"/>
          </p:cNvSpPr>
          <p:nvPr/>
        </p:nvSpPr>
        <p:spPr bwMode="auto">
          <a:xfrm>
            <a:off x="4876800" y="381000"/>
            <a:ext cx="609600" cy="1588"/>
          </a:xfrm>
          <a:custGeom>
            <a:avLst/>
            <a:gdLst>
              <a:gd name="T0" fmla="*/ 0 w 609600"/>
              <a:gd name="T1" fmla="*/ 0 h 1904"/>
              <a:gd name="T2" fmla="*/ 609600 w 609600"/>
              <a:gd name="T3" fmla="*/ 1904 h 1904"/>
            </a:gdLst>
            <a:ahLst/>
            <a:cxnLst/>
            <a:rect l="T0" t="T1" r="T2" b="T3"/>
            <a:pathLst>
              <a:path w="609600" h="1904">
                <a:moveTo>
                  <a:pt x="0" y="0"/>
                </a:moveTo>
                <a:lnTo>
                  <a:pt x="609600" y="1650"/>
                </a:lnTo>
              </a:path>
            </a:pathLst>
          </a:custGeom>
          <a:noFill/>
          <a:ln w="25399">
            <a:solidFill>
              <a:srgbClr val="4A3D2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483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950" y="1533525"/>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object 12"/>
          <p:cNvSpPr>
            <a:spLocks noChangeArrowheads="1"/>
          </p:cNvSpPr>
          <p:nvPr/>
        </p:nvSpPr>
        <p:spPr bwMode="auto">
          <a:xfrm>
            <a:off x="8229600" y="3657600"/>
            <a:ext cx="6096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756481530"/>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457200"/>
            <a:ext cx="8382000" cy="5668963"/>
          </a:xfrm>
        </p:spPr>
        <p:txBody>
          <a:bodyPr>
            <a:normAutofit fontScale="62500" lnSpcReduction="20000"/>
          </a:bodyPr>
          <a:lstStyle/>
          <a:p>
            <a:pPr marL="0" indent="0">
              <a:buNone/>
            </a:pPr>
            <a:r>
              <a:rPr lang="en-US" b="1" dirty="0" err="1">
                <a:latin typeface="Time New Roman"/>
              </a:rPr>
              <a:t>Ao</a:t>
            </a:r>
            <a:r>
              <a:rPr lang="en-US" b="1" dirty="0">
                <a:latin typeface="Time New Roman"/>
              </a:rPr>
              <a:t> - A3 </a:t>
            </a:r>
          </a:p>
          <a:p>
            <a:r>
              <a:rPr lang="en-US" dirty="0">
                <a:latin typeface="Time New Roman"/>
              </a:rPr>
              <a:t>These are the four least significant address lines. In the slave mode, they act as an input, which selects one of the registers to be read or written. In the master mode, they are the four least significant memory address output lines generated by 8257.</a:t>
            </a:r>
          </a:p>
          <a:p>
            <a:pPr marL="0" indent="0">
              <a:buNone/>
            </a:pPr>
            <a:r>
              <a:rPr lang="en-US" b="1" dirty="0">
                <a:latin typeface="Time New Roman"/>
              </a:rPr>
              <a:t>CS</a:t>
            </a:r>
          </a:p>
          <a:p>
            <a:r>
              <a:rPr lang="en-US" dirty="0">
                <a:latin typeface="Time New Roman"/>
              </a:rPr>
              <a:t>It is an active-low chip select line. In the Slave mode, it enables the read/write operations to/from 8257. In the master mode, it disables the read/write operations to/from 8257.</a:t>
            </a:r>
          </a:p>
          <a:p>
            <a:pPr marL="0" indent="0">
              <a:buNone/>
            </a:pPr>
            <a:r>
              <a:rPr lang="en-US" b="1" dirty="0">
                <a:latin typeface="Time New Roman"/>
              </a:rPr>
              <a:t>A4 - A7 </a:t>
            </a:r>
          </a:p>
          <a:p>
            <a:r>
              <a:rPr lang="en-US" dirty="0">
                <a:latin typeface="Time New Roman"/>
              </a:rPr>
              <a:t>These are the higher nibble of the lower byte address generated by DMA in the master mode.</a:t>
            </a:r>
          </a:p>
          <a:p>
            <a:pPr marL="0" indent="0">
              <a:buNone/>
            </a:pPr>
            <a:r>
              <a:rPr lang="en-US" b="1" dirty="0">
                <a:latin typeface="Time New Roman"/>
              </a:rPr>
              <a:t>READY</a:t>
            </a:r>
          </a:p>
          <a:p>
            <a:r>
              <a:rPr lang="en-US" dirty="0">
                <a:latin typeface="Time New Roman"/>
              </a:rPr>
              <a:t>It is an active-high asynchronous input signal, which makes DMA ready by inserting wait states</a:t>
            </a:r>
            <a:r>
              <a:rPr lang="en-US" dirty="0" smtClean="0">
                <a:latin typeface="Time New Roman"/>
              </a:rPr>
              <a:t>.</a:t>
            </a:r>
          </a:p>
          <a:p>
            <a:pPr marL="0" indent="0">
              <a:buNone/>
            </a:pPr>
            <a:r>
              <a:rPr lang="en-US" b="1" dirty="0">
                <a:latin typeface="Time New Roman"/>
              </a:rPr>
              <a:t>HRQ</a:t>
            </a:r>
          </a:p>
          <a:p>
            <a:r>
              <a:rPr lang="en-US" dirty="0">
                <a:latin typeface="Time New Roman"/>
              </a:rPr>
              <a:t>This signal is used to receive the hold request signal from the output device. In the slave mode, it is connected with a DRQ input line 8257. In Master mode, it is connected with HOLD input of the CPU.</a:t>
            </a:r>
          </a:p>
          <a:p>
            <a:endParaRPr lang="en-US" dirty="0" smtClean="0">
              <a:latin typeface="Time New Roman"/>
            </a:endParaRPr>
          </a:p>
          <a:p>
            <a:endParaRPr lang="en-US"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3959797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534400" cy="6400800"/>
          </a:xfrm>
        </p:spPr>
        <p:txBody>
          <a:bodyPr>
            <a:normAutofit/>
          </a:bodyPr>
          <a:lstStyle/>
          <a:p>
            <a:pPr marL="0" indent="0">
              <a:buNone/>
            </a:pPr>
            <a:r>
              <a:rPr lang="en-US" sz="2000" dirty="0">
                <a:latin typeface="Time New Roman"/>
              </a:rPr>
              <a:t>HLDA</a:t>
            </a:r>
          </a:p>
          <a:p>
            <a:r>
              <a:rPr lang="en-US" sz="2000" dirty="0">
                <a:latin typeface="Time New Roman"/>
              </a:rPr>
              <a:t>It is the hold acknowledgement signal which indicates the DMA controller that the bus has been granted to the requesting peripheral by the CPU when it is set to 1.</a:t>
            </a:r>
          </a:p>
          <a:p>
            <a:pPr marL="0" indent="0">
              <a:buNone/>
            </a:pPr>
            <a:r>
              <a:rPr lang="en-US" sz="2000" dirty="0">
                <a:latin typeface="Time New Roman"/>
              </a:rPr>
              <a:t>MEMR</a:t>
            </a:r>
          </a:p>
          <a:p>
            <a:r>
              <a:rPr lang="en-US" sz="2000" dirty="0">
                <a:latin typeface="Time New Roman"/>
              </a:rPr>
              <a:t>It is the low memory read signal, which is used to read the data from the addressed memory locations during DMA read cycles.</a:t>
            </a:r>
          </a:p>
          <a:p>
            <a:pPr marL="0" indent="0">
              <a:buNone/>
            </a:pPr>
            <a:r>
              <a:rPr lang="en-US" sz="2000" dirty="0">
                <a:latin typeface="Time New Roman"/>
              </a:rPr>
              <a:t>MEMW</a:t>
            </a:r>
          </a:p>
          <a:p>
            <a:r>
              <a:rPr lang="en-US" sz="2000" dirty="0">
                <a:latin typeface="Time New Roman"/>
              </a:rPr>
              <a:t>It is the active-low three state signal which is used to write the data to the addressed memory location during DMA write operation.</a:t>
            </a:r>
          </a:p>
          <a:p>
            <a:pPr marL="0" indent="0">
              <a:buNone/>
            </a:pPr>
            <a:r>
              <a:rPr lang="en-US" sz="2000" dirty="0">
                <a:latin typeface="Time New Roman"/>
              </a:rPr>
              <a:t>ADST</a:t>
            </a:r>
          </a:p>
          <a:p>
            <a:r>
              <a:rPr lang="en-US" sz="2000" dirty="0">
                <a:latin typeface="Time New Roman"/>
              </a:rPr>
              <a:t>This signal is used to convert the higher byte of the memory address generated by the DMA controller into the latches.</a:t>
            </a:r>
          </a:p>
          <a:p>
            <a:pPr marL="0" indent="0">
              <a:buNone/>
            </a:pPr>
            <a:r>
              <a:rPr lang="en-US" sz="2000" dirty="0">
                <a:latin typeface="Time New Roman"/>
              </a:rPr>
              <a:t>AEN</a:t>
            </a:r>
          </a:p>
          <a:p>
            <a:r>
              <a:rPr lang="en-US" sz="2000" dirty="0">
                <a:latin typeface="Time New Roman"/>
              </a:rPr>
              <a:t>This signal is used to disable the address bus/data bus.</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4020867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458200" cy="5821363"/>
          </a:xfrm>
        </p:spPr>
        <p:txBody>
          <a:bodyPr>
            <a:normAutofit/>
          </a:bodyPr>
          <a:lstStyle/>
          <a:p>
            <a:pPr marL="0" indent="0">
              <a:buNone/>
            </a:pPr>
            <a:r>
              <a:rPr lang="en-US" sz="2000" dirty="0">
                <a:latin typeface="Time New Roman"/>
              </a:rPr>
              <a:t>TC</a:t>
            </a:r>
          </a:p>
          <a:p>
            <a:r>
              <a:rPr lang="en-US" sz="2000" dirty="0">
                <a:latin typeface="Time New Roman"/>
              </a:rPr>
              <a:t>It stands for Terminal Count, which indicates the present DMA cycle to the present peripheral devices.</a:t>
            </a:r>
          </a:p>
          <a:p>
            <a:pPr marL="0" indent="0">
              <a:buNone/>
            </a:pPr>
            <a:r>
              <a:rPr lang="en-US" sz="2000" dirty="0">
                <a:latin typeface="Time New Roman"/>
              </a:rPr>
              <a:t>MARK</a:t>
            </a:r>
          </a:p>
          <a:p>
            <a:r>
              <a:rPr lang="en-US" sz="2000" dirty="0">
                <a:latin typeface="Time New Roman"/>
              </a:rPr>
              <a:t>The mark will be activated after each 128 cycles or integral multiples of it from the beginning. It indicates the current DMA cycle is the 128th cycle since the previous MARK output to the selected peripheral device.</a:t>
            </a:r>
          </a:p>
          <a:p>
            <a:pPr marL="0" indent="0">
              <a:buNone/>
            </a:pPr>
            <a:r>
              <a:rPr lang="en-US" sz="2000" dirty="0" err="1">
                <a:latin typeface="Time New Roman"/>
              </a:rPr>
              <a:t>Vcc</a:t>
            </a:r>
            <a:r>
              <a:rPr lang="en-US" sz="2000" dirty="0">
                <a:latin typeface="Time New Roman"/>
              </a:rPr>
              <a:t> </a:t>
            </a:r>
          </a:p>
          <a:p>
            <a:r>
              <a:rPr lang="en-US" sz="2000" dirty="0">
                <a:latin typeface="Time New Roman"/>
              </a:rPr>
              <a:t>It is the power signal which is required for the operation of the circuit.</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377495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800"/>
            <a:ext cx="8229600" cy="4724400"/>
          </a:xfrm>
        </p:spPr>
        <p:txBody>
          <a:bodyPr>
            <a:noAutofit/>
          </a:bodyPr>
          <a:lstStyle/>
          <a:p>
            <a:pPr>
              <a:defRPr/>
            </a:pPr>
            <a:r>
              <a:rPr lang="en-US" sz="72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INTERRUPT CONTROLLER</a:t>
            </a:r>
            <a:br>
              <a:rPr lang="en-US" sz="72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br>
            <a:r>
              <a:rPr lang="en-US" sz="7200" b="1" i="1" dirty="0" smtClean="0">
                <a:effectLst>
                  <a:outerShdw blurRad="38100" dist="38100" dir="2700000" algn="tl">
                    <a:srgbClr val="000000">
                      <a:alpha val="43137"/>
                    </a:srgbClr>
                  </a:outerShdw>
                </a:effectLst>
                <a:latin typeface="Arial" pitchFamily="34" charset="0"/>
                <a:cs typeface="Arial" pitchFamily="34" charset="0"/>
              </a:rPr>
              <a:t>INTEL </a:t>
            </a:r>
            <a:r>
              <a:rPr lang="en-US" sz="7200" dirty="0" smtClean="0">
                <a:effectLst>
                  <a:outerShdw blurRad="38100" dist="38100" dir="2700000" algn="tl">
                    <a:srgbClr val="000000">
                      <a:alpha val="43137"/>
                    </a:srgbClr>
                  </a:outerShdw>
                </a:effectLst>
                <a:latin typeface="Arial" pitchFamily="34" charset="0"/>
                <a:cs typeface="Arial" pitchFamily="34" charset="0"/>
              </a:rPr>
              <a:t>8259</a:t>
            </a:r>
            <a:endParaRPr lang="en-US" sz="7200" dirty="0">
              <a:effectLst>
                <a:outerShdw blurRad="38100" dist="38100" dir="2700000" algn="tl">
                  <a:srgbClr val="000000">
                    <a:alpha val="43137"/>
                  </a:srgbClr>
                </a:outerShdw>
              </a:effectLst>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pPr>
              <a:defRPr/>
            </a:pPr>
            <a:fld id="{D77AB56C-04A8-4385-AC6A-5CE6FA570675}" type="slidenum">
              <a:rPr lang="en-US" smtClean="0"/>
              <a:pPr>
                <a:defRPr/>
              </a:pPr>
              <a:t>473</a:t>
            </a:fld>
            <a:endParaRPr lang="en-US"/>
          </a:p>
        </p:txBody>
      </p:sp>
    </p:spTree>
    <p:extLst>
      <p:ext uri="{BB962C8B-B14F-4D97-AF65-F5344CB8AC3E}">
        <p14:creationId xmlns:p14="http://schemas.microsoft.com/office/powerpoint/2010/main" val="28893027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2"/>
          <p:cNvSpPr>
            <a:spLocks noGrp="1"/>
          </p:cNvSpPr>
          <p:nvPr>
            <p:ph idx="1"/>
          </p:nvPr>
        </p:nvSpPr>
        <p:spPr>
          <a:xfrm>
            <a:off x="304801" y="609600"/>
            <a:ext cx="8229600" cy="5181600"/>
          </a:xfrm>
        </p:spPr>
        <p:txBody>
          <a:bodyPr>
            <a:normAutofit/>
          </a:bodyPr>
          <a:lstStyle/>
          <a:p>
            <a:pPr>
              <a:buFont typeface="Wingdings" pitchFamily="2" charset="2"/>
              <a:buChar char=""/>
            </a:pPr>
            <a:r>
              <a:rPr lang="en-US" smtClean="0"/>
              <a:t>If we are working with an 8086, we have a problem here because the 8086 has only two interrupt inputs, NMI and INTR.</a:t>
            </a:r>
          </a:p>
          <a:p>
            <a:pPr>
              <a:buFont typeface="Wingdings" pitchFamily="2" charset="2"/>
              <a:buChar char=""/>
            </a:pPr>
            <a:r>
              <a:rPr lang="en-US" smtClean="0"/>
              <a:t> If we save NMI for a power failure interrupt, this leaves only one interrupt for all the other applications. For applications where we have interrupts from multiple source, we use an external device called a </a:t>
            </a:r>
            <a:r>
              <a:rPr lang="en-US" b="1" i="1" smtClean="0"/>
              <a:t>priority interrupt controller ( PIC ) </a:t>
            </a:r>
            <a:r>
              <a:rPr lang="en-US" i="1" smtClean="0"/>
              <a:t>to the interrupt signals into </a:t>
            </a:r>
            <a:r>
              <a:rPr lang="en-US" b="1" i="1" smtClean="0"/>
              <a:t>a </a:t>
            </a:r>
            <a:r>
              <a:rPr lang="en-US" smtClean="0"/>
              <a:t>single interrupt input on the processor.</a:t>
            </a:r>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474</a:t>
            </a:fld>
            <a:endParaRPr lang="en-US"/>
          </a:p>
        </p:txBody>
      </p:sp>
    </p:spTree>
    <p:extLst>
      <p:ext uri="{BB962C8B-B14F-4D97-AF65-F5344CB8AC3E}">
        <p14:creationId xmlns:p14="http://schemas.microsoft.com/office/powerpoint/2010/main" val="212664424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srcRect/>
          <a:stretch>
            <a:fillRect/>
          </a:stretch>
        </p:blipFill>
        <p:spPr bwMode="auto">
          <a:xfrm>
            <a:off x="381001" y="685800"/>
            <a:ext cx="8458200" cy="5943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7162166-6842-433B-9755-D43F02558A5E}" type="slidenum">
              <a:rPr lang="en-US" smtClean="0"/>
              <a:pPr>
                <a:defRPr/>
              </a:pPr>
              <a:t>475</a:t>
            </a:fld>
            <a:endParaRPr lang="en-US"/>
          </a:p>
        </p:txBody>
      </p:sp>
    </p:spTree>
    <p:extLst>
      <p:ext uri="{BB962C8B-B14F-4D97-AF65-F5344CB8AC3E}">
        <p14:creationId xmlns:p14="http://schemas.microsoft.com/office/powerpoint/2010/main" val="31030457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8839200" cy="1143000"/>
          </a:xfrm>
        </p:spPr>
        <p:txBody>
          <a:bodyPr>
            <a:normAutofit fontScale="90000"/>
          </a:bodyPr>
          <a:lstStyle/>
          <a:p>
            <a:pPr>
              <a:defRPr/>
            </a:pPr>
            <a:r>
              <a:rPr lang="en-US" dirty="0" smtClean="0"/>
              <a:t>Architecture and Signal     Descriptions of 8259</a:t>
            </a:r>
            <a:endParaRPr lang="en-US" dirty="0"/>
          </a:p>
        </p:txBody>
      </p:sp>
      <p:sp>
        <p:nvSpPr>
          <p:cNvPr id="96259" name="Content Placeholder 2"/>
          <p:cNvSpPr>
            <a:spLocks noGrp="1"/>
          </p:cNvSpPr>
          <p:nvPr>
            <p:ph idx="1"/>
          </p:nvPr>
        </p:nvSpPr>
        <p:spPr/>
        <p:txBody>
          <a:bodyPr>
            <a:normAutofit/>
          </a:bodyPr>
          <a:lstStyle/>
          <a:p>
            <a:pPr>
              <a:buFont typeface="Wingdings" pitchFamily="2" charset="2"/>
              <a:buChar char=""/>
            </a:pPr>
            <a:r>
              <a:rPr lang="en-US" b="1" smtClean="0"/>
              <a:t>Interrupt Request Register (RR): </a:t>
            </a:r>
            <a:r>
              <a:rPr lang="en-US" smtClean="0"/>
              <a:t>The interrupts at IRQ</a:t>
            </a:r>
            <a:r>
              <a:rPr lang="en-US" b="1" smtClean="0"/>
              <a:t> </a:t>
            </a:r>
            <a:r>
              <a:rPr lang="en-US" smtClean="0"/>
              <a:t>input lines are handled by Interrupt Request internally. IRR stores all the interrupt request in it in order to serve them one by one on the priority basis.</a:t>
            </a:r>
          </a:p>
          <a:p>
            <a:pPr>
              <a:buFont typeface="Wingdings" pitchFamily="2" charset="2"/>
              <a:buChar char=""/>
            </a:pPr>
            <a:r>
              <a:rPr lang="en-US" b="1" smtClean="0"/>
              <a:t>In-Service Register (ISR): </a:t>
            </a:r>
            <a:r>
              <a:rPr lang="en-US" smtClean="0"/>
              <a:t>This stores all the interrupt requests those are being served, i.e. ISR keeps a track of the requests being served.</a:t>
            </a:r>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476</a:t>
            </a:fld>
            <a:endParaRPr lang="en-US"/>
          </a:p>
        </p:txBody>
      </p:sp>
    </p:spTree>
    <p:extLst>
      <p:ext uri="{BB962C8B-B14F-4D97-AF65-F5344CB8AC3E}">
        <p14:creationId xmlns:p14="http://schemas.microsoft.com/office/powerpoint/2010/main" val="258334544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2"/>
          <p:cNvSpPr>
            <a:spLocks noGrp="1"/>
          </p:cNvSpPr>
          <p:nvPr>
            <p:ph idx="1"/>
          </p:nvPr>
        </p:nvSpPr>
        <p:spPr>
          <a:xfrm>
            <a:off x="533401" y="2"/>
            <a:ext cx="8229600" cy="5745163"/>
          </a:xfrm>
        </p:spPr>
        <p:txBody>
          <a:bodyPr>
            <a:normAutofit/>
          </a:bodyPr>
          <a:lstStyle/>
          <a:p>
            <a:pPr>
              <a:buFont typeface="Wingdings" pitchFamily="2" charset="2"/>
              <a:buChar char=""/>
            </a:pPr>
            <a:r>
              <a:rPr lang="en-US" b="1" smtClean="0"/>
              <a:t>Priority Resolver : </a:t>
            </a:r>
            <a:r>
              <a:rPr lang="en-US" sz="2800" smtClean="0"/>
              <a:t>This unit determines the priorities of</a:t>
            </a:r>
            <a:r>
              <a:rPr lang="en-US" sz="2800" b="1" smtClean="0"/>
              <a:t> </a:t>
            </a:r>
            <a:r>
              <a:rPr lang="en-US" sz="2800" smtClean="0"/>
              <a:t>the interrupt requests appearing simultaneously. The highest priority is selected and stored into the corresponding bit of ISR during INTA pulse. The IR0 has the highest priority while the IR7 has the lowest one, normally in fixed priority mode. The priorities however may be altered by programming the 8259A in rotating priority mode.</a:t>
            </a:r>
          </a:p>
          <a:p>
            <a:pPr>
              <a:buFont typeface="Wingdings" pitchFamily="2" charset="2"/>
              <a:buChar char=""/>
            </a:pPr>
            <a:r>
              <a:rPr lang="en-US" b="1" smtClean="0"/>
              <a:t>Interrupt Mask Register (IMR) : </a:t>
            </a:r>
            <a:r>
              <a:rPr lang="en-US" smtClean="0"/>
              <a:t>This register stores the bits required to mask the interrupt inputs. IMR operates on IRR at the direction of the Priority Resolver.</a:t>
            </a:r>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477</a:t>
            </a:fld>
            <a:endParaRPr lang="en-US"/>
          </a:p>
        </p:txBody>
      </p:sp>
    </p:spTree>
    <p:extLst>
      <p:ext uri="{BB962C8B-B14F-4D97-AF65-F5344CB8AC3E}">
        <p14:creationId xmlns:p14="http://schemas.microsoft.com/office/powerpoint/2010/main" val="3202495686"/>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2"/>
          <p:cNvSpPr>
            <a:spLocks noGrp="1"/>
          </p:cNvSpPr>
          <p:nvPr>
            <p:ph idx="1"/>
          </p:nvPr>
        </p:nvSpPr>
        <p:spPr>
          <a:xfrm>
            <a:off x="457200" y="2"/>
            <a:ext cx="8229600" cy="6126163"/>
          </a:xfrm>
        </p:spPr>
        <p:txBody>
          <a:bodyPr>
            <a:normAutofit fontScale="92500" lnSpcReduction="10000"/>
          </a:bodyPr>
          <a:lstStyle/>
          <a:p>
            <a:pPr>
              <a:buFont typeface="Wingdings" pitchFamily="2" charset="2"/>
              <a:buChar char=""/>
            </a:pPr>
            <a:r>
              <a:rPr lang="en-US" b="1" smtClean="0"/>
              <a:t>Interrupt Control Logic: </a:t>
            </a:r>
            <a:r>
              <a:rPr lang="en-US" smtClean="0"/>
              <a:t>This block manages the interrupt and interrupt acknowledge signals to be sent to the CPU for serving one of the eight interrupt requests. This also accepts the interrupt acknowledge (INTA) signal from CPU that causes the 8259A to release vector address on to the data bus.</a:t>
            </a:r>
          </a:p>
          <a:p>
            <a:pPr>
              <a:buFont typeface="Wingdings" pitchFamily="2" charset="2"/>
              <a:buChar char=""/>
            </a:pPr>
            <a:r>
              <a:rPr lang="en-US" b="1" smtClean="0"/>
              <a:t>Data Bus Buffer : </a:t>
            </a:r>
            <a:r>
              <a:rPr lang="en-US" smtClean="0"/>
              <a:t>This tristate bidirectional buffer interfaces internal 8259A bus to the microprocessor system data bus. Control words, status and vector information pass</a:t>
            </a:r>
          </a:p>
          <a:p>
            <a:pPr>
              <a:buFont typeface="Wingdings" pitchFamily="2" charset="2"/>
              <a:buNone/>
            </a:pPr>
            <a:r>
              <a:rPr lang="en-US" smtClean="0"/>
              <a:t>	through data buffer during read or write operations.</a:t>
            </a:r>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478</a:t>
            </a:fld>
            <a:endParaRPr lang="en-US"/>
          </a:p>
        </p:txBody>
      </p:sp>
    </p:spTree>
    <p:extLst>
      <p:ext uri="{BB962C8B-B14F-4D97-AF65-F5344CB8AC3E}">
        <p14:creationId xmlns:p14="http://schemas.microsoft.com/office/powerpoint/2010/main" val="48541400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p:cNvSpPr>
            <a:spLocks noGrp="1"/>
          </p:cNvSpPr>
          <p:nvPr>
            <p:ph idx="1"/>
          </p:nvPr>
        </p:nvSpPr>
        <p:spPr>
          <a:xfrm>
            <a:off x="457200" y="381002"/>
            <a:ext cx="8458200" cy="5745163"/>
          </a:xfrm>
        </p:spPr>
        <p:txBody>
          <a:bodyPr>
            <a:normAutofit lnSpcReduction="10000"/>
          </a:bodyPr>
          <a:lstStyle/>
          <a:p>
            <a:pPr>
              <a:buFont typeface="Wingdings" pitchFamily="2" charset="2"/>
              <a:buChar char=""/>
            </a:pPr>
            <a:r>
              <a:rPr lang="en-US" b="1" smtClean="0"/>
              <a:t>Read/Write Control Logic: </a:t>
            </a:r>
            <a:r>
              <a:rPr lang="en-US" smtClean="0"/>
              <a:t>This circuit accepts and decodes commands from the CPU. This block also allows the status of the 8259A to be transferred on to the data bus.</a:t>
            </a:r>
          </a:p>
          <a:p>
            <a:pPr>
              <a:buFont typeface="Wingdings" pitchFamily="2" charset="2"/>
              <a:buChar char=""/>
            </a:pPr>
            <a:r>
              <a:rPr lang="en-US" b="1" smtClean="0"/>
              <a:t>Cascade Buffer/Comparator: </a:t>
            </a:r>
            <a:r>
              <a:rPr lang="en-US" sz="2800" smtClean="0"/>
              <a:t>This block stores and compares the ID’s all the 8259A used in system. The three I/O pins CASO-2 are outputs when the 8259A is used as a master. The same pins act as inputs when the 8259A is in slave mode. The 8259A in master mode sends the ID of the interrupting slave device on these lines. The slave thus selected, will send its preprogrammed vector address on</a:t>
            </a:r>
          </a:p>
          <a:p>
            <a:pPr>
              <a:buFont typeface="Wingdings" pitchFamily="2" charset="2"/>
              <a:buNone/>
            </a:pPr>
            <a:r>
              <a:rPr lang="en-US" sz="2800" smtClean="0"/>
              <a:t>	the data bus during the next INTA pulse.</a:t>
            </a:r>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479</a:t>
            </a:fld>
            <a:endParaRPr lang="en-US"/>
          </a:p>
        </p:txBody>
      </p:sp>
    </p:spTree>
    <p:extLst>
      <p:ext uri="{BB962C8B-B14F-4D97-AF65-F5344CB8AC3E}">
        <p14:creationId xmlns:p14="http://schemas.microsoft.com/office/powerpoint/2010/main" val="391237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3"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4"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5" name="object 5"/>
          <p:cNvSpPr>
            <a:spLocks noChangeArrowheads="1"/>
          </p:cNvSpPr>
          <p:nvPr/>
        </p:nvSpPr>
        <p:spPr bwMode="auto">
          <a:xfrm>
            <a:off x="4075113" y="215900"/>
            <a:ext cx="2217737"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6" name="object 6"/>
          <p:cNvSpPr>
            <a:spLocks noChangeArrowheads="1"/>
          </p:cNvSpPr>
          <p:nvPr/>
        </p:nvSpPr>
        <p:spPr bwMode="auto">
          <a:xfrm>
            <a:off x="3921125" y="804863"/>
            <a:ext cx="2527300"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47" name="object 7"/>
          <p:cNvSpPr>
            <a:spLocks noGrp="1"/>
          </p:cNvSpPr>
          <p:nvPr>
            <p:ph type="title"/>
          </p:nvPr>
        </p:nvSpPr>
        <p:spPr/>
        <p:txBody>
          <a:bodyPr/>
          <a:lstStyle/>
          <a:p>
            <a:pPr marL="3886200" eaLnBrk="1" hangingPunct="1"/>
            <a:r>
              <a:rPr lang="en-US" altLang="en-US" smtClean="0">
                <a:latin typeface="Arial" panose="020B0604020202020204" pitchFamily="34" charset="0"/>
                <a:cs typeface="Arial" panose="020B0604020202020204" pitchFamily="34" charset="0"/>
              </a:rPr>
              <a:t>READY</a:t>
            </a:r>
          </a:p>
        </p:txBody>
      </p:sp>
      <p:sp>
        <p:nvSpPr>
          <p:cNvPr id="35852"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C911F60C-9873-433E-81C6-7888B7CD6764}"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48</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629150" cy="5262562"/>
          </a:xfrm>
          <a:prstGeom prst="rect">
            <a:avLst/>
          </a:prstGeom>
        </p:spPr>
        <p:txBody>
          <a:bodyPr lIns="0" tIns="0" rIns="0" bIns="0">
            <a:spAutoFit/>
          </a:bodyPr>
          <a:lstStyle>
            <a:lvl1pPr marL="25590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590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35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559050" marR="0" lvl="0" indent="0" algn="l" defTabSz="914400" rtl="0" eaLnBrk="1" fontAlgn="base" latinLnBrk="0" hangingPunct="1">
              <a:lnSpc>
                <a:spcPct val="90000"/>
              </a:lnSpc>
              <a:spcBef>
                <a:spcPts val="1313"/>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This pin is used to  synchronize slower  peripheral devices with  fast microprocessor.</a:t>
            </a:r>
          </a:p>
          <a:p>
            <a:pPr marL="2559050" marR="0" lvl="0" indent="0" algn="l" defTabSz="914400" rtl="0" eaLnBrk="1" fontAlgn="base" latinLnBrk="0" hangingPunct="1">
              <a:lnSpc>
                <a:spcPct val="90000"/>
              </a:lnSpc>
              <a:spcBef>
                <a:spcPts val="240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 low value causes the  microprocessor to enter  into </a:t>
            </a:r>
            <a:r>
              <a:rPr kumimoji="0" lang="en-US" altLang="en-US" sz="2700" b="1" i="1"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wait state</a:t>
            </a: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t>
            </a:r>
          </a:p>
          <a:p>
            <a:pPr marL="2559050" marR="0" lvl="0" indent="0" algn="l" defTabSz="914400" rtl="0" eaLnBrk="1" fontAlgn="base" latinLnBrk="0" hangingPunct="1">
              <a:lnSpc>
                <a:spcPct val="90000"/>
              </a:lnSpc>
              <a:spcBef>
                <a:spcPts val="2400"/>
              </a:spcBef>
              <a:spcAft>
                <a:spcPct val="0"/>
              </a:spcAft>
              <a:buClr>
                <a:srgbClr val="3891A7"/>
              </a:buClr>
              <a:buSzPct val="80000"/>
              <a:buFont typeface="Wingdings" panose="05000000000000000000" pitchFamily="2" charset="2"/>
              <a:buChar char=""/>
              <a:tabLst/>
              <a:defRPr/>
            </a:pPr>
            <a:r>
              <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The microprocessor  remains in wait state  until the input at this pin  goes high.</a:t>
            </a:r>
          </a:p>
        </p:txBody>
      </p:sp>
      <p:sp>
        <p:nvSpPr>
          <p:cNvPr id="35849"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50"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5851" name="object 11"/>
          <p:cNvSpPr>
            <a:spLocks noChangeArrowheads="1"/>
          </p:cNvSpPr>
          <p:nvPr/>
        </p:nvSpPr>
        <p:spPr bwMode="auto">
          <a:xfrm>
            <a:off x="8458200" y="28194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585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9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object 12"/>
          <p:cNvSpPr>
            <a:spLocks noChangeArrowheads="1"/>
          </p:cNvSpPr>
          <p:nvPr/>
        </p:nvSpPr>
        <p:spPr bwMode="auto">
          <a:xfrm>
            <a:off x="8305800" y="2743200"/>
            <a:ext cx="533400" cy="2286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65607578"/>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2196725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303988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p:cNvSpPr>
            <a:spLocks noGrp="1"/>
          </p:cNvSpPr>
          <p:nvPr>
            <p:ph type="title"/>
          </p:nvPr>
        </p:nvSpPr>
        <p:spPr>
          <a:xfrm>
            <a:off x="457200" y="1981200"/>
            <a:ext cx="8229600" cy="3048000"/>
          </a:xfrm>
        </p:spPr>
        <p:txBody>
          <a:bodyPr>
            <a:normAutofit fontScale="90000"/>
          </a:bodyPr>
          <a:lstStyle/>
          <a:p>
            <a:pPr eaLnBrk="1" hangingPunct="1">
              <a:defRPr/>
            </a:pPr>
            <a:r>
              <a:rPr lang="en-US" sz="6600" b="1" dirty="0" smtClean="0">
                <a:solidFill>
                  <a:srgbClr val="FF0000"/>
                </a:solidFill>
                <a:effectLst/>
                <a:latin typeface="Book Antiqua" pitchFamily="18" charset="0"/>
                <a:cs typeface="Times New Roman" pitchFamily="18" charset="0"/>
              </a:rPr>
              <a:t>Keyboard/Display  Controller </a:t>
            </a:r>
            <a:br>
              <a:rPr lang="en-US" sz="6600" b="1" dirty="0" smtClean="0">
                <a:solidFill>
                  <a:srgbClr val="FF0000"/>
                </a:solidFill>
                <a:effectLst/>
                <a:latin typeface="Book Antiqua" pitchFamily="18" charset="0"/>
                <a:cs typeface="Times New Roman" pitchFamily="18" charset="0"/>
              </a:rPr>
            </a:br>
            <a:r>
              <a:rPr lang="en-US" sz="6600" b="1" dirty="0" smtClean="0">
                <a:solidFill>
                  <a:srgbClr val="0070C0"/>
                </a:solidFill>
                <a:effectLst/>
                <a:latin typeface="Book Antiqua" pitchFamily="18" charset="0"/>
                <a:cs typeface="Times New Roman" pitchFamily="18" charset="0"/>
              </a:rPr>
              <a:t>INTEL 8279</a:t>
            </a:r>
            <a:endParaRPr lang="en-US" sz="6600" b="1" dirty="0" smtClean="0">
              <a:solidFill>
                <a:srgbClr val="0070C0"/>
              </a:solidFill>
              <a:effectLst/>
              <a:latin typeface="Book Antiqua" pitchFamily="18" charset="0"/>
            </a:endParaRPr>
          </a:p>
        </p:txBody>
      </p:sp>
      <p:sp>
        <p:nvSpPr>
          <p:cNvPr id="3" name="Slide Number Placeholder 2"/>
          <p:cNvSpPr>
            <a:spLocks noGrp="1"/>
          </p:cNvSpPr>
          <p:nvPr>
            <p:ph type="sldNum" sz="quarter" idx="12"/>
          </p:nvPr>
        </p:nvSpPr>
        <p:spPr/>
        <p:txBody>
          <a:bodyPr/>
          <a:lstStyle/>
          <a:p>
            <a:pPr>
              <a:defRPr/>
            </a:pPr>
            <a:fld id="{D77AB56C-04A8-4385-AC6A-5CE6FA570675}" type="slidenum">
              <a:rPr lang="en-US" smtClean="0"/>
              <a:pPr>
                <a:defRPr/>
              </a:pPr>
              <a:t>482</a:t>
            </a:fld>
            <a:endParaRPr lang="en-US"/>
          </a:p>
        </p:txBody>
      </p:sp>
    </p:spTree>
    <p:extLst>
      <p:ext uri="{BB962C8B-B14F-4D97-AF65-F5344CB8AC3E}">
        <p14:creationId xmlns:p14="http://schemas.microsoft.com/office/powerpoint/2010/main" val="401913008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smtClean="0"/>
              <a:t>Introduction</a:t>
            </a:r>
            <a:endParaRPr lang="en-US" dirty="0"/>
          </a:p>
        </p:txBody>
      </p:sp>
      <p:sp>
        <p:nvSpPr>
          <p:cNvPr id="70659" name="Content Placeholder 2"/>
          <p:cNvSpPr>
            <a:spLocks noGrp="1"/>
          </p:cNvSpPr>
          <p:nvPr>
            <p:ph idx="1"/>
          </p:nvPr>
        </p:nvSpPr>
        <p:spPr/>
        <p:txBody>
          <a:bodyPr/>
          <a:lstStyle/>
          <a:p>
            <a:pPr eaLnBrk="1" hangingPunct="1">
              <a:buFont typeface="Arial" charset="0"/>
              <a:buNone/>
            </a:pPr>
            <a:r>
              <a:rPr lang="en-US" b="1" smtClean="0"/>
              <a:t>		The INTEL 8279 is specially developed for interfacing keyboard and display devices to 8085/8086 microprocessor based system</a:t>
            </a:r>
            <a:endParaRPr lang="en-US" smtClean="0"/>
          </a:p>
        </p:txBody>
      </p:sp>
      <p:pic>
        <p:nvPicPr>
          <p:cNvPr id="70660" name="Picture 2"/>
          <p:cNvPicPr>
            <a:picLocks noChangeAspect="1" noChangeArrowheads="1"/>
          </p:cNvPicPr>
          <p:nvPr/>
        </p:nvPicPr>
        <p:blipFill>
          <a:blip r:embed="rId2"/>
          <a:srcRect/>
          <a:stretch>
            <a:fillRect/>
          </a:stretch>
        </p:blipFill>
        <p:spPr bwMode="auto">
          <a:xfrm>
            <a:off x="990601" y="3733800"/>
            <a:ext cx="7288213" cy="2819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23A0290C-6C58-47DB-B5FE-55A4AB4BEB28}" type="slidenum">
              <a:rPr lang="en-US" smtClean="0"/>
              <a:pPr>
                <a:defRPr/>
              </a:pPr>
              <a:t>483</a:t>
            </a:fld>
            <a:endParaRPr lang="en-US"/>
          </a:p>
        </p:txBody>
      </p:sp>
    </p:spTree>
    <p:extLst>
      <p:ext uri="{BB962C8B-B14F-4D97-AF65-F5344CB8AC3E}">
        <p14:creationId xmlns:p14="http://schemas.microsoft.com/office/powerpoint/2010/main" val="3943171464"/>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b="1" dirty="0" smtClean="0"/>
              <a:t>Features of 8279</a:t>
            </a:r>
            <a:endParaRPr lang="en-US" dirty="0"/>
          </a:p>
        </p:txBody>
      </p:sp>
      <p:sp>
        <p:nvSpPr>
          <p:cNvPr id="71683" name="Content Placeholder 2"/>
          <p:cNvSpPr>
            <a:spLocks noGrp="1"/>
          </p:cNvSpPr>
          <p:nvPr>
            <p:ph idx="1"/>
          </p:nvPr>
        </p:nvSpPr>
        <p:spPr/>
        <p:txBody>
          <a:bodyPr/>
          <a:lstStyle/>
          <a:p>
            <a:pPr eaLnBrk="1" hangingPunct="1">
              <a:buFont typeface="Wingdings" pitchFamily="2" charset="2"/>
              <a:buChar char=""/>
            </a:pPr>
            <a:r>
              <a:rPr lang="en-US" b="1" smtClean="0"/>
              <a:t>Simultaneous keyboard and display operations</a:t>
            </a:r>
            <a:endParaRPr lang="en-US" smtClean="0"/>
          </a:p>
          <a:p>
            <a:pPr eaLnBrk="1" hangingPunct="1">
              <a:buFont typeface="Wingdings" pitchFamily="2" charset="2"/>
              <a:buChar char=""/>
            </a:pPr>
            <a:r>
              <a:rPr lang="en-US" b="1" smtClean="0"/>
              <a:t>Scanned keyboard mode</a:t>
            </a:r>
            <a:endParaRPr lang="en-US" smtClean="0"/>
          </a:p>
          <a:p>
            <a:pPr eaLnBrk="1" hangingPunct="1">
              <a:buFont typeface="Wingdings" pitchFamily="2" charset="2"/>
              <a:buChar char=""/>
            </a:pPr>
            <a:r>
              <a:rPr lang="en-US" b="1" smtClean="0"/>
              <a:t>Scanned sensor mode</a:t>
            </a:r>
            <a:endParaRPr lang="en-US" smtClean="0"/>
          </a:p>
          <a:p>
            <a:pPr eaLnBrk="1" hangingPunct="1">
              <a:buFont typeface="Wingdings" pitchFamily="2" charset="2"/>
              <a:buChar char=""/>
            </a:pPr>
            <a:r>
              <a:rPr lang="en-US" b="1" smtClean="0"/>
              <a:t>8-character keyboard FIFO</a:t>
            </a:r>
            <a:endParaRPr lang="en-US" smtClean="0"/>
          </a:p>
          <a:p>
            <a:pPr eaLnBrk="1" hangingPunct="1">
              <a:buFont typeface="Wingdings" pitchFamily="2" charset="2"/>
              <a:buChar char=""/>
            </a:pPr>
            <a:r>
              <a:rPr lang="en-US" b="1" smtClean="0"/>
              <a:t>1 6-character display</a:t>
            </a:r>
            <a:endParaRPr lang="en-US" smtClean="0"/>
          </a:p>
          <a:p>
            <a:pPr eaLnBrk="1" hangingPunct="1">
              <a:buFont typeface="Wingdings" pitchFamily="2" charset="2"/>
              <a:buNone/>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484</a:t>
            </a:fld>
            <a:endParaRPr lang="en-US"/>
          </a:p>
        </p:txBody>
      </p:sp>
    </p:spTree>
    <p:extLst>
      <p:ext uri="{BB962C8B-B14F-4D97-AF65-F5344CB8AC3E}">
        <p14:creationId xmlns:p14="http://schemas.microsoft.com/office/powerpoint/2010/main" val="422890632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pPr eaLnBrk="1" hangingPunct="1">
              <a:defRPr/>
            </a:pPr>
            <a:r>
              <a:rPr lang="en-US" dirty="0" smtClean="0"/>
              <a:t>Pin Diagram</a:t>
            </a:r>
            <a:endParaRPr lang="en-US" dirty="0"/>
          </a:p>
        </p:txBody>
      </p:sp>
      <p:pic>
        <p:nvPicPr>
          <p:cNvPr id="72707" name="Picture 2"/>
          <p:cNvPicPr>
            <a:picLocks noChangeAspect="1" noChangeArrowheads="1"/>
          </p:cNvPicPr>
          <p:nvPr/>
        </p:nvPicPr>
        <p:blipFill>
          <a:blip r:embed="rId2"/>
          <a:srcRect/>
          <a:stretch>
            <a:fillRect/>
          </a:stretch>
        </p:blipFill>
        <p:spPr bwMode="auto">
          <a:xfrm>
            <a:off x="1219201" y="1066800"/>
            <a:ext cx="6477000" cy="57912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D77AB56C-04A8-4385-AC6A-5CE6FA570675}" type="slidenum">
              <a:rPr lang="en-US" smtClean="0"/>
              <a:pPr>
                <a:defRPr/>
              </a:pPr>
              <a:t>485</a:t>
            </a:fld>
            <a:endParaRPr lang="en-US"/>
          </a:p>
        </p:txBody>
      </p:sp>
    </p:spTree>
    <p:extLst>
      <p:ext uri="{BB962C8B-B14F-4D97-AF65-F5344CB8AC3E}">
        <p14:creationId xmlns:p14="http://schemas.microsoft.com/office/powerpoint/2010/main" val="37827213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GB" sz="6000" dirty="0" smtClean="0">
                <a:latin typeface="Book Antiqua" pitchFamily="18" charset="0"/>
              </a:rPr>
              <a:t>4 sections</a:t>
            </a:r>
            <a:endParaRPr lang="en-GB" sz="6000" dirty="0">
              <a:latin typeface="Book Antiqua" pitchFamily="18" charset="0"/>
            </a:endParaRPr>
          </a:p>
        </p:txBody>
      </p:sp>
      <p:sp>
        <p:nvSpPr>
          <p:cNvPr id="73731" name="Content Placeholder 2"/>
          <p:cNvSpPr>
            <a:spLocks noGrp="1"/>
          </p:cNvSpPr>
          <p:nvPr>
            <p:ph idx="1"/>
          </p:nvPr>
        </p:nvSpPr>
        <p:spPr/>
        <p:txBody>
          <a:bodyPr/>
          <a:lstStyle/>
          <a:p>
            <a:pPr>
              <a:buFont typeface="Wingdings" pitchFamily="2" charset="2"/>
              <a:buChar char=""/>
            </a:pPr>
            <a:r>
              <a:rPr lang="en-US" sz="4000" b="1" smtClean="0">
                <a:latin typeface="Book Antiqua" pitchFamily="18" charset="0"/>
              </a:rPr>
              <a:t>Keyboard section</a:t>
            </a:r>
          </a:p>
          <a:p>
            <a:pPr>
              <a:buFont typeface="Wingdings" pitchFamily="2" charset="2"/>
              <a:buChar char=""/>
            </a:pPr>
            <a:r>
              <a:rPr lang="en-US" sz="4000" b="1" smtClean="0">
                <a:latin typeface="Book Antiqua" pitchFamily="18" charset="0"/>
              </a:rPr>
              <a:t>Display section</a:t>
            </a:r>
          </a:p>
          <a:p>
            <a:pPr>
              <a:buFont typeface="Wingdings" pitchFamily="2" charset="2"/>
              <a:buChar char=""/>
            </a:pPr>
            <a:r>
              <a:rPr lang="en-US" sz="4000" b="1" smtClean="0">
                <a:latin typeface="Book Antiqua" pitchFamily="18" charset="0"/>
              </a:rPr>
              <a:t>Scan section</a:t>
            </a:r>
          </a:p>
          <a:p>
            <a:pPr>
              <a:buFont typeface="Wingdings" pitchFamily="2" charset="2"/>
              <a:buChar char=""/>
            </a:pPr>
            <a:r>
              <a:rPr lang="en-US" sz="4000" b="1" smtClean="0">
                <a:latin typeface="Book Antiqua" pitchFamily="18" charset="0"/>
              </a:rPr>
              <a:t>CPU interface section</a:t>
            </a:r>
            <a:endParaRPr lang="en-GB" sz="4000" smtClean="0">
              <a:latin typeface="Book Antiqua" pitchFamily="18" charset="0"/>
            </a:endParaRPr>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486</a:t>
            </a:fld>
            <a:endParaRPr lang="en-US"/>
          </a:p>
        </p:txBody>
      </p:sp>
    </p:spTree>
    <p:extLst>
      <p:ext uri="{BB962C8B-B14F-4D97-AF65-F5344CB8AC3E}">
        <p14:creationId xmlns:p14="http://schemas.microsoft.com/office/powerpoint/2010/main" val="2150493803"/>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a:stretch>
            <a:fillRect/>
          </a:stretch>
        </p:blipFill>
        <p:spPr bwMode="auto">
          <a:xfrm>
            <a:off x="914400" y="228600"/>
            <a:ext cx="7543800" cy="6629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7162166-6842-433B-9755-D43F02558A5E}" type="slidenum">
              <a:rPr lang="en-US" smtClean="0"/>
              <a:pPr>
                <a:defRPr/>
              </a:pPr>
              <a:t>487</a:t>
            </a:fld>
            <a:endParaRPr lang="en-US"/>
          </a:p>
        </p:txBody>
      </p:sp>
    </p:spTree>
    <p:extLst>
      <p:ext uri="{BB962C8B-B14F-4D97-AF65-F5344CB8AC3E}">
        <p14:creationId xmlns:p14="http://schemas.microsoft.com/office/powerpoint/2010/main" val="25504750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srcRect/>
          <a:stretch>
            <a:fillRect/>
          </a:stretch>
        </p:blipFill>
        <p:spPr bwMode="auto">
          <a:xfrm>
            <a:off x="533400" y="228600"/>
            <a:ext cx="8382000" cy="63246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57162166-6842-433B-9755-D43F02558A5E}" type="slidenum">
              <a:rPr lang="en-US" smtClean="0"/>
              <a:pPr>
                <a:defRPr/>
              </a:pPr>
              <a:t>488</a:t>
            </a:fld>
            <a:endParaRPr lang="en-US"/>
          </a:p>
        </p:txBody>
      </p:sp>
    </p:spTree>
    <p:extLst>
      <p:ext uri="{BB962C8B-B14F-4D97-AF65-F5344CB8AC3E}">
        <p14:creationId xmlns:p14="http://schemas.microsoft.com/office/powerpoint/2010/main" val="149150779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b="1" dirty="0" smtClean="0"/>
              <a:t>Keyboard section</a:t>
            </a:r>
            <a:endParaRPr lang="en-US" dirty="0"/>
          </a:p>
        </p:txBody>
      </p:sp>
      <p:sp>
        <p:nvSpPr>
          <p:cNvPr id="76803" name="Content Placeholder 2"/>
          <p:cNvSpPr>
            <a:spLocks noGrp="1"/>
          </p:cNvSpPr>
          <p:nvPr>
            <p:ph idx="1"/>
          </p:nvPr>
        </p:nvSpPr>
        <p:spPr/>
        <p:txBody>
          <a:bodyPr/>
          <a:lstStyle/>
          <a:p>
            <a:pPr eaLnBrk="1" hangingPunct="1">
              <a:buFont typeface="Wingdings" pitchFamily="2" charset="2"/>
              <a:buChar char=""/>
            </a:pPr>
            <a:r>
              <a:rPr lang="en-US" b="1" smtClean="0"/>
              <a:t>The keyboard section consists of </a:t>
            </a:r>
            <a:r>
              <a:rPr lang="en-US" b="1" smtClean="0">
                <a:solidFill>
                  <a:srgbClr val="FF0000"/>
                </a:solidFill>
              </a:rPr>
              <a:t>8 return </a:t>
            </a:r>
            <a:r>
              <a:rPr lang="en-US" b="1" smtClean="0"/>
              <a:t>lines </a:t>
            </a:r>
            <a:r>
              <a:rPr lang="en-US" b="1" smtClean="0">
                <a:solidFill>
                  <a:srgbClr val="FF0000"/>
                </a:solidFill>
              </a:rPr>
              <a:t>RL0 - RL7</a:t>
            </a:r>
            <a:r>
              <a:rPr lang="en-US" b="1" smtClean="0"/>
              <a:t> that can be used to form the columns of a keyboard matrix. </a:t>
            </a:r>
            <a:endParaRPr lang="en-US" smtClean="0"/>
          </a:p>
          <a:p>
            <a:pPr eaLnBrk="1" hangingPunct="1">
              <a:buFont typeface="Wingdings" pitchFamily="2" charset="2"/>
              <a:buChar char=""/>
            </a:pPr>
            <a:r>
              <a:rPr lang="en-US" b="1" smtClean="0"/>
              <a:t>It has two additional input : </a:t>
            </a:r>
            <a:r>
              <a:rPr lang="en-US" b="1" smtClean="0">
                <a:solidFill>
                  <a:srgbClr val="FF0000"/>
                </a:solidFill>
              </a:rPr>
              <a:t>shift</a:t>
            </a:r>
            <a:r>
              <a:rPr lang="en-US" b="1" smtClean="0"/>
              <a:t> and </a:t>
            </a:r>
            <a:r>
              <a:rPr lang="en-US" b="1" smtClean="0">
                <a:solidFill>
                  <a:srgbClr val="FF0000"/>
                </a:solidFill>
              </a:rPr>
              <a:t>control/strobe</a:t>
            </a:r>
            <a:r>
              <a:rPr lang="en-US" b="1" smtClean="0"/>
              <a:t>. The keys are automatically debounced. </a:t>
            </a:r>
            <a:endParaRPr lang="en-US" smtClean="0"/>
          </a:p>
          <a:p>
            <a:pPr eaLnBrk="1" hangingPunct="1">
              <a:buFont typeface="Wingdings" pitchFamily="2" charset="2"/>
              <a:buChar char=""/>
            </a:pPr>
            <a:r>
              <a:rPr lang="en-US" b="1" smtClean="0"/>
              <a:t>The two operating modes of keyboard section are </a:t>
            </a:r>
            <a:r>
              <a:rPr lang="en-US" b="1" smtClean="0">
                <a:solidFill>
                  <a:srgbClr val="FF0000"/>
                </a:solidFill>
              </a:rPr>
              <a:t>2-key lockout and N-key rollover</a:t>
            </a:r>
            <a:r>
              <a:rPr lang="en-US" b="1" smtClean="0"/>
              <a:t>.</a:t>
            </a:r>
            <a:endParaRPr lang="en-US" smtClean="0"/>
          </a:p>
          <a:p>
            <a:pPr eaLnBrk="1" hangingPunct="1">
              <a:buFont typeface="Wingdings" pitchFamily="2" charset="2"/>
              <a:buChar char=""/>
            </a:pP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489</a:t>
            </a:fld>
            <a:endParaRPr lang="en-US"/>
          </a:p>
        </p:txBody>
      </p:sp>
    </p:spTree>
    <p:extLst>
      <p:ext uri="{BB962C8B-B14F-4D97-AF65-F5344CB8AC3E}">
        <p14:creationId xmlns:p14="http://schemas.microsoft.com/office/powerpoint/2010/main" val="586266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7"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8"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9" name="object 5"/>
          <p:cNvSpPr>
            <a:spLocks noChangeArrowheads="1"/>
          </p:cNvSpPr>
          <p:nvPr/>
        </p:nvSpPr>
        <p:spPr bwMode="auto">
          <a:xfrm>
            <a:off x="4229100" y="215900"/>
            <a:ext cx="19113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0" name="object 6"/>
          <p:cNvSpPr>
            <a:spLocks noChangeArrowheads="1"/>
          </p:cNvSpPr>
          <p:nvPr/>
        </p:nvSpPr>
        <p:spPr bwMode="auto">
          <a:xfrm>
            <a:off x="3921125" y="804863"/>
            <a:ext cx="2527300"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1" name="object 7"/>
          <p:cNvSpPr>
            <a:spLocks noGrp="1"/>
          </p:cNvSpPr>
          <p:nvPr>
            <p:ph type="title"/>
          </p:nvPr>
        </p:nvSpPr>
        <p:spPr/>
        <p:txBody>
          <a:bodyPr/>
          <a:lstStyle/>
          <a:p>
            <a:pPr marL="4040188" eaLnBrk="1" hangingPunct="1"/>
            <a:r>
              <a:rPr lang="en-US" altLang="en-US" smtClean="0">
                <a:latin typeface="Arial" panose="020B0604020202020204" pitchFamily="34" charset="0"/>
                <a:cs typeface="Arial" panose="020B0604020202020204" pitchFamily="34" charset="0"/>
              </a:rPr>
              <a:t>HOLD</a:t>
            </a:r>
          </a:p>
        </p:txBody>
      </p:sp>
      <p:sp>
        <p:nvSpPr>
          <p:cNvPr id="36876"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22EEB551-BA98-434F-B7E1-497B9CB16BE1}"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49</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97025" y="906463"/>
            <a:ext cx="4629150" cy="4237037"/>
          </a:xfrm>
          <a:prstGeom prst="rect">
            <a:avLst/>
          </a:prstGeom>
        </p:spPr>
        <p:txBody>
          <a:bodyPr lIns="0" tIns="0" rIns="0" bIns="0">
            <a:spAutoFit/>
          </a:bodyPr>
          <a:lstStyle>
            <a:lvl1pPr marL="25590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590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38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2559050" marR="0" lvl="0" indent="0" algn="just" defTabSz="914400" rtl="0" eaLnBrk="1" fontAlgn="base" latinLnBrk="0" hangingPunct="1">
              <a:lnSpc>
                <a:spcPct val="80000"/>
              </a:lnSpc>
              <a:spcBef>
                <a:spcPts val="1325"/>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HOLD pin is used to request  the microprocessor for DMA  transfer.</a:t>
            </a:r>
          </a:p>
          <a:p>
            <a:pPr marL="2559050" marR="0" lvl="0" indent="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55905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 high signal on this pin is a  request to microprocessor to  release the hold on buses.</a:t>
            </a:r>
          </a:p>
          <a:p>
            <a:pPr marL="2559050" marR="0" lvl="0" indent="0" algn="l" defTabSz="914400" rtl="0" eaLnBrk="1" fontAlgn="base" latinLnBrk="0" hangingPunct="1">
              <a:lnSpc>
                <a:spcPct val="100000"/>
              </a:lnSpc>
              <a:spcBef>
                <a:spcPts val="50"/>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55905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This request is sent by DMA  controller.</a:t>
            </a:r>
          </a:p>
          <a:p>
            <a:pPr marL="2559050" marR="0" lvl="0" indent="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55905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Intel 8257 and Intel 8237 are  two DMA controllers.</a:t>
            </a:r>
          </a:p>
        </p:txBody>
      </p:sp>
      <p:sp>
        <p:nvSpPr>
          <p:cNvPr id="36873"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4"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5" name="object 11"/>
          <p:cNvSpPr>
            <a:spLocks noChangeArrowheads="1"/>
          </p:cNvSpPr>
          <p:nvPr/>
        </p:nvSpPr>
        <p:spPr bwMode="auto">
          <a:xfrm>
            <a:off x="8458200" y="22098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687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object 12"/>
          <p:cNvSpPr>
            <a:spLocks noChangeArrowheads="1"/>
          </p:cNvSpPr>
          <p:nvPr/>
        </p:nvSpPr>
        <p:spPr bwMode="auto">
          <a:xfrm>
            <a:off x="8229600" y="1905000"/>
            <a:ext cx="533400" cy="1524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46372046"/>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2"/>
          <p:cNvSpPr>
            <a:spLocks noGrp="1"/>
          </p:cNvSpPr>
          <p:nvPr>
            <p:ph idx="1"/>
          </p:nvPr>
        </p:nvSpPr>
        <p:spPr>
          <a:xfrm>
            <a:off x="304801" y="0"/>
            <a:ext cx="8229600" cy="5867400"/>
          </a:xfrm>
        </p:spPr>
        <p:txBody>
          <a:bodyPr>
            <a:normAutofit lnSpcReduction="10000"/>
          </a:bodyPr>
          <a:lstStyle/>
          <a:p>
            <a:pPr eaLnBrk="1" hangingPunct="1">
              <a:buFont typeface="Wingdings" pitchFamily="2" charset="2"/>
              <a:buChar char=""/>
            </a:pPr>
            <a:r>
              <a:rPr lang="en-US" b="1" smtClean="0"/>
              <a:t>In the </a:t>
            </a:r>
            <a:r>
              <a:rPr lang="en-US" b="1" smtClean="0">
                <a:solidFill>
                  <a:srgbClr val="FF0000"/>
                </a:solidFill>
              </a:rPr>
              <a:t>2-key lockout</a:t>
            </a:r>
            <a:r>
              <a:rPr lang="en-US" b="1" smtClean="0"/>
              <a:t> mode, if two keys are pressed simultaneously, only the first key is recognized. </a:t>
            </a:r>
            <a:endParaRPr lang="en-US" smtClean="0"/>
          </a:p>
          <a:p>
            <a:pPr eaLnBrk="1" hangingPunct="1">
              <a:buFont typeface="Wingdings" pitchFamily="2" charset="2"/>
              <a:buChar char=""/>
            </a:pPr>
            <a:r>
              <a:rPr lang="en-US" b="1" smtClean="0"/>
              <a:t>In the </a:t>
            </a:r>
            <a:r>
              <a:rPr lang="en-US" b="1" smtClean="0">
                <a:solidFill>
                  <a:srgbClr val="FF0000"/>
                </a:solidFill>
              </a:rPr>
              <a:t>N-key rollover</a:t>
            </a:r>
            <a:r>
              <a:rPr lang="en-US" b="1" smtClean="0"/>
              <a:t> mode simultaneous keys are recognized and their codes are stored in FIFO.</a:t>
            </a:r>
            <a:endParaRPr lang="en-US" smtClean="0"/>
          </a:p>
          <a:p>
            <a:pPr eaLnBrk="1" hangingPunct="1">
              <a:buFont typeface="Wingdings" pitchFamily="2" charset="2"/>
              <a:buChar char=""/>
            </a:pPr>
            <a:r>
              <a:rPr lang="en-US" b="1" smtClean="0"/>
              <a:t>The keyboard section also have an 8 x 8 FIFO (First In First Out) RAM. </a:t>
            </a:r>
            <a:endParaRPr lang="en-US" smtClean="0"/>
          </a:p>
          <a:p>
            <a:pPr eaLnBrk="1" hangingPunct="1">
              <a:buFont typeface="Wingdings" pitchFamily="2" charset="2"/>
              <a:buChar char=""/>
            </a:pPr>
            <a:r>
              <a:rPr lang="en-US" sz="2800" b="1" smtClean="0"/>
              <a:t>The FIFO can store eight key codes in the scan keyboard mode. The status of the shift key and control key are also stored along with key code. The 8279 generate an interrupt signal (IRQ)when there is an entry in FIFO. </a:t>
            </a:r>
            <a:endParaRPr lang="en-US" sz="2800" smtClean="0"/>
          </a:p>
          <a:p>
            <a:pPr eaLnBrk="1" hangingPunct="1">
              <a:buFont typeface="Wingdings" pitchFamily="2" charset="2"/>
              <a:buChar char=""/>
            </a:pPr>
            <a:endParaRPr lang="en-US" smtClean="0"/>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490</a:t>
            </a:fld>
            <a:endParaRPr lang="en-US"/>
          </a:p>
        </p:txBody>
      </p:sp>
    </p:spTree>
    <p:extLst>
      <p:ext uri="{BB962C8B-B14F-4D97-AF65-F5344CB8AC3E}">
        <p14:creationId xmlns:p14="http://schemas.microsoft.com/office/powerpoint/2010/main" val="40155227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Display section</a:t>
            </a:r>
            <a:r>
              <a:rPr lang="en-US" dirty="0" smtClean="0"/>
              <a:t/>
            </a:r>
            <a:br>
              <a:rPr lang="en-US" dirty="0" smtClean="0"/>
            </a:br>
            <a:r>
              <a:rPr lang="en-US" b="1" dirty="0" smtClean="0"/>
              <a:t/>
            </a:r>
            <a:br>
              <a:rPr lang="en-US" b="1" dirty="0" smtClean="0"/>
            </a:br>
            <a:r>
              <a:rPr lang="en-US" dirty="0" smtClean="0"/>
              <a:t/>
            </a:r>
            <a:br>
              <a:rPr lang="en-US" dirty="0" smtClean="0"/>
            </a:br>
            <a:endParaRPr lang="en-US" dirty="0"/>
          </a:p>
        </p:txBody>
      </p:sp>
      <p:sp>
        <p:nvSpPr>
          <p:cNvPr id="78851" name="Content Placeholder 2"/>
          <p:cNvSpPr>
            <a:spLocks noGrp="1"/>
          </p:cNvSpPr>
          <p:nvPr>
            <p:ph idx="1"/>
          </p:nvPr>
        </p:nvSpPr>
        <p:spPr/>
        <p:txBody>
          <a:bodyPr>
            <a:normAutofit lnSpcReduction="10000"/>
          </a:bodyPr>
          <a:lstStyle/>
          <a:p>
            <a:pPr>
              <a:buFont typeface="Wingdings" pitchFamily="2" charset="2"/>
              <a:buChar char=""/>
            </a:pPr>
            <a:r>
              <a:rPr lang="en-US" b="1" smtClean="0"/>
              <a:t>The display section has eight output lines divided into two groups </a:t>
            </a:r>
            <a:r>
              <a:rPr lang="en-US" b="1" smtClean="0">
                <a:solidFill>
                  <a:srgbClr val="FF0000"/>
                </a:solidFill>
              </a:rPr>
              <a:t>A0-A3 </a:t>
            </a:r>
            <a:r>
              <a:rPr lang="en-US" b="1" smtClean="0"/>
              <a:t>and </a:t>
            </a:r>
            <a:r>
              <a:rPr lang="en-US" b="1" smtClean="0">
                <a:solidFill>
                  <a:srgbClr val="FF0000"/>
                </a:solidFill>
              </a:rPr>
              <a:t>B0-B3</a:t>
            </a:r>
            <a:r>
              <a:rPr lang="en-US" b="1" smtClean="0"/>
              <a:t>.</a:t>
            </a:r>
          </a:p>
          <a:p>
            <a:pPr>
              <a:buFont typeface="Wingdings" pitchFamily="2" charset="2"/>
              <a:buChar char=""/>
            </a:pPr>
            <a:r>
              <a:rPr lang="en-US" b="1" smtClean="0"/>
              <a:t>The output lines can be used either as a single group of eight lines or as two groups of four lines, in conjunction with the scan lines for a multiplexed display. </a:t>
            </a:r>
          </a:p>
          <a:p>
            <a:pPr>
              <a:buFont typeface="Wingdings" pitchFamily="2" charset="2"/>
              <a:buChar char=""/>
            </a:pPr>
            <a:r>
              <a:rPr lang="en-US" b="1" smtClean="0"/>
              <a:t>The output lines are connected to the anodes through driver transistor in case of common cathode 7-segment LEDs.</a:t>
            </a: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491</a:t>
            </a:fld>
            <a:endParaRPr lang="en-US"/>
          </a:p>
        </p:txBody>
      </p:sp>
    </p:spTree>
    <p:extLst>
      <p:ext uri="{BB962C8B-B14F-4D97-AF65-F5344CB8AC3E}">
        <p14:creationId xmlns:p14="http://schemas.microsoft.com/office/powerpoint/2010/main" val="3547077856"/>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p:txBody>
          <a:bodyPr/>
          <a:lstStyle/>
          <a:p>
            <a:pPr>
              <a:buFont typeface="Wingdings" pitchFamily="2" charset="2"/>
              <a:buChar char=""/>
            </a:pPr>
            <a:r>
              <a:rPr lang="en-US" b="1" smtClean="0"/>
              <a:t>The cathodes are connected to scan lines through driver transistors. </a:t>
            </a:r>
          </a:p>
          <a:p>
            <a:pPr>
              <a:buFont typeface="Wingdings" pitchFamily="2" charset="2"/>
              <a:buChar char=""/>
            </a:pPr>
            <a:endParaRPr lang="en-US" b="1" smtClean="0"/>
          </a:p>
          <a:p>
            <a:pPr>
              <a:buFont typeface="Wingdings" pitchFamily="2" charset="2"/>
              <a:buChar char=""/>
            </a:pPr>
            <a:r>
              <a:rPr lang="en-US" b="1" smtClean="0"/>
              <a:t>The display can be blanked by BD (low) line. </a:t>
            </a:r>
          </a:p>
          <a:p>
            <a:pPr>
              <a:buFont typeface="Wingdings" pitchFamily="2" charset="2"/>
              <a:buChar char=""/>
            </a:pPr>
            <a:endParaRPr lang="en-US" b="1" smtClean="0"/>
          </a:p>
          <a:p>
            <a:pPr>
              <a:buFont typeface="Wingdings" pitchFamily="2" charset="2"/>
              <a:buChar char=""/>
            </a:pPr>
            <a:r>
              <a:rPr lang="en-US" b="1" smtClean="0"/>
              <a:t>The display section consists of 16 x 8 display RAM. The CPU can read from or write into any location of the display RAM.</a:t>
            </a:r>
            <a:endParaRPr lang="en-US" smtClean="0"/>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492</a:t>
            </a:fld>
            <a:endParaRPr lang="en-US"/>
          </a:p>
        </p:txBody>
      </p:sp>
    </p:spTree>
    <p:extLst>
      <p:ext uri="{BB962C8B-B14F-4D97-AF65-F5344CB8AC3E}">
        <p14:creationId xmlns:p14="http://schemas.microsoft.com/office/powerpoint/2010/main" val="389549328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Scan section</a:t>
            </a:r>
            <a:endParaRPr lang="en-US" dirty="0"/>
          </a:p>
        </p:txBody>
      </p:sp>
      <p:sp>
        <p:nvSpPr>
          <p:cNvPr id="80899" name="Content Placeholder 2"/>
          <p:cNvSpPr>
            <a:spLocks noGrp="1"/>
          </p:cNvSpPr>
          <p:nvPr>
            <p:ph idx="1"/>
          </p:nvPr>
        </p:nvSpPr>
        <p:spPr/>
        <p:txBody>
          <a:bodyPr>
            <a:normAutofit lnSpcReduction="10000"/>
          </a:bodyPr>
          <a:lstStyle/>
          <a:p>
            <a:pPr>
              <a:buFont typeface="Wingdings" pitchFamily="2" charset="2"/>
              <a:buChar char=""/>
            </a:pPr>
            <a:r>
              <a:rPr lang="en-US" sz="2800" b="1" dirty="0" smtClean="0"/>
              <a:t>The scan section has a scan counter and four scan lines, </a:t>
            </a:r>
            <a:r>
              <a:rPr lang="en-US" sz="2800" b="1" dirty="0" smtClean="0">
                <a:solidFill>
                  <a:srgbClr val="FF0000"/>
                </a:solidFill>
              </a:rPr>
              <a:t>SL0 to SL3</a:t>
            </a:r>
            <a:r>
              <a:rPr lang="en-US" sz="2800" b="1" dirty="0" smtClean="0"/>
              <a:t>.</a:t>
            </a:r>
            <a:r>
              <a:rPr lang="en-US" sz="2800" dirty="0" smtClean="0"/>
              <a:t> </a:t>
            </a:r>
          </a:p>
          <a:p>
            <a:pPr>
              <a:buFont typeface="Wingdings" pitchFamily="2" charset="2"/>
              <a:buChar char=""/>
            </a:pPr>
            <a:r>
              <a:rPr lang="en-US" sz="2800" b="1" dirty="0" smtClean="0"/>
              <a:t>In decoded scan mode, the output of scan lines will be similar to a </a:t>
            </a:r>
            <a:r>
              <a:rPr lang="en-US" sz="2800" b="1" dirty="0" smtClean="0">
                <a:solidFill>
                  <a:srgbClr val="FF0000"/>
                </a:solidFill>
              </a:rPr>
              <a:t>2-to-4 decoder</a:t>
            </a:r>
            <a:r>
              <a:rPr lang="en-US" sz="2800" b="1" dirty="0" smtClean="0"/>
              <a:t>.</a:t>
            </a:r>
          </a:p>
          <a:p>
            <a:pPr>
              <a:buFont typeface="Wingdings" pitchFamily="2" charset="2"/>
              <a:buChar char=""/>
            </a:pPr>
            <a:r>
              <a:rPr lang="en-US" sz="2800" b="1" dirty="0" smtClean="0"/>
              <a:t> In encoded scan mode, the output of scan lines will be binary count, and so an external decoder should be used to convert the binary count to decoded output.</a:t>
            </a:r>
          </a:p>
          <a:p>
            <a:pPr>
              <a:buFont typeface="Wingdings" pitchFamily="2" charset="2"/>
              <a:buChar char=""/>
            </a:pPr>
            <a:r>
              <a:rPr lang="en-US" sz="2800" b="1" dirty="0" smtClean="0"/>
              <a:t>The scan lines are common for keyboard and display.  </a:t>
            </a:r>
            <a:endParaRPr lang="en-US" sz="2800" dirty="0"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493</a:t>
            </a:fld>
            <a:endParaRPr lang="en-US"/>
          </a:p>
        </p:txBody>
      </p:sp>
    </p:spTree>
    <p:extLst>
      <p:ext uri="{BB962C8B-B14F-4D97-AF65-F5344CB8AC3E}">
        <p14:creationId xmlns:p14="http://schemas.microsoft.com/office/powerpoint/2010/main" val="3508789851"/>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CPU interface section</a:t>
            </a:r>
            <a:endParaRPr lang="en-US" b="1" dirty="0"/>
          </a:p>
        </p:txBody>
      </p:sp>
      <p:sp>
        <p:nvSpPr>
          <p:cNvPr id="82947" name="Content Placeholder 2"/>
          <p:cNvSpPr>
            <a:spLocks noGrp="1"/>
          </p:cNvSpPr>
          <p:nvPr>
            <p:ph idx="1"/>
          </p:nvPr>
        </p:nvSpPr>
        <p:spPr/>
        <p:txBody>
          <a:bodyPr/>
          <a:lstStyle/>
          <a:p>
            <a:pPr>
              <a:buFont typeface="Wingdings" pitchFamily="2" charset="2"/>
              <a:buChar char=""/>
            </a:pPr>
            <a:r>
              <a:rPr lang="en-US" b="1" smtClean="0"/>
              <a:t>The CPU interface section takes care of data transfer between 8279 and the processor.</a:t>
            </a:r>
            <a:r>
              <a:rPr lang="en-US" smtClean="0"/>
              <a:t> </a:t>
            </a:r>
          </a:p>
          <a:p>
            <a:pPr>
              <a:buFont typeface="Wingdings" pitchFamily="2" charset="2"/>
              <a:buChar char=""/>
            </a:pPr>
            <a:r>
              <a:rPr lang="en-US" b="1" smtClean="0"/>
              <a:t>This section has eight bidirectional data lines DB0 to DB7 for data transfer between 8279 and CPU.</a:t>
            </a:r>
            <a:r>
              <a:rPr lang="en-US" smtClean="0"/>
              <a:t> </a:t>
            </a:r>
          </a:p>
          <a:p>
            <a:pPr>
              <a:buFont typeface="Wingdings" pitchFamily="2" charset="2"/>
              <a:buChar char=""/>
            </a:pPr>
            <a:r>
              <a:rPr lang="en-US" b="1" smtClean="0"/>
              <a:t>It requires two internal address A =0 for selecting </a:t>
            </a:r>
            <a:r>
              <a:rPr lang="en-US" b="1" smtClean="0">
                <a:solidFill>
                  <a:srgbClr val="FF0000"/>
                </a:solidFill>
              </a:rPr>
              <a:t>data buffer</a:t>
            </a:r>
            <a:r>
              <a:rPr lang="en-US" b="1" smtClean="0"/>
              <a:t> and A = 1 for selecting </a:t>
            </a:r>
            <a:r>
              <a:rPr lang="en-US" b="1" smtClean="0">
                <a:solidFill>
                  <a:srgbClr val="FF0000"/>
                </a:solidFill>
              </a:rPr>
              <a:t>control register</a:t>
            </a:r>
            <a:r>
              <a:rPr lang="en-US" b="1" smtClean="0"/>
              <a:t> of8279. </a:t>
            </a:r>
            <a:endParaRPr lang="en-US" smtClean="0"/>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494</a:t>
            </a:fld>
            <a:endParaRPr lang="en-US"/>
          </a:p>
        </p:txBody>
      </p:sp>
    </p:spTree>
    <p:extLst>
      <p:ext uri="{BB962C8B-B14F-4D97-AF65-F5344CB8AC3E}">
        <p14:creationId xmlns:p14="http://schemas.microsoft.com/office/powerpoint/2010/main" val="347058222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idx="1"/>
          </p:nvPr>
        </p:nvSpPr>
        <p:spPr>
          <a:xfrm>
            <a:off x="457200" y="457202"/>
            <a:ext cx="8229600" cy="4525963"/>
          </a:xfrm>
        </p:spPr>
        <p:txBody>
          <a:bodyPr/>
          <a:lstStyle/>
          <a:p>
            <a:pPr>
              <a:buFont typeface="Wingdings" pitchFamily="2" charset="2"/>
              <a:buChar char=""/>
            </a:pPr>
            <a:r>
              <a:rPr lang="en-US" b="1" smtClean="0"/>
              <a:t>The control signals WR (low), RD (low), CS (low) and A0 are used for read/write to 8279.</a:t>
            </a:r>
          </a:p>
          <a:p>
            <a:pPr>
              <a:buFont typeface="Wingdings" pitchFamily="2" charset="2"/>
              <a:buChar char=""/>
            </a:pPr>
            <a:r>
              <a:rPr lang="en-US" b="1" smtClean="0"/>
              <a:t> It has an interrupt request line IRQ, for interrupt driven data transfer with processor.</a:t>
            </a:r>
            <a:r>
              <a:rPr lang="en-US" smtClean="0"/>
              <a:t> </a:t>
            </a:r>
          </a:p>
          <a:p>
            <a:pPr>
              <a:buFont typeface="Wingdings" pitchFamily="2" charset="2"/>
              <a:buChar char=""/>
            </a:pPr>
            <a:r>
              <a:rPr lang="en-US" b="1" smtClean="0"/>
              <a:t>The 8279 require an internal clock frequency of 100 kHz. This can be obtained by dividing the input clock by an internal prescaler. </a:t>
            </a:r>
          </a:p>
        </p:txBody>
      </p:sp>
      <p:sp>
        <p:nvSpPr>
          <p:cNvPr id="3" name="Slide Number Placeholder 2"/>
          <p:cNvSpPr>
            <a:spLocks noGrp="1"/>
          </p:cNvSpPr>
          <p:nvPr>
            <p:ph type="sldNum" sz="quarter" idx="12"/>
          </p:nvPr>
        </p:nvSpPr>
        <p:spPr/>
        <p:txBody>
          <a:bodyPr/>
          <a:lstStyle/>
          <a:p>
            <a:pPr>
              <a:defRPr/>
            </a:pPr>
            <a:fld id="{23A0290C-6C58-47DB-B5FE-55A4AB4BEB28}" type="slidenum">
              <a:rPr lang="en-US" smtClean="0"/>
              <a:pPr>
                <a:defRPr/>
              </a:pPr>
              <a:t>495</a:t>
            </a:fld>
            <a:endParaRPr lang="en-US"/>
          </a:p>
        </p:txBody>
      </p:sp>
    </p:spTree>
    <p:extLst>
      <p:ext uri="{BB962C8B-B14F-4D97-AF65-F5344CB8AC3E}">
        <p14:creationId xmlns:p14="http://schemas.microsoft.com/office/powerpoint/2010/main" val="18260668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04927"/>
            <a:ext cx="8534400" cy="1878013"/>
          </a:xfrm>
          <a:prstGeom prst="rect">
            <a:avLst/>
          </a:prstGeom>
        </p:spPr>
        <p:txBody>
          <a:bodyPr>
            <a:spAutoFit/>
          </a:bodyPr>
          <a:lstStyle/>
          <a:p>
            <a:pPr>
              <a:defRPr/>
            </a:pPr>
            <a:r>
              <a:rPr lang="en-US" sz="2000" dirty="0"/>
              <a:t> All the command words or status words are written or</a:t>
            </a:r>
          </a:p>
          <a:p>
            <a:pPr>
              <a:defRPr/>
            </a:pPr>
            <a:r>
              <a:rPr lang="en-US" sz="2000" dirty="0"/>
              <a:t>read with </a:t>
            </a:r>
            <a:r>
              <a:rPr lang="en-US" sz="2400" b="1" dirty="0"/>
              <a:t>A0 = 1 and CS = 0 to or from 8279. </a:t>
            </a:r>
          </a:p>
          <a:p>
            <a:pPr>
              <a:defRPr/>
            </a:pPr>
            <a:endParaRPr lang="en-US" b="1" dirty="0"/>
          </a:p>
          <a:p>
            <a:pPr marL="342900" indent="-342900">
              <a:buFontTx/>
              <a:buAutoNum type="alphaLcParenR"/>
              <a:defRPr/>
            </a:pPr>
            <a:r>
              <a:rPr lang="en-US" b="1" dirty="0"/>
              <a:t>Keyboard Display Mode Set : </a:t>
            </a:r>
            <a:r>
              <a:rPr lang="en-US" dirty="0"/>
              <a:t>The format of the command word to select different modes of operation of 8279 is given below with its bit definitions.</a:t>
            </a:r>
          </a:p>
          <a:p>
            <a:pPr marL="342900" indent="-342900">
              <a:defRPr/>
            </a:pPr>
            <a:endParaRPr lang="en-US" dirty="0"/>
          </a:p>
        </p:txBody>
      </p:sp>
      <p:sp>
        <p:nvSpPr>
          <p:cNvPr id="3" name="Rectangle 2"/>
          <p:cNvSpPr/>
          <p:nvPr/>
        </p:nvSpPr>
        <p:spPr>
          <a:xfrm>
            <a:off x="609601" y="304800"/>
            <a:ext cx="8815555" cy="923330"/>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Command Words of 8279 </a:t>
            </a:r>
          </a:p>
        </p:txBody>
      </p:sp>
      <p:graphicFrame>
        <p:nvGraphicFramePr>
          <p:cNvPr id="4" name="Table 3"/>
          <p:cNvGraphicFramePr>
            <a:graphicFrameLocks noGrp="1"/>
          </p:cNvGraphicFramePr>
          <p:nvPr/>
        </p:nvGraphicFramePr>
        <p:xfrm>
          <a:off x="1600201" y="3124200"/>
          <a:ext cx="6096000" cy="741680"/>
        </p:xfrm>
        <a:graphic>
          <a:graphicData uri="http://schemas.openxmlformats.org/drawingml/2006/table">
            <a:tbl>
              <a:tblPr firstRow="1" bandRow="1">
                <a:tableStyleId>{8EC20E35-A176-4012-BC5E-935CFFF8708E}</a:tableStyleId>
              </a:tblPr>
              <a:tblGrid>
                <a:gridCol w="762000"/>
                <a:gridCol w="762000"/>
                <a:gridCol w="762000"/>
                <a:gridCol w="762000"/>
                <a:gridCol w="762000"/>
                <a:gridCol w="762000"/>
                <a:gridCol w="762000"/>
                <a:gridCol w="762000"/>
              </a:tblGrid>
              <a:tr h="370840">
                <a:tc>
                  <a:txBody>
                    <a:bodyPr/>
                    <a:lstStyle/>
                    <a:p>
                      <a:r>
                        <a:rPr lang="en-US" dirty="0" smtClean="0"/>
                        <a:t>D7</a:t>
                      </a:r>
                      <a:endParaRPr lang="en-US" dirty="0"/>
                    </a:p>
                  </a:txBody>
                  <a:tcPr/>
                </a:tc>
                <a:tc>
                  <a:txBody>
                    <a:bodyPr/>
                    <a:lstStyle/>
                    <a:p>
                      <a:r>
                        <a:rPr lang="en-US" dirty="0" smtClean="0"/>
                        <a:t>D6</a:t>
                      </a:r>
                      <a:endParaRPr lang="en-US" dirty="0"/>
                    </a:p>
                  </a:txBody>
                  <a:tcPr/>
                </a:tc>
                <a:tc>
                  <a:txBody>
                    <a:bodyPr/>
                    <a:lstStyle/>
                    <a:p>
                      <a:r>
                        <a:rPr lang="en-US" dirty="0" smtClean="0"/>
                        <a:t>D5</a:t>
                      </a:r>
                      <a:endParaRPr lang="en-US" dirty="0"/>
                    </a:p>
                  </a:txBody>
                  <a:tcPr/>
                </a:tc>
                <a:tc>
                  <a:txBody>
                    <a:bodyPr/>
                    <a:lstStyle/>
                    <a:p>
                      <a:r>
                        <a:rPr lang="en-US" dirty="0" smtClean="0"/>
                        <a:t>D4</a:t>
                      </a:r>
                      <a:endParaRPr lang="en-US" dirty="0"/>
                    </a:p>
                  </a:txBody>
                  <a:tcPr/>
                </a:tc>
                <a:tc>
                  <a:txBody>
                    <a:bodyPr/>
                    <a:lstStyle/>
                    <a:p>
                      <a:r>
                        <a:rPr lang="en-US" dirty="0" smtClean="0"/>
                        <a:t>D3</a:t>
                      </a:r>
                      <a:endParaRPr lang="en-US" dirty="0"/>
                    </a:p>
                  </a:txBody>
                  <a:tcPr/>
                </a:tc>
                <a:tc>
                  <a:txBody>
                    <a:bodyPr/>
                    <a:lstStyle/>
                    <a:p>
                      <a:r>
                        <a:rPr lang="en-US" dirty="0" smtClean="0"/>
                        <a:t>D2</a:t>
                      </a:r>
                      <a:endParaRPr lang="en-US" dirty="0"/>
                    </a:p>
                  </a:txBody>
                  <a:tcPr/>
                </a:tc>
                <a:tc>
                  <a:txBody>
                    <a:bodyPr/>
                    <a:lstStyle/>
                    <a:p>
                      <a:r>
                        <a:rPr lang="en-US" dirty="0" smtClean="0"/>
                        <a:t>D1</a:t>
                      </a:r>
                      <a:endParaRPr lang="en-US" dirty="0"/>
                    </a:p>
                  </a:txBody>
                  <a:tcPr/>
                </a:tc>
                <a:tc>
                  <a:txBody>
                    <a:bodyPr/>
                    <a:lstStyle/>
                    <a:p>
                      <a:r>
                        <a:rPr lang="en-US" dirty="0" smtClean="0"/>
                        <a:t>D0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D</a:t>
                      </a:r>
                      <a:endParaRPr lang="en-US" dirty="0"/>
                    </a:p>
                  </a:txBody>
                  <a:tcPr/>
                </a:tc>
                <a:tc>
                  <a:txBody>
                    <a:bodyPr/>
                    <a:lstStyle/>
                    <a:p>
                      <a:r>
                        <a:rPr lang="en-US" dirty="0" smtClean="0"/>
                        <a:t>D</a:t>
                      </a:r>
                      <a:endParaRPr lang="en-US" dirty="0"/>
                    </a:p>
                  </a:txBody>
                  <a:tcPr/>
                </a:tc>
                <a:tc>
                  <a:txBody>
                    <a:bodyPr/>
                    <a:lstStyle/>
                    <a:p>
                      <a:r>
                        <a:rPr lang="en-US" dirty="0" smtClean="0"/>
                        <a:t>K</a:t>
                      </a:r>
                      <a:endParaRPr lang="en-US" dirty="0"/>
                    </a:p>
                  </a:txBody>
                  <a:tcPr/>
                </a:tc>
                <a:tc>
                  <a:txBody>
                    <a:bodyPr/>
                    <a:lstStyle/>
                    <a:p>
                      <a:r>
                        <a:rPr lang="en-US" dirty="0" smtClean="0"/>
                        <a:t>K</a:t>
                      </a:r>
                      <a:endParaRPr lang="en-US" dirty="0"/>
                    </a:p>
                  </a:txBody>
                  <a:tcPr/>
                </a:tc>
                <a:tc>
                  <a:txBody>
                    <a:bodyPr/>
                    <a:lstStyle/>
                    <a:p>
                      <a:r>
                        <a:rPr lang="en-US" dirty="0" smtClean="0"/>
                        <a:t>K</a:t>
                      </a:r>
                      <a:endParaRPr lang="en-US" dirty="0"/>
                    </a:p>
                  </a:txBody>
                  <a:tcPr/>
                </a:tc>
              </a:tr>
            </a:tbl>
          </a:graphicData>
        </a:graphic>
      </p:graphicFrame>
      <p:pic>
        <p:nvPicPr>
          <p:cNvPr id="85016" name="Picture 2"/>
          <p:cNvPicPr>
            <a:picLocks noChangeAspect="1" noChangeArrowheads="1"/>
          </p:cNvPicPr>
          <p:nvPr/>
        </p:nvPicPr>
        <p:blipFill>
          <a:blip r:embed="rId2"/>
          <a:srcRect/>
          <a:stretch>
            <a:fillRect/>
          </a:stretch>
        </p:blipFill>
        <p:spPr bwMode="auto">
          <a:xfrm>
            <a:off x="914401" y="4191002"/>
            <a:ext cx="7467600" cy="250031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57162166-6842-433B-9755-D43F02558A5E}" type="slidenum">
              <a:rPr lang="en-US" smtClean="0"/>
              <a:pPr>
                <a:defRPr/>
              </a:pPr>
              <a:t>496</a:t>
            </a:fld>
            <a:endParaRPr lang="en-US"/>
          </a:p>
        </p:txBody>
      </p:sp>
    </p:spTree>
    <p:extLst>
      <p:ext uri="{BB962C8B-B14F-4D97-AF65-F5344CB8AC3E}">
        <p14:creationId xmlns:p14="http://schemas.microsoft.com/office/powerpoint/2010/main" val="2521099483"/>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srcRect/>
          <a:stretch>
            <a:fillRect/>
          </a:stretch>
        </p:blipFill>
        <p:spPr bwMode="auto">
          <a:xfrm>
            <a:off x="228600" y="381000"/>
            <a:ext cx="8686800" cy="5943600"/>
          </a:xfrm>
          <a:prstGeom prst="rect">
            <a:avLst/>
          </a:prstGeom>
          <a:noFill/>
          <a:ln w="9525">
            <a:noFill/>
            <a:miter lim="800000"/>
            <a:headEnd/>
            <a:tailEnd/>
          </a:ln>
        </p:spPr>
      </p:pic>
      <p:sp>
        <p:nvSpPr>
          <p:cNvPr id="86019" name="TextBox 2"/>
          <p:cNvSpPr txBox="1">
            <a:spLocks noChangeArrowheads="1"/>
          </p:cNvSpPr>
          <p:nvPr/>
        </p:nvSpPr>
        <p:spPr bwMode="auto">
          <a:xfrm>
            <a:off x="4724400" y="3657600"/>
            <a:ext cx="2895600" cy="400050"/>
          </a:xfrm>
          <a:prstGeom prst="rect">
            <a:avLst/>
          </a:prstGeom>
          <a:solidFill>
            <a:schemeClr val="bg1"/>
          </a:solidFill>
          <a:ln w="9525">
            <a:noFill/>
            <a:miter lim="800000"/>
            <a:headEnd/>
            <a:tailEnd/>
          </a:ln>
        </p:spPr>
        <p:txBody>
          <a:bodyPr>
            <a:spAutoFit/>
          </a:bodyPr>
          <a:lstStyle/>
          <a:p>
            <a:r>
              <a:rPr lang="en-US" sz="2000" b="1"/>
              <a:t>SENSOR MATRIX</a:t>
            </a:r>
          </a:p>
        </p:txBody>
      </p:sp>
      <p:sp>
        <p:nvSpPr>
          <p:cNvPr id="86020" name="TextBox 3"/>
          <p:cNvSpPr txBox="1">
            <a:spLocks noChangeArrowheads="1"/>
          </p:cNvSpPr>
          <p:nvPr/>
        </p:nvSpPr>
        <p:spPr bwMode="auto">
          <a:xfrm>
            <a:off x="4800601" y="4343400"/>
            <a:ext cx="2895600" cy="400050"/>
          </a:xfrm>
          <a:prstGeom prst="rect">
            <a:avLst/>
          </a:prstGeom>
          <a:solidFill>
            <a:schemeClr val="bg1"/>
          </a:solidFill>
          <a:ln w="9525">
            <a:noFill/>
            <a:miter lim="800000"/>
            <a:headEnd/>
            <a:tailEnd/>
          </a:ln>
        </p:spPr>
        <p:txBody>
          <a:bodyPr>
            <a:spAutoFit/>
          </a:bodyPr>
          <a:lstStyle/>
          <a:p>
            <a:r>
              <a:rPr lang="en-US" sz="2000" b="1"/>
              <a:t>SENSOR MATRIX</a:t>
            </a:r>
          </a:p>
        </p:txBody>
      </p:sp>
      <p:sp>
        <p:nvSpPr>
          <p:cNvPr id="5" name="Slide Number Placeholder 4"/>
          <p:cNvSpPr>
            <a:spLocks noGrp="1"/>
          </p:cNvSpPr>
          <p:nvPr>
            <p:ph type="sldNum" sz="quarter" idx="12"/>
          </p:nvPr>
        </p:nvSpPr>
        <p:spPr/>
        <p:txBody>
          <a:bodyPr/>
          <a:lstStyle/>
          <a:p>
            <a:pPr>
              <a:defRPr/>
            </a:pPr>
            <a:fld id="{57162166-6842-433B-9755-D43F02558A5E}" type="slidenum">
              <a:rPr lang="en-US" smtClean="0"/>
              <a:pPr>
                <a:defRPr/>
              </a:pPr>
              <a:t>497</a:t>
            </a:fld>
            <a:endParaRPr lang="en-US"/>
          </a:p>
        </p:txBody>
      </p:sp>
    </p:spTree>
    <p:extLst>
      <p:ext uri="{BB962C8B-B14F-4D97-AF65-F5344CB8AC3E}">
        <p14:creationId xmlns:p14="http://schemas.microsoft.com/office/powerpoint/2010/main" val="1801239292"/>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57200"/>
            <a:ext cx="8534400" cy="3816350"/>
          </a:xfrm>
          <a:prstGeom prst="rect">
            <a:avLst/>
          </a:prstGeom>
        </p:spPr>
        <p:txBody>
          <a:bodyPr>
            <a:spAutoFit/>
          </a:bodyPr>
          <a:lstStyle/>
          <a:p>
            <a:pPr>
              <a:defRPr/>
            </a:pPr>
            <a:r>
              <a:rPr lang="en-US" sz="2400" b="1" dirty="0"/>
              <a:t>B) Programmable clock : </a:t>
            </a:r>
          </a:p>
          <a:p>
            <a:pPr>
              <a:defRPr/>
            </a:pPr>
            <a:endParaRPr lang="en-US" b="1" dirty="0"/>
          </a:p>
          <a:p>
            <a:pPr>
              <a:buFont typeface="Wingdings" pitchFamily="2" charset="2"/>
              <a:buChar char="Ø"/>
              <a:defRPr/>
            </a:pPr>
            <a:r>
              <a:rPr lang="en-US" sz="2800" dirty="0"/>
              <a:t>The clock for operation of 8279 is obtained by </a:t>
            </a:r>
            <a:r>
              <a:rPr lang="en-US" sz="2800" b="1" dirty="0">
                <a:solidFill>
                  <a:schemeClr val="accent2">
                    <a:lumMod val="50000"/>
                  </a:schemeClr>
                </a:solidFill>
              </a:rPr>
              <a:t>dividing the external clock input</a:t>
            </a:r>
            <a:r>
              <a:rPr lang="en-US" sz="2800" dirty="0"/>
              <a:t> signal by a programmable constant called prescaler.</a:t>
            </a:r>
          </a:p>
          <a:p>
            <a:pPr>
              <a:buFont typeface="Wingdings" pitchFamily="2" charset="2"/>
              <a:buChar char="Ø"/>
              <a:defRPr/>
            </a:pPr>
            <a:r>
              <a:rPr lang="en-US" sz="2800" dirty="0"/>
              <a:t> </a:t>
            </a:r>
            <a:r>
              <a:rPr lang="en-US" sz="2800" b="1" dirty="0">
                <a:solidFill>
                  <a:schemeClr val="accent5">
                    <a:lumMod val="50000"/>
                  </a:schemeClr>
                </a:solidFill>
              </a:rPr>
              <a:t>PPPPP</a:t>
            </a:r>
            <a:r>
              <a:rPr lang="en-US" sz="2800" dirty="0"/>
              <a:t> is a 5-bit binary constant. </a:t>
            </a:r>
          </a:p>
          <a:p>
            <a:pPr>
              <a:buFont typeface="Wingdings" pitchFamily="2" charset="2"/>
              <a:buChar char="Ø"/>
              <a:defRPr/>
            </a:pPr>
            <a:r>
              <a:rPr lang="en-US" sz="2800" dirty="0"/>
              <a:t>The input frequency is divided by a decimal constant ranging </a:t>
            </a:r>
            <a:r>
              <a:rPr lang="en-US" sz="2800" b="1" dirty="0">
                <a:solidFill>
                  <a:srgbClr val="C00000"/>
                </a:solidFill>
              </a:rPr>
              <a:t>from 2 to 31</a:t>
            </a:r>
            <a:r>
              <a:rPr lang="en-US" sz="2800" dirty="0"/>
              <a:t>, decided by the bits of an internal prescaler, PPPPP.</a:t>
            </a:r>
          </a:p>
        </p:txBody>
      </p:sp>
      <p:graphicFrame>
        <p:nvGraphicFramePr>
          <p:cNvPr id="4" name="Table 3"/>
          <p:cNvGraphicFramePr>
            <a:graphicFrameLocks noGrp="1"/>
          </p:cNvGraphicFramePr>
          <p:nvPr/>
        </p:nvGraphicFramePr>
        <p:xfrm>
          <a:off x="1143001" y="4419600"/>
          <a:ext cx="6553200" cy="1143000"/>
        </p:xfrm>
        <a:graphic>
          <a:graphicData uri="http://schemas.openxmlformats.org/drawingml/2006/table">
            <a:tbl>
              <a:tblPr firstRow="1" bandRow="1">
                <a:tableStyleId>{8EC20E35-A176-4012-BC5E-935CFFF8708E}</a:tableStyleId>
              </a:tblPr>
              <a:tblGrid>
                <a:gridCol w="819150"/>
                <a:gridCol w="819150"/>
                <a:gridCol w="819150"/>
                <a:gridCol w="819150"/>
                <a:gridCol w="819150"/>
                <a:gridCol w="819150"/>
                <a:gridCol w="819150"/>
                <a:gridCol w="819150"/>
              </a:tblGrid>
              <a:tr h="571500">
                <a:tc>
                  <a:txBody>
                    <a:bodyPr/>
                    <a:lstStyle/>
                    <a:p>
                      <a:r>
                        <a:rPr lang="en-US" dirty="0" smtClean="0"/>
                        <a:t>D7</a:t>
                      </a:r>
                      <a:endParaRPr lang="en-US" dirty="0"/>
                    </a:p>
                  </a:txBody>
                  <a:tcPr/>
                </a:tc>
                <a:tc>
                  <a:txBody>
                    <a:bodyPr/>
                    <a:lstStyle/>
                    <a:p>
                      <a:r>
                        <a:rPr lang="en-US" dirty="0" smtClean="0"/>
                        <a:t>D6</a:t>
                      </a:r>
                      <a:endParaRPr lang="en-US" dirty="0"/>
                    </a:p>
                  </a:txBody>
                  <a:tcPr/>
                </a:tc>
                <a:tc>
                  <a:txBody>
                    <a:bodyPr/>
                    <a:lstStyle/>
                    <a:p>
                      <a:r>
                        <a:rPr lang="en-US" dirty="0" smtClean="0"/>
                        <a:t>D5</a:t>
                      </a:r>
                      <a:endParaRPr lang="en-US" dirty="0"/>
                    </a:p>
                  </a:txBody>
                  <a:tcPr/>
                </a:tc>
                <a:tc>
                  <a:txBody>
                    <a:bodyPr/>
                    <a:lstStyle/>
                    <a:p>
                      <a:r>
                        <a:rPr lang="en-US" dirty="0" smtClean="0"/>
                        <a:t>D4</a:t>
                      </a:r>
                      <a:endParaRPr lang="en-US" dirty="0"/>
                    </a:p>
                  </a:txBody>
                  <a:tcPr/>
                </a:tc>
                <a:tc>
                  <a:txBody>
                    <a:bodyPr/>
                    <a:lstStyle/>
                    <a:p>
                      <a:r>
                        <a:rPr lang="en-US" dirty="0" smtClean="0"/>
                        <a:t>D3</a:t>
                      </a:r>
                      <a:endParaRPr lang="en-US" dirty="0"/>
                    </a:p>
                  </a:txBody>
                  <a:tcPr/>
                </a:tc>
                <a:tc>
                  <a:txBody>
                    <a:bodyPr/>
                    <a:lstStyle/>
                    <a:p>
                      <a:r>
                        <a:rPr lang="en-US" dirty="0" smtClean="0"/>
                        <a:t>D2</a:t>
                      </a:r>
                      <a:endParaRPr lang="en-US" dirty="0"/>
                    </a:p>
                  </a:txBody>
                  <a:tcPr/>
                </a:tc>
                <a:tc>
                  <a:txBody>
                    <a:bodyPr/>
                    <a:lstStyle/>
                    <a:p>
                      <a:r>
                        <a:rPr lang="en-US" dirty="0" smtClean="0"/>
                        <a:t>D1</a:t>
                      </a:r>
                      <a:endParaRPr lang="en-US" dirty="0"/>
                    </a:p>
                  </a:txBody>
                  <a:tcPr/>
                </a:tc>
                <a:tc>
                  <a:txBody>
                    <a:bodyPr/>
                    <a:lstStyle/>
                    <a:p>
                      <a:r>
                        <a:rPr lang="en-US" dirty="0" smtClean="0"/>
                        <a:t>D0</a:t>
                      </a:r>
                      <a:endParaRPr lang="en-US" dirty="0"/>
                    </a:p>
                  </a:txBody>
                  <a:tcPr/>
                </a:tc>
              </a:tr>
              <a:tr h="57150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P</a:t>
                      </a:r>
                      <a:endParaRPr lang="en-US" dirty="0"/>
                    </a:p>
                  </a:txBody>
                  <a:tcPr/>
                </a:tc>
                <a:tc>
                  <a:txBody>
                    <a:bodyPr/>
                    <a:lstStyle/>
                    <a:p>
                      <a:r>
                        <a:rPr lang="en-US" dirty="0" smtClean="0"/>
                        <a:t>P</a:t>
                      </a:r>
                      <a:endParaRPr lang="en-US" dirty="0"/>
                    </a:p>
                  </a:txBody>
                  <a:tcPr/>
                </a:tc>
                <a:tc>
                  <a:txBody>
                    <a:bodyPr/>
                    <a:lstStyle/>
                    <a:p>
                      <a:r>
                        <a:rPr lang="en-US" dirty="0" smtClean="0"/>
                        <a:t>P</a:t>
                      </a:r>
                      <a:endParaRPr lang="en-US" dirty="0"/>
                    </a:p>
                  </a:txBody>
                  <a:tcPr/>
                </a:tc>
                <a:tc>
                  <a:txBody>
                    <a:bodyPr/>
                    <a:lstStyle/>
                    <a:p>
                      <a:r>
                        <a:rPr lang="en-US" dirty="0" smtClean="0"/>
                        <a:t>P</a:t>
                      </a:r>
                      <a:endParaRPr lang="en-US" dirty="0"/>
                    </a:p>
                  </a:txBody>
                  <a:tcPr/>
                </a:tc>
                <a:tc>
                  <a:txBody>
                    <a:bodyPr/>
                    <a:lstStyle/>
                    <a:p>
                      <a:r>
                        <a:rPr lang="en-US" dirty="0" smtClean="0"/>
                        <a:t>P</a:t>
                      </a:r>
                      <a:endParaRPr lang="en-US" dirty="0"/>
                    </a:p>
                  </a:txBody>
                  <a:tcPr/>
                </a:tc>
              </a:tr>
            </a:tbl>
          </a:graphicData>
        </a:graphic>
      </p:graphicFrame>
      <p:sp>
        <p:nvSpPr>
          <p:cNvPr id="5" name="Slide Number Placeholder 4"/>
          <p:cNvSpPr>
            <a:spLocks noGrp="1"/>
          </p:cNvSpPr>
          <p:nvPr>
            <p:ph type="sldNum" sz="quarter" idx="12"/>
          </p:nvPr>
        </p:nvSpPr>
        <p:spPr/>
        <p:txBody>
          <a:bodyPr/>
          <a:lstStyle/>
          <a:p>
            <a:pPr>
              <a:defRPr/>
            </a:pPr>
            <a:fld id="{57162166-6842-433B-9755-D43F02558A5E}" type="slidenum">
              <a:rPr lang="en-US" smtClean="0"/>
              <a:pPr>
                <a:defRPr/>
              </a:pPr>
              <a:t>498</a:t>
            </a:fld>
            <a:endParaRPr lang="en-US"/>
          </a:p>
        </p:txBody>
      </p:sp>
    </p:spTree>
    <p:extLst>
      <p:ext uri="{BB962C8B-B14F-4D97-AF65-F5344CB8AC3E}">
        <p14:creationId xmlns:p14="http://schemas.microsoft.com/office/powerpoint/2010/main" val="2211911620"/>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1"/>
            <a:ext cx="8686800" cy="6863417"/>
          </a:xfrm>
          <a:prstGeom prst="rect">
            <a:avLst/>
          </a:prstGeom>
        </p:spPr>
        <p:txBody>
          <a:bodyPr>
            <a:spAutoFit/>
          </a:bodyPr>
          <a:lstStyle/>
          <a:p>
            <a:pPr>
              <a:defRPr/>
            </a:pPr>
            <a:r>
              <a:rPr lang="en-US" dirty="0"/>
              <a:t>c) </a:t>
            </a:r>
            <a:r>
              <a:rPr lang="en-US" sz="2400" b="1" dirty="0">
                <a:solidFill>
                  <a:srgbClr val="002060"/>
                </a:solidFill>
              </a:rPr>
              <a:t>Read FIFO / Sensor RAM </a:t>
            </a:r>
            <a:r>
              <a:rPr lang="en-US" sz="2400" dirty="0"/>
              <a:t>: The format of this command is given below.</a:t>
            </a:r>
            <a:endParaRPr lang="en-US" dirty="0"/>
          </a:p>
          <a:p>
            <a:pPr>
              <a:defRPr/>
            </a:pPr>
            <a:endParaRPr lang="en-US" dirty="0"/>
          </a:p>
          <a:p>
            <a:pPr>
              <a:defRPr/>
            </a:pPr>
            <a:endParaRPr lang="en-US" dirty="0"/>
          </a:p>
          <a:p>
            <a:pPr>
              <a:defRPr/>
            </a:pPr>
            <a:endParaRPr lang="en-US" dirty="0"/>
          </a:p>
          <a:p>
            <a:pPr>
              <a:defRPr/>
            </a:pPr>
            <a:endParaRPr lang="en-US" dirty="0"/>
          </a:p>
          <a:p>
            <a:pPr fontAlgn="t">
              <a:defRPr/>
            </a:pPr>
            <a:endParaRPr lang="en-US" dirty="0"/>
          </a:p>
          <a:p>
            <a:pPr algn="ctr">
              <a:defRPr/>
            </a:pPr>
            <a:r>
              <a:rPr lang="en-US" sz="2400" b="1" dirty="0">
                <a:solidFill>
                  <a:srgbClr val="0070C0"/>
                </a:solidFill>
              </a:rPr>
              <a:t>AI – Auto Increment Flag</a:t>
            </a:r>
          </a:p>
          <a:p>
            <a:pPr algn="ctr">
              <a:defRPr/>
            </a:pPr>
            <a:r>
              <a:rPr lang="en-US" sz="2400" b="1" dirty="0">
                <a:solidFill>
                  <a:srgbClr val="0070C0"/>
                </a:solidFill>
              </a:rPr>
              <a:t>AAA – Address pointer to 8 bit FIFO RAM</a:t>
            </a:r>
          </a:p>
          <a:p>
            <a:pPr algn="ctr">
              <a:defRPr/>
            </a:pPr>
            <a:r>
              <a:rPr lang="en-US" sz="2400" b="1" dirty="0">
                <a:solidFill>
                  <a:srgbClr val="0070C0"/>
                </a:solidFill>
              </a:rPr>
              <a:t>X- Don’t care</a:t>
            </a:r>
            <a:endParaRPr lang="en-US" dirty="0"/>
          </a:p>
          <a:p>
            <a:pPr>
              <a:buFont typeface="Wingdings" pitchFamily="2" charset="2"/>
              <a:buChar char="ü"/>
              <a:defRPr/>
            </a:pPr>
            <a:r>
              <a:rPr lang="en-US" sz="2300" b="1" dirty="0"/>
              <a:t>This word is written to set up 8279 for </a:t>
            </a:r>
            <a:r>
              <a:rPr lang="en-US" sz="2300" b="1" dirty="0">
                <a:solidFill>
                  <a:schemeClr val="accent2">
                    <a:lumMod val="50000"/>
                  </a:schemeClr>
                </a:solidFill>
              </a:rPr>
              <a:t>reading FIFO/ sensor RAM. </a:t>
            </a:r>
          </a:p>
          <a:p>
            <a:pPr>
              <a:buFont typeface="Wingdings" pitchFamily="2" charset="2"/>
              <a:buChar char="ü"/>
              <a:defRPr/>
            </a:pPr>
            <a:r>
              <a:rPr lang="en-US" sz="2300" b="1" dirty="0"/>
              <a:t>In </a:t>
            </a:r>
            <a:r>
              <a:rPr lang="en-US" sz="2300" b="1" dirty="0">
                <a:solidFill>
                  <a:srgbClr val="002060"/>
                </a:solidFill>
              </a:rPr>
              <a:t>scanned keyboard mode, AI and AAA bits are of no use</a:t>
            </a:r>
            <a:r>
              <a:rPr lang="en-US" sz="2300" b="1" dirty="0"/>
              <a:t>. The 8279 will automatically drive data bus for each subsequent read, in the same sequence, in which the data was entered.</a:t>
            </a:r>
          </a:p>
          <a:p>
            <a:pPr>
              <a:buFont typeface="Wingdings" pitchFamily="2" charset="2"/>
              <a:buChar char="ü"/>
              <a:defRPr/>
            </a:pPr>
            <a:r>
              <a:rPr lang="en-US" sz="2300" b="1" dirty="0"/>
              <a:t>In </a:t>
            </a:r>
            <a:r>
              <a:rPr lang="en-US" sz="2300" b="1" dirty="0">
                <a:solidFill>
                  <a:schemeClr val="accent6">
                    <a:lumMod val="50000"/>
                  </a:schemeClr>
                </a:solidFill>
              </a:rPr>
              <a:t>sensor matrix mode, the bits AAA select one of the 8 rows</a:t>
            </a:r>
            <a:r>
              <a:rPr lang="en-US" sz="2300" b="1" dirty="0"/>
              <a:t> of RAM. </a:t>
            </a:r>
          </a:p>
          <a:p>
            <a:pPr>
              <a:buFont typeface="Wingdings" pitchFamily="2" charset="2"/>
              <a:buChar char="ü"/>
              <a:defRPr/>
            </a:pPr>
            <a:r>
              <a:rPr lang="en-US" sz="2300" b="1" dirty="0"/>
              <a:t>If </a:t>
            </a:r>
            <a:r>
              <a:rPr lang="en-US" sz="2300" b="1" dirty="0">
                <a:solidFill>
                  <a:srgbClr val="153B16"/>
                </a:solidFill>
              </a:rPr>
              <a:t>AI flag is set</a:t>
            </a:r>
            <a:r>
              <a:rPr lang="en-US" sz="2300" b="1" dirty="0"/>
              <a:t>, each successive read will be from the subsequent RAM location.</a:t>
            </a:r>
          </a:p>
        </p:txBody>
      </p:sp>
      <p:graphicFrame>
        <p:nvGraphicFramePr>
          <p:cNvPr id="3" name="Table 2"/>
          <p:cNvGraphicFramePr>
            <a:graphicFrameLocks noGrp="1"/>
          </p:cNvGraphicFramePr>
          <p:nvPr/>
        </p:nvGraphicFramePr>
        <p:xfrm>
          <a:off x="1219201" y="1143000"/>
          <a:ext cx="6096000" cy="741680"/>
        </p:xfrm>
        <a:graphic>
          <a:graphicData uri="http://schemas.openxmlformats.org/drawingml/2006/table">
            <a:tbl>
              <a:tblPr firstRow="1" bandRow="1">
                <a:tableStyleId>{284E427A-3D55-4303-BF80-6455036E1DE7}</a:tableStyleId>
              </a:tblPr>
              <a:tblGrid>
                <a:gridCol w="762000"/>
                <a:gridCol w="762000"/>
                <a:gridCol w="762000"/>
                <a:gridCol w="762000"/>
                <a:gridCol w="762000"/>
                <a:gridCol w="762000"/>
                <a:gridCol w="762000"/>
                <a:gridCol w="762000"/>
              </a:tblGrid>
              <a:tr h="370840">
                <a:tc>
                  <a:txBody>
                    <a:bodyPr/>
                    <a:lstStyle/>
                    <a:p>
                      <a:r>
                        <a:rPr lang="en-US" dirty="0" smtClean="0"/>
                        <a:t>D7</a:t>
                      </a:r>
                      <a:endParaRPr lang="en-US" dirty="0"/>
                    </a:p>
                  </a:txBody>
                  <a:tcPr/>
                </a:tc>
                <a:tc>
                  <a:txBody>
                    <a:bodyPr/>
                    <a:lstStyle/>
                    <a:p>
                      <a:r>
                        <a:rPr lang="en-US" dirty="0" smtClean="0"/>
                        <a:t>D6</a:t>
                      </a:r>
                      <a:endParaRPr lang="en-US" dirty="0"/>
                    </a:p>
                  </a:txBody>
                  <a:tcPr/>
                </a:tc>
                <a:tc>
                  <a:txBody>
                    <a:bodyPr/>
                    <a:lstStyle/>
                    <a:p>
                      <a:r>
                        <a:rPr lang="en-US" dirty="0" smtClean="0"/>
                        <a:t>D5</a:t>
                      </a:r>
                      <a:endParaRPr lang="en-US" dirty="0"/>
                    </a:p>
                  </a:txBody>
                  <a:tcPr/>
                </a:tc>
                <a:tc>
                  <a:txBody>
                    <a:bodyPr/>
                    <a:lstStyle/>
                    <a:p>
                      <a:r>
                        <a:rPr lang="en-US" dirty="0" smtClean="0"/>
                        <a:t>D4</a:t>
                      </a:r>
                      <a:endParaRPr lang="en-US" dirty="0"/>
                    </a:p>
                  </a:txBody>
                  <a:tcPr/>
                </a:tc>
                <a:tc>
                  <a:txBody>
                    <a:bodyPr/>
                    <a:lstStyle/>
                    <a:p>
                      <a:r>
                        <a:rPr lang="en-US" dirty="0" smtClean="0"/>
                        <a:t>D3</a:t>
                      </a:r>
                      <a:endParaRPr lang="en-US" dirty="0"/>
                    </a:p>
                  </a:txBody>
                  <a:tcPr/>
                </a:tc>
                <a:tc>
                  <a:txBody>
                    <a:bodyPr/>
                    <a:lstStyle/>
                    <a:p>
                      <a:r>
                        <a:rPr lang="en-US" dirty="0" smtClean="0"/>
                        <a:t>D2</a:t>
                      </a:r>
                      <a:endParaRPr lang="en-US" dirty="0"/>
                    </a:p>
                  </a:txBody>
                  <a:tcPr/>
                </a:tc>
                <a:tc>
                  <a:txBody>
                    <a:bodyPr/>
                    <a:lstStyle/>
                    <a:p>
                      <a:r>
                        <a:rPr lang="en-US" dirty="0" smtClean="0"/>
                        <a:t>D1</a:t>
                      </a:r>
                      <a:endParaRPr lang="en-US" dirty="0"/>
                    </a:p>
                  </a:txBody>
                  <a:tcPr/>
                </a:tc>
                <a:tc>
                  <a:txBody>
                    <a:bodyPr/>
                    <a:lstStyle/>
                    <a:p>
                      <a:r>
                        <a:rPr lang="en-US" dirty="0" smtClean="0"/>
                        <a:t>D0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AI</a:t>
                      </a:r>
                      <a:endParaRPr lang="en-US" dirty="0"/>
                    </a:p>
                  </a:txBody>
                  <a:tcPr/>
                </a:tc>
                <a:tc>
                  <a:txBody>
                    <a:bodyPr/>
                    <a:lstStyle/>
                    <a:p>
                      <a:r>
                        <a:rPr lang="en-US" dirty="0" smtClean="0"/>
                        <a:t>X</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bl>
          </a:graphicData>
        </a:graphic>
      </p:graphicFrame>
      <p:sp>
        <p:nvSpPr>
          <p:cNvPr id="4" name="Slide Number Placeholder 3"/>
          <p:cNvSpPr>
            <a:spLocks noGrp="1"/>
          </p:cNvSpPr>
          <p:nvPr>
            <p:ph type="sldNum" sz="quarter" idx="12"/>
          </p:nvPr>
        </p:nvSpPr>
        <p:spPr/>
        <p:txBody>
          <a:bodyPr/>
          <a:lstStyle/>
          <a:p>
            <a:pPr>
              <a:defRPr/>
            </a:pPr>
            <a:fld id="{57162166-6842-433B-9755-D43F02558A5E}" type="slidenum">
              <a:rPr lang="en-US" smtClean="0"/>
              <a:pPr>
                <a:defRPr/>
              </a:pPr>
              <a:t>499</a:t>
            </a:fld>
            <a:endParaRPr lang="en-US"/>
          </a:p>
        </p:txBody>
      </p:sp>
    </p:spTree>
    <p:extLst>
      <p:ext uri="{BB962C8B-B14F-4D97-AF65-F5344CB8AC3E}">
        <p14:creationId xmlns:p14="http://schemas.microsoft.com/office/powerpoint/2010/main" val="3223735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9" name="Rectangle 58"/>
          <p:cNvSpPr>
            <a:spLocks noGrp="1" noChangeArrowheads="1"/>
          </p:cNvSpPr>
          <p:nvPr>
            <p:ph type="title"/>
          </p:nvPr>
        </p:nvSpPr>
        <p:spPr>
          <a:xfrm>
            <a:off x="914400" y="76200"/>
            <a:ext cx="7772400" cy="1143000"/>
          </a:xfrm>
          <a:noFill/>
        </p:spPr>
        <p:txBody>
          <a:bodyPr/>
          <a:lstStyle/>
          <a:p>
            <a:pPr eaLnBrk="1" hangingPunct="1"/>
            <a:r>
              <a:rPr lang="en-GB" sz="4400" b="1" dirty="0" smtClean="0">
                <a:solidFill>
                  <a:schemeClr val="bg1">
                    <a:lumMod val="25000"/>
                  </a:schemeClr>
                </a:solidFill>
              </a:rPr>
              <a:t>Basic Microprocessors System </a:t>
            </a:r>
            <a:endParaRPr lang="en-US" sz="4400" b="1" dirty="0" smtClean="0">
              <a:solidFill>
                <a:schemeClr val="bg1">
                  <a:lumMod val="25000"/>
                </a:schemeClr>
              </a:solidFill>
            </a:endParaRPr>
          </a:p>
        </p:txBody>
      </p:sp>
      <p:sp>
        <p:nvSpPr>
          <p:cNvPr id="19" name="Slide Number Placeholder 1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0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267" name="Rectangle 11"/>
          <p:cNvSpPr>
            <a:spLocks noChangeArrowheads="1"/>
          </p:cNvSpPr>
          <p:nvPr/>
        </p:nvSpPr>
        <p:spPr bwMode="auto">
          <a:xfrm>
            <a:off x="393700" y="0"/>
            <a:ext cx="8547100" cy="596900"/>
          </a:xfrm>
          <a:prstGeom prst="rect">
            <a:avLst/>
          </a:prstGeom>
          <a:noFill/>
          <a:ln w="9525">
            <a:noFill/>
            <a:miter lim="800000"/>
            <a:headEnd/>
            <a:tailEnd/>
          </a:ln>
        </p:spPr>
        <p:txBody>
          <a:bodyPr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200" b="0" i="0" u="none" strike="noStrike" kern="1200" cap="none" spc="0" normalizeH="0" baseline="0" noProof="0">
              <a:ln>
                <a:noFill/>
              </a:ln>
              <a:solidFill>
                <a:srgbClr val="330033"/>
              </a:solidFill>
              <a:effectLst/>
              <a:uLnTx/>
              <a:uFillTx/>
              <a:latin typeface="Times New Roman" pitchFamily="18" charset="0"/>
              <a:ea typeface="+mn-ea"/>
              <a:cs typeface="+mn-cs"/>
            </a:endParaRPr>
          </a:p>
        </p:txBody>
      </p:sp>
      <p:grpSp>
        <p:nvGrpSpPr>
          <p:cNvPr id="2" name="Group 56"/>
          <p:cNvGrpSpPr>
            <a:grpSpLocks/>
          </p:cNvGrpSpPr>
          <p:nvPr/>
        </p:nvGrpSpPr>
        <p:grpSpPr bwMode="auto">
          <a:xfrm>
            <a:off x="622300" y="1447800"/>
            <a:ext cx="8216900" cy="5016500"/>
            <a:chOff x="244" y="868"/>
            <a:chExt cx="5176" cy="3160"/>
          </a:xfrm>
        </p:grpSpPr>
        <p:sp>
          <p:nvSpPr>
            <p:cNvPr id="11270" name="Rectangle 42"/>
            <p:cNvSpPr>
              <a:spLocks noChangeArrowheads="1"/>
            </p:cNvSpPr>
            <p:nvPr/>
          </p:nvSpPr>
          <p:spPr bwMode="auto">
            <a:xfrm>
              <a:off x="244" y="1828"/>
              <a:ext cx="856" cy="760"/>
            </a:xfrm>
            <a:prstGeom prst="rect">
              <a:avLst/>
            </a:prstGeom>
            <a:solidFill>
              <a:srgbClr val="00DFCA"/>
            </a:solidFill>
            <a:ln w="12700">
              <a:solidFill>
                <a:schemeClr val="tx1"/>
              </a:solidFill>
              <a:miter lim="800000"/>
              <a:headEnd/>
              <a:tailEnd/>
            </a:ln>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Input</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 Devices</a:t>
              </a:r>
            </a:p>
          </p:txBody>
        </p:sp>
        <p:sp>
          <p:nvSpPr>
            <p:cNvPr id="11271" name="Rectangle 43"/>
            <p:cNvSpPr>
              <a:spLocks noChangeArrowheads="1"/>
            </p:cNvSpPr>
            <p:nvPr/>
          </p:nvSpPr>
          <p:spPr bwMode="auto">
            <a:xfrm>
              <a:off x="1684" y="1204"/>
              <a:ext cx="2296" cy="1912"/>
            </a:xfrm>
            <a:prstGeom prst="rect">
              <a:avLst/>
            </a:prstGeom>
            <a:solidFill>
              <a:srgbClr val="7B00E4"/>
            </a:solidFill>
            <a:ln w="12700">
              <a:solidFill>
                <a:schemeClr val="tx1"/>
              </a:solidFill>
              <a:miter lim="800000"/>
              <a:headEnd/>
              <a:tailEnd/>
            </a:ln>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Processing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Data into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Information</a:t>
              </a:r>
            </a:p>
          </p:txBody>
        </p:sp>
        <p:sp>
          <p:nvSpPr>
            <p:cNvPr id="11272" name="Rectangle 44"/>
            <p:cNvSpPr>
              <a:spLocks noChangeArrowheads="1"/>
            </p:cNvSpPr>
            <p:nvPr/>
          </p:nvSpPr>
          <p:spPr bwMode="auto">
            <a:xfrm>
              <a:off x="4564" y="1828"/>
              <a:ext cx="856" cy="760"/>
            </a:xfrm>
            <a:prstGeom prst="rect">
              <a:avLst/>
            </a:prstGeom>
            <a:solidFill>
              <a:srgbClr val="00FF00"/>
            </a:solidFill>
            <a:ln w="12700">
              <a:solidFill>
                <a:schemeClr val="tx1"/>
              </a:solidFill>
              <a:miter lim="800000"/>
              <a:headEnd/>
              <a:tailEnd/>
            </a:ln>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Output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Times New Roman" pitchFamily="18" charset="0"/>
                  <a:ea typeface="+mn-ea"/>
                  <a:cs typeface="+mn-cs"/>
                </a:rPr>
                <a:t>Devices</a:t>
              </a:r>
            </a:p>
          </p:txBody>
        </p:sp>
        <p:sp>
          <p:nvSpPr>
            <p:cNvPr id="965677" name="Rectangle 45"/>
            <p:cNvSpPr>
              <a:spLocks noChangeArrowheads="1"/>
            </p:cNvSpPr>
            <p:nvPr/>
          </p:nvSpPr>
          <p:spPr bwMode="auto">
            <a:xfrm>
              <a:off x="1780" y="1300"/>
              <a:ext cx="1048" cy="712"/>
            </a:xfrm>
            <a:prstGeom prst="rect">
              <a:avLst/>
            </a:prstGeom>
            <a:solidFill>
              <a:schemeClr val="accent2"/>
            </a:solidFill>
            <a:ln w="12700">
              <a:solidFill>
                <a:schemeClr val="tx1"/>
              </a:solidFill>
              <a:miter lim="800000"/>
              <a:headEnd/>
              <a:tailEnd/>
            </a:ln>
            <a:effectLst/>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Times New Roman" pitchFamily="18" charset="0"/>
                  <a:ea typeface="+mn-ea"/>
                  <a:cs typeface="+mn-cs"/>
                </a:rPr>
                <a:t>Control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Times New Roman" pitchFamily="18" charset="0"/>
                  <a:ea typeface="+mn-ea"/>
                  <a:cs typeface="+mn-cs"/>
                </a:rPr>
                <a:t>Unit</a:t>
              </a:r>
            </a:p>
          </p:txBody>
        </p:sp>
        <p:sp>
          <p:nvSpPr>
            <p:cNvPr id="11274" name="Rectangle 46"/>
            <p:cNvSpPr>
              <a:spLocks noChangeArrowheads="1"/>
            </p:cNvSpPr>
            <p:nvPr/>
          </p:nvSpPr>
          <p:spPr bwMode="auto">
            <a:xfrm>
              <a:off x="1012" y="3652"/>
              <a:ext cx="3736" cy="376"/>
            </a:xfrm>
            <a:prstGeom prst="rect">
              <a:avLst/>
            </a:prstGeom>
            <a:solidFill>
              <a:srgbClr val="00279F"/>
            </a:solidFill>
            <a:ln w="12700">
              <a:solidFill>
                <a:schemeClr val="tx1"/>
              </a:solidFill>
              <a:miter lim="800000"/>
              <a:headEnd/>
              <a:tailEnd/>
            </a:ln>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Times New Roman" pitchFamily="18" charset="0"/>
                  <a:ea typeface="+mn-ea"/>
                  <a:cs typeface="+mn-cs"/>
                </a:rPr>
                <a:t>Secondary Storage Devices</a:t>
              </a:r>
            </a:p>
          </p:txBody>
        </p:sp>
        <p:sp>
          <p:nvSpPr>
            <p:cNvPr id="11275" name="Line 47"/>
            <p:cNvSpPr>
              <a:spLocks noChangeShapeType="1"/>
            </p:cNvSpPr>
            <p:nvPr/>
          </p:nvSpPr>
          <p:spPr bwMode="auto">
            <a:xfrm>
              <a:off x="2688" y="3153"/>
              <a:ext cx="0" cy="463"/>
            </a:xfrm>
            <a:prstGeom prst="line">
              <a:avLst/>
            </a:prstGeom>
            <a:noFill/>
            <a:ln w="50800">
              <a:solidFill>
                <a:srgbClr val="000000"/>
              </a:solidFill>
              <a:round/>
              <a:headEnd type="triangle" w="med" len="me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76" name="Line 48"/>
            <p:cNvSpPr>
              <a:spLocks noChangeShapeType="1"/>
            </p:cNvSpPr>
            <p:nvPr/>
          </p:nvSpPr>
          <p:spPr bwMode="auto">
            <a:xfrm>
              <a:off x="1185" y="2256"/>
              <a:ext cx="463" cy="0"/>
            </a:xfrm>
            <a:prstGeom prst="line">
              <a:avLst/>
            </a:prstGeom>
            <a:noFill/>
            <a:ln w="50800">
              <a:solidFill>
                <a:srgbClr val="000000"/>
              </a:solidFill>
              <a:round/>
              <a:headE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277" name="Line 49"/>
            <p:cNvSpPr>
              <a:spLocks noChangeShapeType="1"/>
            </p:cNvSpPr>
            <p:nvPr/>
          </p:nvSpPr>
          <p:spPr bwMode="auto">
            <a:xfrm>
              <a:off x="4065" y="2256"/>
              <a:ext cx="463" cy="0"/>
            </a:xfrm>
            <a:prstGeom prst="line">
              <a:avLst/>
            </a:prstGeom>
            <a:noFill/>
            <a:ln w="50800">
              <a:solidFill>
                <a:srgbClr val="000000"/>
              </a:solidFill>
              <a:round/>
              <a:headEnd/>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65682" name="Rectangle 50"/>
            <p:cNvSpPr>
              <a:spLocks noChangeArrowheads="1"/>
            </p:cNvSpPr>
            <p:nvPr/>
          </p:nvSpPr>
          <p:spPr bwMode="auto">
            <a:xfrm>
              <a:off x="2884" y="1300"/>
              <a:ext cx="1048" cy="712"/>
            </a:xfrm>
            <a:prstGeom prst="rect">
              <a:avLst/>
            </a:prstGeom>
            <a:solidFill>
              <a:schemeClr val="accent2"/>
            </a:solidFill>
            <a:ln w="12700">
              <a:solidFill>
                <a:schemeClr val="tx1"/>
              </a:solidFill>
              <a:miter lim="800000"/>
              <a:headEnd/>
              <a:tailEnd/>
            </a:ln>
            <a:effectLst/>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Times New Roman" pitchFamily="18" charset="0"/>
                  <a:ea typeface="+mn-ea"/>
                  <a:cs typeface="+mn-cs"/>
                </a:rPr>
                <a:t>Arithmetic-</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Times New Roman" pitchFamily="18" charset="0"/>
                  <a:ea typeface="+mn-ea"/>
                  <a:cs typeface="+mn-cs"/>
                </a:rPr>
                <a:t>Logic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Times New Roman" pitchFamily="18" charset="0"/>
                  <a:ea typeface="+mn-ea"/>
                  <a:cs typeface="+mn-cs"/>
                </a:rPr>
                <a:t>Unit</a:t>
              </a:r>
            </a:p>
          </p:txBody>
        </p:sp>
        <p:sp>
          <p:nvSpPr>
            <p:cNvPr id="965683" name="Rectangle 51"/>
            <p:cNvSpPr>
              <a:spLocks noChangeArrowheads="1"/>
            </p:cNvSpPr>
            <p:nvPr/>
          </p:nvSpPr>
          <p:spPr bwMode="auto">
            <a:xfrm>
              <a:off x="1780" y="2068"/>
              <a:ext cx="2152" cy="904"/>
            </a:xfrm>
            <a:prstGeom prst="rect">
              <a:avLst/>
            </a:prstGeom>
            <a:solidFill>
              <a:schemeClr val="accent2"/>
            </a:solidFill>
            <a:ln w="12700">
              <a:solidFill>
                <a:schemeClr val="tx1"/>
              </a:solidFill>
              <a:miter lim="800000"/>
              <a:headEnd/>
              <a:tailEnd/>
            </a:ln>
            <a:effectLst/>
          </p:spPr>
          <p:txBody>
            <a:bodyPr wrap="none" lIns="90488" tIns="44450" rIns="90488"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Times New Roman" pitchFamily="18" charset="0"/>
                  <a:ea typeface="+mn-ea"/>
                  <a:cs typeface="+mn-cs"/>
                </a:rPr>
                <a:t>Primary Storage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outerShdw blurRad="38100" dist="38100" dir="2700000" algn="tl">
                      <a:srgbClr val="000000"/>
                    </a:outerShdw>
                  </a:effectLst>
                  <a:uLnTx/>
                  <a:uFillTx/>
                  <a:latin typeface="Times New Roman" pitchFamily="18" charset="0"/>
                  <a:ea typeface="+mn-ea"/>
                  <a:cs typeface="+mn-cs"/>
                </a:rPr>
                <a:t>Unit</a:t>
              </a:r>
            </a:p>
          </p:txBody>
        </p:sp>
        <p:sp>
          <p:nvSpPr>
            <p:cNvPr id="11280" name="Rectangle 52"/>
            <p:cNvSpPr>
              <a:spLocks noChangeArrowheads="1"/>
            </p:cNvSpPr>
            <p:nvPr/>
          </p:nvSpPr>
          <p:spPr bwMode="auto">
            <a:xfrm>
              <a:off x="1665" y="868"/>
              <a:ext cx="2403" cy="325"/>
            </a:xfrm>
            <a:prstGeom prst="rect">
              <a:avLst/>
            </a:prstGeom>
            <a:noFill/>
            <a:ln w="12700">
              <a:noFill/>
              <a:miter lim="800000"/>
              <a:headEnd/>
              <a:tailEnd/>
            </a:ln>
          </p:spPr>
          <p:txBody>
            <a:bodyPr wrap="none" lIns="90488" tIns="44450" rIns="90488" bIns="4445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Times New Roman" pitchFamily="18" charset="0"/>
                  <a:ea typeface="+mn-ea"/>
                  <a:cs typeface="+mn-cs"/>
                </a:rPr>
                <a:t>Central Processing Unit</a:t>
              </a:r>
            </a:p>
          </p:txBody>
        </p:sp>
        <p:sp>
          <p:nvSpPr>
            <p:cNvPr id="11281" name="Rectangle 53"/>
            <p:cNvSpPr>
              <a:spLocks noChangeArrowheads="1"/>
            </p:cNvSpPr>
            <p:nvPr/>
          </p:nvSpPr>
          <p:spPr bwMode="auto">
            <a:xfrm>
              <a:off x="273" y="2714"/>
              <a:ext cx="773" cy="580"/>
            </a:xfrm>
            <a:prstGeom prst="rect">
              <a:avLst/>
            </a:prstGeom>
            <a:noFill/>
            <a:ln w="12700">
              <a:noFill/>
              <a:miter lim="800000"/>
              <a:headEnd/>
              <a:tailEnd/>
            </a:ln>
          </p:spPr>
          <p:txBody>
            <a:bodyPr wrap="none" lIns="90488" tIns="44450" rIns="90488" bIns="4445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itchFamily="18" charset="0"/>
                  <a:ea typeface="+mn-ea"/>
                  <a:cs typeface="+mn-cs"/>
                </a:rPr>
                <a:t>Keyboard,</a:t>
              </a:r>
              <a:endPar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Mouse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itchFamily="18" charset="0"/>
                  <a:ea typeface="+mn-ea"/>
                  <a:cs typeface="+mn-cs"/>
                </a:rPr>
                <a:t>etc</a:t>
              </a:r>
              <a:endPar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1282" name="Rectangle 54"/>
            <p:cNvSpPr>
              <a:spLocks noChangeArrowheads="1"/>
            </p:cNvSpPr>
            <p:nvPr/>
          </p:nvSpPr>
          <p:spPr bwMode="auto">
            <a:xfrm>
              <a:off x="4543" y="2714"/>
              <a:ext cx="626" cy="402"/>
            </a:xfrm>
            <a:prstGeom prst="rect">
              <a:avLst/>
            </a:prstGeom>
            <a:noFill/>
            <a:ln w="12700">
              <a:noFill/>
              <a:miter lim="800000"/>
              <a:headEnd/>
              <a:tailEnd/>
            </a:ln>
          </p:spPr>
          <p:txBody>
            <a:bodyPr wrap="none" lIns="90488" tIns="44450" rIns="90488" bIns="4445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Monitor</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Printer</a:t>
              </a:r>
            </a:p>
          </p:txBody>
        </p:sp>
        <p:sp>
          <p:nvSpPr>
            <p:cNvPr id="11283" name="Rectangle 55"/>
            <p:cNvSpPr>
              <a:spLocks noChangeArrowheads="1"/>
            </p:cNvSpPr>
            <p:nvPr/>
          </p:nvSpPr>
          <p:spPr bwMode="auto">
            <a:xfrm>
              <a:off x="1680" y="3387"/>
              <a:ext cx="2039" cy="229"/>
            </a:xfrm>
            <a:prstGeom prst="rect">
              <a:avLst/>
            </a:prstGeom>
            <a:noFill/>
            <a:ln w="12700">
              <a:noFill/>
              <a:miter lim="800000"/>
              <a:headEnd/>
              <a:tailEnd/>
            </a:ln>
          </p:spPr>
          <p:txBody>
            <a:bodyPr lIns="90488" tIns="44450" rIns="90488" bIns="4445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Disks, Tapes,       Optical Disks</a:t>
              </a:r>
            </a:p>
          </p:txBody>
        </p:sp>
      </p:grpSp>
    </p:spTree>
    <p:extLst>
      <p:ext uri="{BB962C8B-B14F-4D97-AF65-F5344CB8AC3E}">
        <p14:creationId xmlns:p14="http://schemas.microsoft.com/office/powerpoint/2010/main" val="150411111"/>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2"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3" name="object 5"/>
          <p:cNvSpPr>
            <a:spLocks noChangeArrowheads="1"/>
          </p:cNvSpPr>
          <p:nvPr/>
        </p:nvSpPr>
        <p:spPr bwMode="auto">
          <a:xfrm>
            <a:off x="4241800" y="215900"/>
            <a:ext cx="18859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4"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5" name="object 7"/>
          <p:cNvSpPr>
            <a:spLocks noGrp="1"/>
          </p:cNvSpPr>
          <p:nvPr>
            <p:ph type="title"/>
          </p:nvPr>
        </p:nvSpPr>
        <p:spPr/>
        <p:txBody>
          <a:bodyPr/>
          <a:lstStyle/>
          <a:p>
            <a:pPr marL="4052888" eaLnBrk="1" hangingPunct="1"/>
            <a:r>
              <a:rPr lang="en-US" altLang="en-US" smtClean="0">
                <a:latin typeface="Arial" panose="020B0604020202020204" pitchFamily="34" charset="0"/>
                <a:cs typeface="Arial" panose="020B0604020202020204" pitchFamily="34" charset="0"/>
              </a:rPr>
              <a:t>HLDA</a:t>
            </a:r>
          </a:p>
        </p:txBody>
      </p:sp>
      <p:sp>
        <p:nvSpPr>
          <p:cNvPr id="37900"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A1D455FB-1897-4EA4-B68C-0C4DF9A6A8B1}"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50</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838199" y="906463"/>
            <a:ext cx="6208712" cy="4497642"/>
          </a:xfrm>
          <a:prstGeom prst="rect">
            <a:avLst/>
          </a:prstGeom>
        </p:spPr>
        <p:txBody>
          <a:bodyPr wrap="square" lIns="0" tIns="0" rIns="0" bIns="0">
            <a:spAutoFit/>
          </a:bodyPr>
          <a:lstStyle>
            <a:lvl1pPr marL="2425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425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39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425700" marR="0" lvl="0" indent="0" algn="l" defTabSz="914400" rtl="0" eaLnBrk="1" fontAlgn="base" latinLnBrk="0" hangingPunct="1">
              <a:lnSpc>
                <a:spcPct val="80000"/>
              </a:lnSpc>
              <a:spcBef>
                <a:spcPts val="1325"/>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HLDA stands for Hold  Acknowledge.</a:t>
            </a:r>
          </a:p>
          <a:p>
            <a:pPr marL="2425700" marR="0" lvl="0" indent="0" algn="l" defTabSz="914400" rtl="0" eaLnBrk="1" fontAlgn="base" latinLnBrk="0" hangingPunct="1">
              <a:lnSpc>
                <a:spcPct val="100000"/>
              </a:lnSpc>
              <a:spcBef>
                <a:spcPts val="50"/>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microprocessor uses this  pin to acknowledge the receipt  of HOLD signal.</a:t>
            </a:r>
          </a:p>
          <a:p>
            <a:pPr marL="2425700" marR="0" lvl="0" indent="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When HLDA signal goes high,  address bus, data bus, RD,  WR, IO/M pins are </a:t>
            </a:r>
            <a:r>
              <a:rPr kumimoji="0" lang="en-US" altLang="en-US" sz="2200" b="1" i="1"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tri-stated</a:t>
            </a: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2425700" marR="0" lvl="0" indent="0" algn="l" defTabSz="914400" rtl="0" eaLnBrk="1" fontAlgn="base" latinLnBrk="0" hangingPunct="1">
              <a:lnSpc>
                <a:spcPct val="100000"/>
              </a:lnSpc>
              <a:spcBef>
                <a:spcPts val="38"/>
              </a:spcBef>
              <a:spcAft>
                <a:spcPct val="0"/>
              </a:spcAft>
              <a:buClr>
                <a:srgbClr val="3891A7"/>
              </a:buClr>
              <a:buSzTx/>
              <a:buFont typeface="Wingdings" panose="05000000000000000000" pitchFamily="2" charset="2"/>
              <a:buChar char=""/>
              <a:tabLst/>
              <a:defRPr/>
            </a:pPr>
            <a:endParaRPr kumimoji="0" lang="en-US" alt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425700" marR="0" lvl="0" indent="0" algn="l" defTabSz="914400" rtl="0" eaLnBrk="1" fontAlgn="base" latinLnBrk="0" hangingPunct="1">
              <a:lnSpc>
                <a:spcPct val="80000"/>
              </a:lnSpc>
              <a:spcBef>
                <a:spcPct val="0"/>
              </a:spcBef>
              <a:spcAft>
                <a:spcPct val="0"/>
              </a:spcAft>
              <a:buClr>
                <a:srgbClr val="3891A7"/>
              </a:buClr>
              <a:buSzPct val="80000"/>
              <a:buFont typeface="Wingdings" panose="05000000000000000000" pitchFamily="2" charset="2"/>
              <a:buChar char=""/>
              <a:tabLst/>
              <a:defRPr/>
            </a:pPr>
            <a:r>
              <a:rPr kumimoji="0" lang="en-US" altLang="en-US" sz="2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This means they are cut-off  from external environment.</a:t>
            </a:r>
          </a:p>
        </p:txBody>
      </p:sp>
      <p:sp>
        <p:nvSpPr>
          <p:cNvPr id="37897"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8"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9" name="object 11"/>
          <p:cNvSpPr>
            <a:spLocks noChangeArrowheads="1"/>
          </p:cNvSpPr>
          <p:nvPr/>
        </p:nvSpPr>
        <p:spPr bwMode="auto">
          <a:xfrm>
            <a:off x="8382000" y="19812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790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950" y="1609725"/>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object 12"/>
          <p:cNvSpPr>
            <a:spLocks noChangeArrowheads="1"/>
          </p:cNvSpPr>
          <p:nvPr/>
        </p:nvSpPr>
        <p:spPr bwMode="auto">
          <a:xfrm>
            <a:off x="8305800" y="2057400"/>
            <a:ext cx="609600" cy="3048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54103674"/>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1" y="762000"/>
            <a:ext cx="8534400" cy="5539978"/>
          </a:xfrm>
          <a:prstGeom prst="rect">
            <a:avLst/>
          </a:prstGeom>
        </p:spPr>
        <p:txBody>
          <a:bodyPr>
            <a:spAutoFit/>
          </a:bodyPr>
          <a:lstStyle/>
          <a:p>
            <a:pPr>
              <a:defRPr/>
            </a:pPr>
            <a:r>
              <a:rPr lang="en-US" b="1" dirty="0"/>
              <a:t>d) </a:t>
            </a:r>
            <a:r>
              <a:rPr lang="en-US" sz="2400" b="1" dirty="0">
                <a:solidFill>
                  <a:srgbClr val="002060"/>
                </a:solidFill>
              </a:rPr>
              <a:t>Read Display RAM : </a:t>
            </a:r>
            <a:endParaRPr lang="en-US" sz="2400" dirty="0">
              <a:solidFill>
                <a:srgbClr val="002060"/>
              </a:solidFill>
            </a:endParaRPr>
          </a:p>
          <a:p>
            <a:pPr>
              <a:defRPr/>
            </a:pPr>
            <a:r>
              <a:rPr lang="en-US" sz="2200" dirty="0"/>
              <a:t>This command enables a programmer to read the display RAM data. </a:t>
            </a:r>
          </a:p>
          <a:p>
            <a:pPr>
              <a:defRPr/>
            </a:pPr>
            <a:endParaRPr lang="en-US" sz="2200" dirty="0"/>
          </a:p>
          <a:p>
            <a:pPr>
              <a:defRPr/>
            </a:pPr>
            <a:endParaRPr lang="en-US" dirty="0"/>
          </a:p>
          <a:p>
            <a:pPr>
              <a:defRPr/>
            </a:pPr>
            <a:endParaRPr lang="en-US" dirty="0"/>
          </a:p>
          <a:p>
            <a:pPr>
              <a:defRPr/>
            </a:pPr>
            <a:endParaRPr lang="en-US" dirty="0"/>
          </a:p>
          <a:p>
            <a:pPr>
              <a:defRPr/>
            </a:pPr>
            <a:endParaRPr lang="en-US" dirty="0"/>
          </a:p>
          <a:p>
            <a:pPr>
              <a:buFont typeface="Wingdings" pitchFamily="2" charset="2"/>
              <a:buChar char="v"/>
              <a:defRPr/>
            </a:pPr>
            <a:r>
              <a:rPr lang="en-US" sz="2400" b="1" dirty="0"/>
              <a:t>The </a:t>
            </a:r>
            <a:r>
              <a:rPr lang="en-US" sz="2400" b="1" dirty="0">
                <a:solidFill>
                  <a:schemeClr val="accent4">
                    <a:lumMod val="50000"/>
                  </a:schemeClr>
                </a:solidFill>
              </a:rPr>
              <a:t>CPU writes this command word to 8279</a:t>
            </a:r>
            <a:r>
              <a:rPr lang="en-US" sz="2400" b="1" dirty="0"/>
              <a:t> to prepare it for display RAM read operation. </a:t>
            </a:r>
          </a:p>
          <a:p>
            <a:pPr>
              <a:buFont typeface="Wingdings" pitchFamily="2" charset="2"/>
              <a:buChar char="v"/>
              <a:defRPr/>
            </a:pPr>
            <a:r>
              <a:rPr lang="en-US" sz="2400" b="1" dirty="0"/>
              <a:t>AI is </a:t>
            </a:r>
            <a:r>
              <a:rPr lang="en-US" sz="2400" b="1" dirty="0">
                <a:solidFill>
                  <a:srgbClr val="C00000"/>
                </a:solidFill>
              </a:rPr>
              <a:t>auto increment flag </a:t>
            </a:r>
            <a:r>
              <a:rPr lang="en-US" sz="2400" b="1" dirty="0"/>
              <a:t>and </a:t>
            </a:r>
            <a:r>
              <a:rPr lang="en-US" sz="2400" b="1" dirty="0">
                <a:solidFill>
                  <a:srgbClr val="153B16"/>
                </a:solidFill>
              </a:rPr>
              <a:t>AAAA, the 4-bit address points to the 16-byte </a:t>
            </a:r>
            <a:r>
              <a:rPr lang="en-US" sz="2400" b="1" dirty="0"/>
              <a:t>display RAM that is to be read.</a:t>
            </a:r>
          </a:p>
          <a:p>
            <a:pPr>
              <a:buFont typeface="Wingdings" pitchFamily="2" charset="2"/>
              <a:buChar char="v"/>
              <a:defRPr/>
            </a:pPr>
            <a:r>
              <a:rPr lang="en-US" sz="2400" b="1" dirty="0"/>
              <a:t>If AI=1, the address will be </a:t>
            </a:r>
            <a:r>
              <a:rPr lang="en-US" sz="2400" b="1" dirty="0">
                <a:solidFill>
                  <a:srgbClr val="002060"/>
                </a:solidFill>
              </a:rPr>
              <a:t>automatically, incremented </a:t>
            </a:r>
            <a:r>
              <a:rPr lang="en-US" sz="2400" b="1" dirty="0"/>
              <a:t>after each read or write to the Display RAM. </a:t>
            </a:r>
          </a:p>
          <a:p>
            <a:pPr>
              <a:buFont typeface="Wingdings" pitchFamily="2" charset="2"/>
              <a:buChar char="v"/>
              <a:defRPr/>
            </a:pPr>
            <a:r>
              <a:rPr lang="en-US" sz="2400" b="1" dirty="0"/>
              <a:t>The </a:t>
            </a:r>
            <a:r>
              <a:rPr lang="en-US" sz="2400" b="1" dirty="0">
                <a:solidFill>
                  <a:schemeClr val="accent2">
                    <a:lumMod val="50000"/>
                  </a:schemeClr>
                </a:solidFill>
              </a:rPr>
              <a:t>same address counter </a:t>
            </a:r>
            <a:r>
              <a:rPr lang="en-US" sz="2400" b="1" dirty="0"/>
              <a:t>is used for reading and writing.</a:t>
            </a:r>
          </a:p>
        </p:txBody>
      </p:sp>
      <p:graphicFrame>
        <p:nvGraphicFramePr>
          <p:cNvPr id="3" name="Table 2"/>
          <p:cNvGraphicFramePr>
            <a:graphicFrameLocks noGrp="1"/>
          </p:cNvGraphicFramePr>
          <p:nvPr/>
        </p:nvGraphicFramePr>
        <p:xfrm>
          <a:off x="1219201" y="1752600"/>
          <a:ext cx="6096000" cy="741680"/>
        </p:xfrm>
        <a:graphic>
          <a:graphicData uri="http://schemas.openxmlformats.org/drawingml/2006/table">
            <a:tbl>
              <a:tblPr firstRow="1" bandRow="1">
                <a:tableStyleId>{284E427A-3D55-4303-BF80-6455036E1DE7}</a:tableStyleId>
              </a:tblPr>
              <a:tblGrid>
                <a:gridCol w="762000"/>
                <a:gridCol w="762000"/>
                <a:gridCol w="762000"/>
                <a:gridCol w="762000"/>
                <a:gridCol w="762000"/>
                <a:gridCol w="762000"/>
                <a:gridCol w="762000"/>
                <a:gridCol w="762000"/>
              </a:tblGrid>
              <a:tr h="370840">
                <a:tc>
                  <a:txBody>
                    <a:bodyPr/>
                    <a:lstStyle/>
                    <a:p>
                      <a:r>
                        <a:rPr lang="en-US" dirty="0" smtClean="0"/>
                        <a:t>D7</a:t>
                      </a:r>
                      <a:endParaRPr lang="en-US" dirty="0"/>
                    </a:p>
                  </a:txBody>
                  <a:tcPr/>
                </a:tc>
                <a:tc>
                  <a:txBody>
                    <a:bodyPr/>
                    <a:lstStyle/>
                    <a:p>
                      <a:r>
                        <a:rPr lang="en-US" dirty="0" smtClean="0"/>
                        <a:t>D6</a:t>
                      </a:r>
                      <a:endParaRPr lang="en-US" dirty="0"/>
                    </a:p>
                  </a:txBody>
                  <a:tcPr/>
                </a:tc>
                <a:tc>
                  <a:txBody>
                    <a:bodyPr/>
                    <a:lstStyle/>
                    <a:p>
                      <a:r>
                        <a:rPr lang="en-US" dirty="0" smtClean="0"/>
                        <a:t>D5</a:t>
                      </a:r>
                      <a:endParaRPr lang="en-US" dirty="0"/>
                    </a:p>
                  </a:txBody>
                  <a:tcPr/>
                </a:tc>
                <a:tc>
                  <a:txBody>
                    <a:bodyPr/>
                    <a:lstStyle/>
                    <a:p>
                      <a:r>
                        <a:rPr lang="en-US" dirty="0" smtClean="0"/>
                        <a:t>D4</a:t>
                      </a:r>
                      <a:endParaRPr lang="en-US" dirty="0"/>
                    </a:p>
                  </a:txBody>
                  <a:tcPr/>
                </a:tc>
                <a:tc>
                  <a:txBody>
                    <a:bodyPr/>
                    <a:lstStyle/>
                    <a:p>
                      <a:r>
                        <a:rPr lang="en-US" dirty="0" smtClean="0"/>
                        <a:t>D3</a:t>
                      </a:r>
                      <a:endParaRPr lang="en-US" dirty="0"/>
                    </a:p>
                  </a:txBody>
                  <a:tcPr/>
                </a:tc>
                <a:tc>
                  <a:txBody>
                    <a:bodyPr/>
                    <a:lstStyle/>
                    <a:p>
                      <a:r>
                        <a:rPr lang="en-US" dirty="0" smtClean="0"/>
                        <a:t>D2</a:t>
                      </a:r>
                      <a:endParaRPr lang="en-US" dirty="0"/>
                    </a:p>
                  </a:txBody>
                  <a:tcPr/>
                </a:tc>
                <a:tc>
                  <a:txBody>
                    <a:bodyPr/>
                    <a:lstStyle/>
                    <a:p>
                      <a:r>
                        <a:rPr lang="en-US" dirty="0" smtClean="0"/>
                        <a:t>D1</a:t>
                      </a:r>
                      <a:endParaRPr lang="en-US" dirty="0"/>
                    </a:p>
                  </a:txBody>
                  <a:tcPr/>
                </a:tc>
                <a:tc>
                  <a:txBody>
                    <a:bodyPr/>
                    <a:lstStyle/>
                    <a:p>
                      <a:r>
                        <a:rPr lang="en-US" dirty="0" smtClean="0"/>
                        <a:t>D0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AI</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bl>
          </a:graphicData>
        </a:graphic>
      </p:graphicFrame>
      <p:sp>
        <p:nvSpPr>
          <p:cNvPr id="4" name="Slide Number Placeholder 3"/>
          <p:cNvSpPr>
            <a:spLocks noGrp="1"/>
          </p:cNvSpPr>
          <p:nvPr>
            <p:ph type="sldNum" sz="quarter" idx="12"/>
          </p:nvPr>
        </p:nvSpPr>
        <p:spPr/>
        <p:txBody>
          <a:bodyPr/>
          <a:lstStyle/>
          <a:p>
            <a:pPr>
              <a:defRPr/>
            </a:pPr>
            <a:fld id="{57162166-6842-433B-9755-D43F02558A5E}" type="slidenum">
              <a:rPr lang="en-US" smtClean="0"/>
              <a:pPr>
                <a:defRPr/>
              </a:pPr>
              <a:t>500</a:t>
            </a:fld>
            <a:endParaRPr lang="en-US"/>
          </a:p>
        </p:txBody>
      </p:sp>
    </p:spTree>
    <p:extLst>
      <p:ext uri="{BB962C8B-B14F-4D97-AF65-F5344CB8AC3E}">
        <p14:creationId xmlns:p14="http://schemas.microsoft.com/office/powerpoint/2010/main" val="2310590465"/>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1" y="762002"/>
            <a:ext cx="8534400" cy="3877985"/>
          </a:xfrm>
          <a:prstGeom prst="rect">
            <a:avLst/>
          </a:prstGeom>
        </p:spPr>
        <p:txBody>
          <a:bodyPr>
            <a:spAutoFit/>
          </a:bodyPr>
          <a:lstStyle/>
          <a:p>
            <a:pPr>
              <a:defRPr/>
            </a:pPr>
            <a:r>
              <a:rPr lang="en-US" b="1" dirty="0"/>
              <a:t>d) </a:t>
            </a:r>
            <a:r>
              <a:rPr lang="en-US" sz="2400" b="1" dirty="0">
                <a:solidFill>
                  <a:srgbClr val="002060"/>
                </a:solidFill>
              </a:rPr>
              <a:t>Write Display RAM : </a:t>
            </a:r>
            <a:endParaRPr lang="en-US" sz="2400" dirty="0">
              <a:solidFill>
                <a:srgbClr val="002060"/>
              </a:solidFill>
            </a:endParaRPr>
          </a:p>
          <a:p>
            <a:pPr>
              <a:defRPr/>
            </a:pPr>
            <a:r>
              <a:rPr lang="en-US" sz="2200" dirty="0"/>
              <a:t>This command enables a programmer to write the display RAM data. </a:t>
            </a:r>
          </a:p>
          <a:p>
            <a:pPr>
              <a:defRPr/>
            </a:pPr>
            <a:endParaRPr lang="en-US" sz="2200" dirty="0"/>
          </a:p>
          <a:p>
            <a:pPr>
              <a:defRPr/>
            </a:pPr>
            <a:endParaRPr lang="en-US" dirty="0"/>
          </a:p>
          <a:p>
            <a:pPr>
              <a:defRPr/>
            </a:pPr>
            <a:endParaRPr lang="en-US" dirty="0"/>
          </a:p>
          <a:p>
            <a:pPr>
              <a:defRPr/>
            </a:pPr>
            <a:endParaRPr lang="en-US" sz="2400" b="1" dirty="0"/>
          </a:p>
          <a:p>
            <a:pPr algn="ctr">
              <a:defRPr/>
            </a:pPr>
            <a:r>
              <a:rPr lang="en-US" sz="2400" b="1" dirty="0">
                <a:solidFill>
                  <a:schemeClr val="tx2">
                    <a:lumMod val="50000"/>
                  </a:schemeClr>
                </a:solidFill>
              </a:rPr>
              <a:t>AI – Auto increment Flag.</a:t>
            </a:r>
          </a:p>
          <a:p>
            <a:pPr algn="ctr">
              <a:defRPr/>
            </a:pPr>
            <a:r>
              <a:rPr lang="en-US" sz="2400" b="1" dirty="0">
                <a:solidFill>
                  <a:schemeClr val="tx2">
                    <a:lumMod val="50000"/>
                  </a:schemeClr>
                </a:solidFill>
              </a:rPr>
              <a:t>AAAA – 4 bit address for 16-bit display RAM to be</a:t>
            </a:r>
          </a:p>
          <a:p>
            <a:pPr algn="ctr">
              <a:defRPr/>
            </a:pPr>
            <a:r>
              <a:rPr lang="en-US" sz="2400" b="1" dirty="0">
                <a:solidFill>
                  <a:schemeClr val="tx2">
                    <a:lumMod val="50000"/>
                  </a:schemeClr>
                </a:solidFill>
              </a:rPr>
              <a:t>written.</a:t>
            </a:r>
          </a:p>
          <a:p>
            <a:pPr>
              <a:defRPr/>
            </a:pPr>
            <a:r>
              <a:rPr lang="en-US" sz="2400" b="1" dirty="0"/>
              <a:t>e) </a:t>
            </a:r>
            <a:r>
              <a:rPr lang="en-US" sz="2400" b="1" dirty="0">
                <a:solidFill>
                  <a:srgbClr val="C00000"/>
                </a:solidFill>
              </a:rPr>
              <a:t>Display Write Inhibit/Blanking :</a:t>
            </a:r>
          </a:p>
        </p:txBody>
      </p:sp>
      <p:graphicFrame>
        <p:nvGraphicFramePr>
          <p:cNvPr id="3" name="Table 2"/>
          <p:cNvGraphicFramePr>
            <a:graphicFrameLocks noGrp="1"/>
          </p:cNvGraphicFramePr>
          <p:nvPr/>
        </p:nvGraphicFramePr>
        <p:xfrm>
          <a:off x="1219201" y="1752600"/>
          <a:ext cx="6096000" cy="741680"/>
        </p:xfrm>
        <a:graphic>
          <a:graphicData uri="http://schemas.openxmlformats.org/drawingml/2006/table">
            <a:tbl>
              <a:tblPr firstRow="1" bandRow="1">
                <a:tableStyleId>{284E427A-3D55-4303-BF80-6455036E1DE7}</a:tableStyleId>
              </a:tblPr>
              <a:tblGrid>
                <a:gridCol w="762000"/>
                <a:gridCol w="762000"/>
                <a:gridCol w="762000"/>
                <a:gridCol w="762000"/>
                <a:gridCol w="762000"/>
                <a:gridCol w="762000"/>
                <a:gridCol w="762000"/>
                <a:gridCol w="762000"/>
              </a:tblGrid>
              <a:tr h="370840">
                <a:tc>
                  <a:txBody>
                    <a:bodyPr/>
                    <a:lstStyle/>
                    <a:p>
                      <a:r>
                        <a:rPr lang="en-US" b="1" dirty="0" smtClean="0">
                          <a:solidFill>
                            <a:schemeClr val="tx1"/>
                          </a:solidFill>
                        </a:rPr>
                        <a:t>D7</a:t>
                      </a:r>
                      <a:endParaRPr lang="en-US" b="1" dirty="0">
                        <a:solidFill>
                          <a:schemeClr val="tx1"/>
                        </a:solidFill>
                      </a:endParaRPr>
                    </a:p>
                  </a:txBody>
                  <a:tcPr/>
                </a:tc>
                <a:tc>
                  <a:txBody>
                    <a:bodyPr/>
                    <a:lstStyle/>
                    <a:p>
                      <a:r>
                        <a:rPr lang="en-US" b="1" dirty="0" smtClean="0">
                          <a:solidFill>
                            <a:schemeClr val="tx1"/>
                          </a:solidFill>
                        </a:rPr>
                        <a:t>D6</a:t>
                      </a:r>
                      <a:endParaRPr lang="en-US" b="1" dirty="0">
                        <a:solidFill>
                          <a:schemeClr val="tx1"/>
                        </a:solidFill>
                      </a:endParaRPr>
                    </a:p>
                  </a:txBody>
                  <a:tcPr/>
                </a:tc>
                <a:tc>
                  <a:txBody>
                    <a:bodyPr/>
                    <a:lstStyle/>
                    <a:p>
                      <a:r>
                        <a:rPr lang="en-US" b="1" dirty="0" smtClean="0">
                          <a:solidFill>
                            <a:schemeClr val="tx1"/>
                          </a:solidFill>
                        </a:rPr>
                        <a:t>D5</a:t>
                      </a:r>
                      <a:endParaRPr lang="en-US" b="1" dirty="0">
                        <a:solidFill>
                          <a:schemeClr val="tx1"/>
                        </a:solidFill>
                      </a:endParaRPr>
                    </a:p>
                  </a:txBody>
                  <a:tcPr/>
                </a:tc>
                <a:tc>
                  <a:txBody>
                    <a:bodyPr/>
                    <a:lstStyle/>
                    <a:p>
                      <a:r>
                        <a:rPr lang="en-US" b="1" dirty="0" smtClean="0">
                          <a:solidFill>
                            <a:schemeClr val="tx1"/>
                          </a:solidFill>
                        </a:rPr>
                        <a:t>D4</a:t>
                      </a:r>
                      <a:endParaRPr lang="en-US" b="1" dirty="0">
                        <a:solidFill>
                          <a:schemeClr val="tx1"/>
                        </a:solidFill>
                      </a:endParaRPr>
                    </a:p>
                  </a:txBody>
                  <a:tcPr/>
                </a:tc>
                <a:tc>
                  <a:txBody>
                    <a:bodyPr/>
                    <a:lstStyle/>
                    <a:p>
                      <a:r>
                        <a:rPr lang="en-US" b="1" dirty="0" smtClean="0">
                          <a:solidFill>
                            <a:schemeClr val="tx1"/>
                          </a:solidFill>
                        </a:rPr>
                        <a:t>D3</a:t>
                      </a:r>
                      <a:endParaRPr lang="en-US" b="1" dirty="0">
                        <a:solidFill>
                          <a:schemeClr val="tx1"/>
                        </a:solidFill>
                      </a:endParaRPr>
                    </a:p>
                  </a:txBody>
                  <a:tcPr/>
                </a:tc>
                <a:tc>
                  <a:txBody>
                    <a:bodyPr/>
                    <a:lstStyle/>
                    <a:p>
                      <a:r>
                        <a:rPr lang="en-US" b="1" dirty="0" smtClean="0">
                          <a:solidFill>
                            <a:schemeClr val="tx1"/>
                          </a:solidFill>
                        </a:rPr>
                        <a:t>D2</a:t>
                      </a:r>
                      <a:endParaRPr lang="en-US" b="1" dirty="0">
                        <a:solidFill>
                          <a:schemeClr val="tx1"/>
                        </a:solidFill>
                      </a:endParaRPr>
                    </a:p>
                  </a:txBody>
                  <a:tcPr/>
                </a:tc>
                <a:tc>
                  <a:txBody>
                    <a:bodyPr/>
                    <a:lstStyle/>
                    <a:p>
                      <a:r>
                        <a:rPr lang="en-US" b="1" dirty="0" smtClean="0">
                          <a:solidFill>
                            <a:schemeClr val="tx1"/>
                          </a:solidFill>
                        </a:rPr>
                        <a:t>D1</a:t>
                      </a:r>
                      <a:endParaRPr lang="en-US" b="1" dirty="0">
                        <a:solidFill>
                          <a:schemeClr val="tx1"/>
                        </a:solidFill>
                      </a:endParaRPr>
                    </a:p>
                  </a:txBody>
                  <a:tcPr/>
                </a:tc>
                <a:tc>
                  <a:txBody>
                    <a:bodyPr/>
                    <a:lstStyle/>
                    <a:p>
                      <a:r>
                        <a:rPr lang="en-US" b="1" dirty="0" smtClean="0">
                          <a:solidFill>
                            <a:schemeClr val="tx1"/>
                          </a:solidFill>
                        </a:rPr>
                        <a:t>D0</a:t>
                      </a:r>
                      <a:endParaRPr lang="en-US" b="1" dirty="0">
                        <a:solidFill>
                          <a:schemeClr val="tx1"/>
                        </a:solidFill>
                      </a:endParaRPr>
                    </a:p>
                  </a:txBody>
                  <a:tcPr/>
                </a:tc>
              </a:tr>
              <a:tr h="370840">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0</a:t>
                      </a:r>
                      <a:endParaRPr lang="en-US" b="1" dirty="0">
                        <a:solidFill>
                          <a:schemeClr val="tx1"/>
                        </a:solidFill>
                      </a:endParaRPr>
                    </a:p>
                  </a:txBody>
                  <a:tcPr/>
                </a:tc>
                <a:tc>
                  <a:txBody>
                    <a:bodyPr/>
                    <a:lstStyle/>
                    <a:p>
                      <a:r>
                        <a:rPr lang="en-US" b="1" dirty="0" smtClean="0">
                          <a:solidFill>
                            <a:schemeClr val="tx1"/>
                          </a:solidFill>
                        </a:rPr>
                        <a:t>0</a:t>
                      </a:r>
                      <a:endParaRPr lang="en-US" b="1" dirty="0">
                        <a:solidFill>
                          <a:schemeClr val="tx1"/>
                        </a:solidFill>
                      </a:endParaRPr>
                    </a:p>
                  </a:txBody>
                  <a:tcPr/>
                </a:tc>
                <a:tc>
                  <a:txBody>
                    <a:bodyPr/>
                    <a:lstStyle/>
                    <a:p>
                      <a:r>
                        <a:rPr lang="en-US" b="1" dirty="0" smtClean="0">
                          <a:solidFill>
                            <a:schemeClr val="tx1"/>
                          </a:solidFill>
                        </a:rPr>
                        <a:t>AI</a:t>
                      </a:r>
                      <a:endParaRPr lang="en-US" b="1" dirty="0">
                        <a:solidFill>
                          <a:schemeClr val="tx1"/>
                        </a:solidFill>
                      </a:endParaRPr>
                    </a:p>
                  </a:txBody>
                  <a:tcPr/>
                </a:tc>
                <a:tc>
                  <a:txBody>
                    <a:bodyPr/>
                    <a:lstStyle/>
                    <a:p>
                      <a:r>
                        <a:rPr lang="en-US" b="1" dirty="0" smtClean="0">
                          <a:solidFill>
                            <a:schemeClr val="tx1"/>
                          </a:solidFill>
                        </a:rPr>
                        <a:t>A</a:t>
                      </a:r>
                      <a:endParaRPr lang="en-US" b="1" dirty="0">
                        <a:solidFill>
                          <a:schemeClr val="tx1"/>
                        </a:solidFill>
                      </a:endParaRPr>
                    </a:p>
                  </a:txBody>
                  <a:tcPr/>
                </a:tc>
                <a:tc>
                  <a:txBody>
                    <a:bodyPr/>
                    <a:lstStyle/>
                    <a:p>
                      <a:r>
                        <a:rPr lang="en-US" b="1" dirty="0" smtClean="0">
                          <a:solidFill>
                            <a:schemeClr val="tx1"/>
                          </a:solidFill>
                        </a:rPr>
                        <a:t>A</a:t>
                      </a:r>
                      <a:endParaRPr lang="en-US" b="1" dirty="0">
                        <a:solidFill>
                          <a:schemeClr val="tx1"/>
                        </a:solidFill>
                      </a:endParaRPr>
                    </a:p>
                  </a:txBody>
                  <a:tcPr/>
                </a:tc>
                <a:tc>
                  <a:txBody>
                    <a:bodyPr/>
                    <a:lstStyle/>
                    <a:p>
                      <a:r>
                        <a:rPr lang="en-US" b="1" dirty="0" smtClean="0">
                          <a:solidFill>
                            <a:schemeClr val="tx1"/>
                          </a:solidFill>
                        </a:rPr>
                        <a:t>A</a:t>
                      </a:r>
                      <a:endParaRPr lang="en-US" b="1" dirty="0">
                        <a:solidFill>
                          <a:schemeClr val="tx1"/>
                        </a:solidFill>
                      </a:endParaRPr>
                    </a:p>
                  </a:txBody>
                  <a:tcPr/>
                </a:tc>
                <a:tc>
                  <a:txBody>
                    <a:bodyPr/>
                    <a:lstStyle/>
                    <a:p>
                      <a:r>
                        <a:rPr lang="en-US" b="1" dirty="0" smtClean="0">
                          <a:solidFill>
                            <a:schemeClr val="tx1"/>
                          </a:solidFill>
                        </a:rPr>
                        <a:t>A</a:t>
                      </a:r>
                      <a:endParaRPr lang="en-US" b="1" dirty="0">
                        <a:solidFill>
                          <a:schemeClr val="tx1"/>
                        </a:solidFill>
                      </a:endParaRPr>
                    </a:p>
                  </a:txBody>
                  <a:tcPr/>
                </a:tc>
              </a:tr>
            </a:tbl>
          </a:graphicData>
        </a:graphic>
      </p:graphicFrame>
      <p:graphicFrame>
        <p:nvGraphicFramePr>
          <p:cNvPr id="4" name="Table 3"/>
          <p:cNvGraphicFramePr>
            <a:graphicFrameLocks noGrp="1"/>
          </p:cNvGraphicFramePr>
          <p:nvPr/>
        </p:nvGraphicFramePr>
        <p:xfrm>
          <a:off x="1219201" y="4800600"/>
          <a:ext cx="6096000" cy="741680"/>
        </p:xfrm>
        <a:graphic>
          <a:graphicData uri="http://schemas.openxmlformats.org/drawingml/2006/table">
            <a:tbl>
              <a:tblPr firstRow="1" bandRow="1">
                <a:tableStyleId>{AF606853-7671-496A-8E4F-DF71F8EC918B}</a:tableStyleId>
              </a:tblPr>
              <a:tblGrid>
                <a:gridCol w="762000"/>
                <a:gridCol w="762000"/>
                <a:gridCol w="762000"/>
                <a:gridCol w="762000"/>
                <a:gridCol w="762000"/>
                <a:gridCol w="762000"/>
                <a:gridCol w="762000"/>
                <a:gridCol w="762000"/>
              </a:tblGrid>
              <a:tr h="370840">
                <a:tc>
                  <a:txBody>
                    <a:bodyPr/>
                    <a:lstStyle/>
                    <a:p>
                      <a:r>
                        <a:rPr lang="en-US" dirty="0" smtClean="0">
                          <a:solidFill>
                            <a:schemeClr val="bg1"/>
                          </a:solidFill>
                        </a:rPr>
                        <a:t>D7</a:t>
                      </a:r>
                      <a:endParaRPr lang="en-US" dirty="0">
                        <a:solidFill>
                          <a:schemeClr val="bg1"/>
                        </a:solidFill>
                      </a:endParaRPr>
                    </a:p>
                  </a:txBody>
                  <a:tcPr/>
                </a:tc>
                <a:tc>
                  <a:txBody>
                    <a:bodyPr/>
                    <a:lstStyle/>
                    <a:p>
                      <a:r>
                        <a:rPr lang="en-US" dirty="0" smtClean="0">
                          <a:solidFill>
                            <a:schemeClr val="bg1"/>
                          </a:solidFill>
                        </a:rPr>
                        <a:t>D6</a:t>
                      </a:r>
                      <a:endParaRPr lang="en-US" dirty="0">
                        <a:solidFill>
                          <a:schemeClr val="bg1"/>
                        </a:solidFill>
                      </a:endParaRPr>
                    </a:p>
                  </a:txBody>
                  <a:tcPr/>
                </a:tc>
                <a:tc>
                  <a:txBody>
                    <a:bodyPr/>
                    <a:lstStyle/>
                    <a:p>
                      <a:r>
                        <a:rPr lang="en-US" dirty="0" smtClean="0">
                          <a:solidFill>
                            <a:schemeClr val="bg1"/>
                          </a:solidFill>
                        </a:rPr>
                        <a:t>D5</a:t>
                      </a:r>
                      <a:endParaRPr lang="en-US" dirty="0">
                        <a:solidFill>
                          <a:schemeClr val="bg1"/>
                        </a:solidFill>
                      </a:endParaRPr>
                    </a:p>
                  </a:txBody>
                  <a:tcPr/>
                </a:tc>
                <a:tc>
                  <a:txBody>
                    <a:bodyPr/>
                    <a:lstStyle/>
                    <a:p>
                      <a:r>
                        <a:rPr lang="en-US" dirty="0" smtClean="0">
                          <a:solidFill>
                            <a:schemeClr val="bg1"/>
                          </a:solidFill>
                        </a:rPr>
                        <a:t>D4</a:t>
                      </a:r>
                      <a:endParaRPr lang="en-US" dirty="0">
                        <a:solidFill>
                          <a:schemeClr val="bg1"/>
                        </a:solidFill>
                      </a:endParaRPr>
                    </a:p>
                  </a:txBody>
                  <a:tcPr/>
                </a:tc>
                <a:tc>
                  <a:txBody>
                    <a:bodyPr/>
                    <a:lstStyle/>
                    <a:p>
                      <a:r>
                        <a:rPr lang="en-US" dirty="0" smtClean="0">
                          <a:solidFill>
                            <a:schemeClr val="bg1"/>
                          </a:solidFill>
                        </a:rPr>
                        <a:t>D3</a:t>
                      </a:r>
                      <a:endParaRPr lang="en-US" dirty="0">
                        <a:solidFill>
                          <a:schemeClr val="bg1"/>
                        </a:solidFill>
                      </a:endParaRPr>
                    </a:p>
                  </a:txBody>
                  <a:tcPr/>
                </a:tc>
                <a:tc>
                  <a:txBody>
                    <a:bodyPr/>
                    <a:lstStyle/>
                    <a:p>
                      <a:r>
                        <a:rPr lang="en-US" dirty="0" smtClean="0">
                          <a:solidFill>
                            <a:schemeClr val="bg1"/>
                          </a:solidFill>
                        </a:rPr>
                        <a:t>D2</a:t>
                      </a:r>
                      <a:endParaRPr lang="en-US" dirty="0">
                        <a:solidFill>
                          <a:schemeClr val="bg1"/>
                        </a:solidFill>
                      </a:endParaRPr>
                    </a:p>
                  </a:txBody>
                  <a:tcPr/>
                </a:tc>
                <a:tc>
                  <a:txBody>
                    <a:bodyPr/>
                    <a:lstStyle/>
                    <a:p>
                      <a:r>
                        <a:rPr lang="en-US" dirty="0" smtClean="0">
                          <a:solidFill>
                            <a:schemeClr val="bg1"/>
                          </a:solidFill>
                        </a:rPr>
                        <a:t>D1</a:t>
                      </a:r>
                      <a:endParaRPr lang="en-US" dirty="0">
                        <a:solidFill>
                          <a:schemeClr val="bg1"/>
                        </a:solidFill>
                      </a:endParaRPr>
                    </a:p>
                  </a:txBody>
                  <a:tcPr/>
                </a:tc>
                <a:tc>
                  <a:txBody>
                    <a:bodyPr/>
                    <a:lstStyle/>
                    <a:p>
                      <a:r>
                        <a:rPr lang="en-US" dirty="0" smtClean="0">
                          <a:solidFill>
                            <a:schemeClr val="bg1"/>
                          </a:solidFill>
                        </a:rPr>
                        <a:t>D0</a:t>
                      </a:r>
                      <a:endParaRPr lang="en-US" dirty="0">
                        <a:solidFill>
                          <a:schemeClr val="bg1"/>
                        </a:solidFill>
                      </a:endParaRPr>
                    </a:p>
                  </a:txBody>
                  <a:tcPr/>
                </a:tc>
              </a:tr>
              <a:tr h="370840">
                <a:tc>
                  <a:txBody>
                    <a:bodyPr/>
                    <a:lstStyle/>
                    <a:p>
                      <a:r>
                        <a:rPr lang="en-US" b="1" dirty="0" smtClean="0">
                          <a:solidFill>
                            <a:schemeClr val="bg1"/>
                          </a:solidFill>
                        </a:rPr>
                        <a:t>1</a:t>
                      </a:r>
                      <a:endParaRPr lang="en-US" b="1" dirty="0">
                        <a:solidFill>
                          <a:schemeClr val="bg1"/>
                        </a:solidFill>
                      </a:endParaRPr>
                    </a:p>
                  </a:txBody>
                  <a:tcPr/>
                </a:tc>
                <a:tc>
                  <a:txBody>
                    <a:bodyPr/>
                    <a:lstStyle/>
                    <a:p>
                      <a:r>
                        <a:rPr lang="en-US" b="1" dirty="0" smtClean="0">
                          <a:solidFill>
                            <a:schemeClr val="bg1"/>
                          </a:solidFill>
                        </a:rPr>
                        <a:t>0</a:t>
                      </a:r>
                      <a:endParaRPr lang="en-US" b="1" dirty="0">
                        <a:solidFill>
                          <a:schemeClr val="bg1"/>
                        </a:solidFill>
                      </a:endParaRPr>
                    </a:p>
                  </a:txBody>
                  <a:tcPr/>
                </a:tc>
                <a:tc>
                  <a:txBody>
                    <a:bodyPr/>
                    <a:lstStyle/>
                    <a:p>
                      <a:r>
                        <a:rPr lang="en-US" b="1" dirty="0" smtClean="0">
                          <a:solidFill>
                            <a:schemeClr val="bg1"/>
                          </a:solidFill>
                        </a:rPr>
                        <a:t>1</a:t>
                      </a:r>
                      <a:endParaRPr lang="en-US" b="1" dirty="0">
                        <a:solidFill>
                          <a:schemeClr val="bg1"/>
                        </a:solidFill>
                      </a:endParaRPr>
                    </a:p>
                  </a:txBody>
                  <a:tcPr/>
                </a:tc>
                <a:tc>
                  <a:txBody>
                    <a:bodyPr/>
                    <a:lstStyle/>
                    <a:p>
                      <a:r>
                        <a:rPr lang="en-US" b="1" dirty="0" smtClean="0">
                          <a:solidFill>
                            <a:schemeClr val="bg1"/>
                          </a:solidFill>
                        </a:rPr>
                        <a:t>X</a:t>
                      </a:r>
                      <a:endParaRPr lang="en-US" b="1" dirty="0">
                        <a:solidFill>
                          <a:schemeClr val="bg1"/>
                        </a:solidFill>
                      </a:endParaRPr>
                    </a:p>
                  </a:txBody>
                  <a:tcPr/>
                </a:tc>
                <a:tc>
                  <a:txBody>
                    <a:bodyPr/>
                    <a:lstStyle/>
                    <a:p>
                      <a:r>
                        <a:rPr lang="en-US" b="1" dirty="0" smtClean="0">
                          <a:solidFill>
                            <a:schemeClr val="bg1"/>
                          </a:solidFill>
                        </a:rPr>
                        <a:t>IW</a:t>
                      </a:r>
                      <a:endParaRPr lang="en-US" b="1" dirty="0">
                        <a:solidFill>
                          <a:schemeClr val="bg1"/>
                        </a:solidFill>
                      </a:endParaRPr>
                    </a:p>
                  </a:txBody>
                  <a:tcPr/>
                </a:tc>
                <a:tc>
                  <a:txBody>
                    <a:bodyPr/>
                    <a:lstStyle/>
                    <a:p>
                      <a:r>
                        <a:rPr lang="en-US" b="1" dirty="0" smtClean="0">
                          <a:solidFill>
                            <a:schemeClr val="bg1"/>
                          </a:solidFill>
                        </a:rPr>
                        <a:t>IW</a:t>
                      </a:r>
                      <a:endParaRPr lang="en-US" b="1" dirty="0">
                        <a:solidFill>
                          <a:schemeClr val="bg1"/>
                        </a:solidFill>
                      </a:endParaRPr>
                    </a:p>
                  </a:txBody>
                  <a:tcPr/>
                </a:tc>
                <a:tc>
                  <a:txBody>
                    <a:bodyPr/>
                    <a:lstStyle/>
                    <a:p>
                      <a:r>
                        <a:rPr lang="en-US" b="1" dirty="0" smtClean="0">
                          <a:solidFill>
                            <a:schemeClr val="bg1"/>
                          </a:solidFill>
                        </a:rPr>
                        <a:t>BL</a:t>
                      </a:r>
                      <a:endParaRPr lang="en-US" b="1" dirty="0">
                        <a:solidFill>
                          <a:schemeClr val="bg1"/>
                        </a:solidFill>
                      </a:endParaRPr>
                    </a:p>
                  </a:txBody>
                  <a:tcPr/>
                </a:tc>
                <a:tc>
                  <a:txBody>
                    <a:bodyPr/>
                    <a:lstStyle/>
                    <a:p>
                      <a:r>
                        <a:rPr lang="en-US" b="1" dirty="0" smtClean="0">
                          <a:solidFill>
                            <a:schemeClr val="bg1"/>
                          </a:solidFill>
                        </a:rPr>
                        <a:t>BL</a:t>
                      </a:r>
                      <a:endParaRPr lang="en-US" b="1" dirty="0">
                        <a:solidFill>
                          <a:schemeClr val="bg1"/>
                        </a:solidFill>
                      </a:endParaRPr>
                    </a:p>
                  </a:txBody>
                  <a:tcPr/>
                </a:tc>
              </a:tr>
            </a:tbl>
          </a:graphicData>
        </a:graphic>
      </p:graphicFrame>
      <p:sp>
        <p:nvSpPr>
          <p:cNvPr id="90134" name="TextBox 4"/>
          <p:cNvSpPr txBox="1">
            <a:spLocks noChangeArrowheads="1"/>
          </p:cNvSpPr>
          <p:nvPr/>
        </p:nvSpPr>
        <p:spPr bwMode="auto">
          <a:xfrm>
            <a:off x="2209801" y="5562602"/>
            <a:ext cx="4419600" cy="892175"/>
          </a:xfrm>
          <a:prstGeom prst="rect">
            <a:avLst/>
          </a:prstGeom>
          <a:noFill/>
          <a:ln w="9525">
            <a:noFill/>
            <a:miter lim="800000"/>
            <a:headEnd/>
            <a:tailEnd/>
          </a:ln>
        </p:spPr>
        <p:txBody>
          <a:bodyPr>
            <a:spAutoFit/>
          </a:bodyPr>
          <a:lstStyle/>
          <a:p>
            <a:pPr algn="ctr"/>
            <a:r>
              <a:rPr lang="en-US" sz="2600" b="1"/>
              <a:t>IW - inhibit write flag  </a:t>
            </a:r>
          </a:p>
          <a:p>
            <a:pPr algn="ctr"/>
            <a:r>
              <a:rPr lang="en-US" sz="2600" b="1"/>
              <a:t>BL - blank display bit flags</a:t>
            </a:r>
          </a:p>
        </p:txBody>
      </p:sp>
      <p:sp>
        <p:nvSpPr>
          <p:cNvPr id="6" name="Slide Number Placeholder 5"/>
          <p:cNvSpPr>
            <a:spLocks noGrp="1"/>
          </p:cNvSpPr>
          <p:nvPr>
            <p:ph type="sldNum" sz="quarter" idx="12"/>
          </p:nvPr>
        </p:nvSpPr>
        <p:spPr/>
        <p:txBody>
          <a:bodyPr/>
          <a:lstStyle/>
          <a:p>
            <a:pPr>
              <a:defRPr/>
            </a:pPr>
            <a:fld id="{57162166-6842-433B-9755-D43F02558A5E}" type="slidenum">
              <a:rPr lang="en-US" smtClean="0"/>
              <a:pPr>
                <a:defRPr/>
              </a:pPr>
              <a:t>501</a:t>
            </a:fld>
            <a:endParaRPr lang="en-US"/>
          </a:p>
        </p:txBody>
      </p:sp>
    </p:spTree>
    <p:extLst>
      <p:ext uri="{BB962C8B-B14F-4D97-AF65-F5344CB8AC3E}">
        <p14:creationId xmlns:p14="http://schemas.microsoft.com/office/powerpoint/2010/main" val="3391787650"/>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1"/>
            <a:ext cx="8534400" cy="6647974"/>
          </a:xfrm>
          <a:prstGeom prst="rect">
            <a:avLst/>
          </a:prstGeom>
        </p:spPr>
        <p:txBody>
          <a:bodyPr>
            <a:spAutoFit/>
          </a:bodyPr>
          <a:lstStyle/>
          <a:p>
            <a:pPr>
              <a:defRPr/>
            </a:pPr>
            <a:r>
              <a:rPr lang="en-US" b="1" dirty="0"/>
              <a:t>g) </a:t>
            </a:r>
            <a:r>
              <a:rPr lang="en-US" sz="2400" b="1" dirty="0">
                <a:solidFill>
                  <a:srgbClr val="C00000"/>
                </a:solidFill>
              </a:rPr>
              <a:t>Clear Display RAM : </a:t>
            </a:r>
            <a:endParaRPr lang="en-US" b="1" dirty="0">
              <a:solidFill>
                <a:srgbClr val="C00000"/>
              </a:solidFill>
            </a:endParaRPr>
          </a:p>
          <a:p>
            <a:pPr>
              <a:defRPr/>
            </a:pPr>
            <a:endParaRPr lang="en-US" b="1" dirty="0"/>
          </a:p>
          <a:p>
            <a:pPr>
              <a:defRPr/>
            </a:pPr>
            <a:endParaRPr lang="en-US" b="1" dirty="0"/>
          </a:p>
          <a:p>
            <a:pPr>
              <a:defRPr/>
            </a:pPr>
            <a:endParaRPr lang="en-US" b="1"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r>
              <a:rPr lang="en-US" dirty="0"/>
              <a:t>	</a:t>
            </a:r>
          </a:p>
          <a:p>
            <a:pPr>
              <a:defRPr/>
            </a:pPr>
            <a:r>
              <a:rPr lang="en-US" b="1" dirty="0">
                <a:solidFill>
                  <a:schemeClr val="tx2">
                    <a:lumMod val="50000"/>
                  </a:schemeClr>
                </a:solidFill>
              </a:rPr>
              <a:t>	ENABLES CLEAR DISPLAY                        </a:t>
            </a:r>
          </a:p>
          <a:p>
            <a:pPr>
              <a:defRPr/>
            </a:pPr>
            <a:r>
              <a:rPr lang="en-US" b="1" dirty="0">
                <a:solidFill>
                  <a:schemeClr val="tx2">
                    <a:lumMod val="50000"/>
                  </a:schemeClr>
                </a:solidFill>
              </a:rPr>
              <a:t>                          WHEN CD2=1</a:t>
            </a:r>
          </a:p>
          <a:p>
            <a:pPr>
              <a:defRPr/>
            </a:pPr>
            <a:endParaRPr lang="en-US" sz="1200" dirty="0"/>
          </a:p>
          <a:p>
            <a:pPr>
              <a:buFont typeface="Arial" pitchFamily="34" charset="0"/>
              <a:buChar char="•"/>
              <a:defRPr/>
            </a:pPr>
            <a:r>
              <a:rPr lang="en-US" sz="2400" dirty="0"/>
              <a:t> </a:t>
            </a:r>
            <a:r>
              <a:rPr lang="en-US" sz="2400" b="1" dirty="0">
                <a:solidFill>
                  <a:srgbClr val="C00000"/>
                </a:solidFill>
              </a:rPr>
              <a:t>CD2 must be 1 </a:t>
            </a:r>
            <a:r>
              <a:rPr lang="en-US" sz="2400" dirty="0"/>
              <a:t>for enabling the clear display command.</a:t>
            </a:r>
          </a:p>
          <a:p>
            <a:pPr>
              <a:buFont typeface="Arial" pitchFamily="34" charset="0"/>
              <a:buChar char="•"/>
              <a:defRPr/>
            </a:pPr>
            <a:r>
              <a:rPr lang="en-US" sz="2400" dirty="0"/>
              <a:t> If CD2 = 0, the clear display command is invoked by setting </a:t>
            </a:r>
            <a:r>
              <a:rPr lang="en-US" sz="2400" b="1" dirty="0">
                <a:solidFill>
                  <a:srgbClr val="C00000"/>
                </a:solidFill>
              </a:rPr>
              <a:t>CA(CLEAR ALL) =1 </a:t>
            </a:r>
            <a:r>
              <a:rPr lang="en-US" sz="2400" dirty="0"/>
              <a:t>and maintaining CD1, CD0 bits exactly same as above. </a:t>
            </a:r>
          </a:p>
          <a:p>
            <a:pPr>
              <a:buFont typeface="Arial" pitchFamily="34" charset="0"/>
              <a:buChar char="•"/>
              <a:defRPr/>
            </a:pPr>
            <a:r>
              <a:rPr lang="en-US" sz="2400" dirty="0"/>
              <a:t> If </a:t>
            </a:r>
            <a:r>
              <a:rPr lang="en-US" sz="2400" b="1" dirty="0">
                <a:solidFill>
                  <a:srgbClr val="C00000"/>
                </a:solidFill>
              </a:rPr>
              <a:t>CF(CLEAR FIFO RAM STATUS) =1</a:t>
            </a:r>
            <a:r>
              <a:rPr lang="en-US" sz="2400" dirty="0"/>
              <a:t>, FIFO status is cleared and IRQ line is pulled down and the sensor RAM pointer is set to row 0. </a:t>
            </a:r>
          </a:p>
          <a:p>
            <a:pPr>
              <a:buFont typeface="Arial" pitchFamily="34" charset="0"/>
              <a:buChar char="•"/>
              <a:defRPr/>
            </a:pPr>
            <a:r>
              <a:rPr lang="en-US" sz="2400" dirty="0"/>
              <a:t>If </a:t>
            </a:r>
            <a:r>
              <a:rPr lang="en-US" sz="2400" b="1" dirty="0">
                <a:solidFill>
                  <a:srgbClr val="C00000"/>
                </a:solidFill>
              </a:rPr>
              <a:t>CA=1, this combines the effect of CD and CF </a:t>
            </a:r>
            <a:r>
              <a:rPr lang="en-US" sz="2400" dirty="0"/>
              <a:t>bits. </a:t>
            </a:r>
          </a:p>
        </p:txBody>
      </p:sp>
      <p:graphicFrame>
        <p:nvGraphicFramePr>
          <p:cNvPr id="3" name="Table 2"/>
          <p:cNvGraphicFramePr>
            <a:graphicFrameLocks noGrp="1"/>
          </p:cNvGraphicFramePr>
          <p:nvPr/>
        </p:nvGraphicFramePr>
        <p:xfrm>
          <a:off x="1447800" y="990600"/>
          <a:ext cx="6096000" cy="741680"/>
        </p:xfrm>
        <a:graphic>
          <a:graphicData uri="http://schemas.openxmlformats.org/drawingml/2006/table">
            <a:tbl>
              <a:tblPr firstRow="1" bandRow="1">
                <a:tableStyleId>{AF606853-7671-496A-8E4F-DF71F8EC918B}</a:tableStyleId>
              </a:tblPr>
              <a:tblGrid>
                <a:gridCol w="762000"/>
                <a:gridCol w="762000"/>
                <a:gridCol w="762000"/>
                <a:gridCol w="762000"/>
                <a:gridCol w="762000"/>
                <a:gridCol w="762000"/>
                <a:gridCol w="762000"/>
                <a:gridCol w="762000"/>
              </a:tblGrid>
              <a:tr h="370840">
                <a:tc>
                  <a:txBody>
                    <a:bodyPr/>
                    <a:lstStyle/>
                    <a:p>
                      <a:r>
                        <a:rPr lang="en-US" dirty="0" smtClean="0"/>
                        <a:t>D7</a:t>
                      </a:r>
                      <a:endParaRPr lang="en-US" dirty="0"/>
                    </a:p>
                  </a:txBody>
                  <a:tcPr/>
                </a:tc>
                <a:tc>
                  <a:txBody>
                    <a:bodyPr/>
                    <a:lstStyle/>
                    <a:p>
                      <a:r>
                        <a:rPr lang="en-US" dirty="0" smtClean="0"/>
                        <a:t>D6</a:t>
                      </a:r>
                      <a:endParaRPr lang="en-US" dirty="0"/>
                    </a:p>
                  </a:txBody>
                  <a:tcPr/>
                </a:tc>
                <a:tc>
                  <a:txBody>
                    <a:bodyPr/>
                    <a:lstStyle/>
                    <a:p>
                      <a:r>
                        <a:rPr lang="en-US" dirty="0" smtClean="0"/>
                        <a:t>D5</a:t>
                      </a:r>
                      <a:endParaRPr lang="en-US" dirty="0"/>
                    </a:p>
                  </a:txBody>
                  <a:tcPr/>
                </a:tc>
                <a:tc>
                  <a:txBody>
                    <a:bodyPr/>
                    <a:lstStyle/>
                    <a:p>
                      <a:r>
                        <a:rPr lang="en-US" dirty="0" smtClean="0"/>
                        <a:t>D4</a:t>
                      </a:r>
                      <a:endParaRPr lang="en-US" dirty="0"/>
                    </a:p>
                  </a:txBody>
                  <a:tcPr/>
                </a:tc>
                <a:tc>
                  <a:txBody>
                    <a:bodyPr/>
                    <a:lstStyle/>
                    <a:p>
                      <a:r>
                        <a:rPr lang="en-US" dirty="0" smtClean="0"/>
                        <a:t>D3</a:t>
                      </a:r>
                      <a:endParaRPr lang="en-US" dirty="0"/>
                    </a:p>
                  </a:txBody>
                  <a:tcPr/>
                </a:tc>
                <a:tc>
                  <a:txBody>
                    <a:bodyPr/>
                    <a:lstStyle/>
                    <a:p>
                      <a:r>
                        <a:rPr lang="en-US" dirty="0" smtClean="0"/>
                        <a:t>D2</a:t>
                      </a:r>
                      <a:endParaRPr lang="en-US" dirty="0"/>
                    </a:p>
                  </a:txBody>
                  <a:tcPr/>
                </a:tc>
                <a:tc>
                  <a:txBody>
                    <a:bodyPr/>
                    <a:lstStyle/>
                    <a:p>
                      <a:r>
                        <a:rPr lang="en-US" dirty="0" smtClean="0"/>
                        <a:t>D1</a:t>
                      </a:r>
                      <a:endParaRPr lang="en-US" dirty="0"/>
                    </a:p>
                  </a:txBody>
                  <a:tcPr/>
                </a:tc>
                <a:tc>
                  <a:txBody>
                    <a:bodyPr/>
                    <a:lstStyle/>
                    <a:p>
                      <a:r>
                        <a:rPr lang="en-US" dirty="0" smtClean="0"/>
                        <a:t>D0</a:t>
                      </a:r>
                      <a:endParaRPr lang="en-US" dirty="0"/>
                    </a:p>
                  </a:txBody>
                  <a:tcPr/>
                </a:tc>
              </a:tr>
              <a:tr h="370840">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0</a:t>
                      </a:r>
                      <a:endParaRPr lang="en-US" b="1" dirty="0">
                        <a:solidFill>
                          <a:schemeClr val="tx1"/>
                        </a:solidFill>
                      </a:endParaRPr>
                    </a:p>
                  </a:txBody>
                  <a:tcPr/>
                </a:tc>
                <a:tc>
                  <a:txBody>
                    <a:bodyPr/>
                    <a:lstStyle/>
                    <a:p>
                      <a:r>
                        <a:rPr lang="en-US" b="1" dirty="0" smtClean="0">
                          <a:solidFill>
                            <a:schemeClr val="tx1"/>
                          </a:solidFill>
                        </a:rPr>
                        <a:t>CD2</a:t>
                      </a:r>
                      <a:endParaRPr lang="en-US" b="1" dirty="0">
                        <a:solidFill>
                          <a:schemeClr val="tx1"/>
                        </a:solidFill>
                      </a:endParaRPr>
                    </a:p>
                  </a:txBody>
                  <a:tcPr/>
                </a:tc>
                <a:tc>
                  <a:txBody>
                    <a:bodyPr/>
                    <a:lstStyle/>
                    <a:p>
                      <a:r>
                        <a:rPr lang="en-US" b="1" dirty="0" smtClean="0">
                          <a:solidFill>
                            <a:schemeClr val="tx1"/>
                          </a:solidFill>
                        </a:rPr>
                        <a:t>CD1</a:t>
                      </a:r>
                      <a:endParaRPr lang="en-US" b="1" dirty="0">
                        <a:solidFill>
                          <a:schemeClr val="tx1"/>
                        </a:solidFill>
                      </a:endParaRPr>
                    </a:p>
                  </a:txBody>
                  <a:tcPr/>
                </a:tc>
                <a:tc>
                  <a:txBody>
                    <a:bodyPr/>
                    <a:lstStyle/>
                    <a:p>
                      <a:r>
                        <a:rPr lang="en-US" b="1" dirty="0" smtClean="0">
                          <a:solidFill>
                            <a:schemeClr val="tx1"/>
                          </a:solidFill>
                        </a:rPr>
                        <a:t>CD0</a:t>
                      </a:r>
                      <a:endParaRPr lang="en-US" b="1" dirty="0">
                        <a:solidFill>
                          <a:schemeClr val="tx1"/>
                        </a:solidFill>
                      </a:endParaRPr>
                    </a:p>
                  </a:txBody>
                  <a:tcPr/>
                </a:tc>
                <a:tc>
                  <a:txBody>
                    <a:bodyPr/>
                    <a:lstStyle/>
                    <a:p>
                      <a:r>
                        <a:rPr lang="en-US" b="1" dirty="0" smtClean="0">
                          <a:solidFill>
                            <a:schemeClr val="tx1"/>
                          </a:solidFill>
                        </a:rPr>
                        <a:t>CF</a:t>
                      </a:r>
                      <a:endParaRPr lang="en-US" b="1" dirty="0">
                        <a:solidFill>
                          <a:schemeClr val="tx1"/>
                        </a:solidFill>
                      </a:endParaRPr>
                    </a:p>
                  </a:txBody>
                  <a:tcPr/>
                </a:tc>
                <a:tc>
                  <a:txBody>
                    <a:bodyPr/>
                    <a:lstStyle/>
                    <a:p>
                      <a:r>
                        <a:rPr lang="en-US" b="1" dirty="0" smtClean="0">
                          <a:solidFill>
                            <a:schemeClr val="tx1"/>
                          </a:solidFill>
                        </a:rPr>
                        <a:t>CA</a:t>
                      </a:r>
                      <a:endParaRPr lang="en-US" b="1" dirty="0">
                        <a:solidFill>
                          <a:schemeClr val="tx1"/>
                        </a:solidFill>
                      </a:endParaRPr>
                    </a:p>
                  </a:txBody>
                  <a:tcPr/>
                </a:tc>
              </a:tr>
            </a:tbl>
          </a:graphicData>
        </a:graphic>
      </p:graphicFrame>
      <p:graphicFrame>
        <p:nvGraphicFramePr>
          <p:cNvPr id="4" name="Table 3"/>
          <p:cNvGraphicFramePr>
            <a:graphicFrameLocks noGrp="1"/>
          </p:cNvGraphicFramePr>
          <p:nvPr/>
        </p:nvGraphicFramePr>
        <p:xfrm>
          <a:off x="1524000" y="2057400"/>
          <a:ext cx="6096000" cy="370840"/>
        </p:xfrm>
        <a:graphic>
          <a:graphicData uri="http://schemas.openxmlformats.org/drawingml/2006/table">
            <a:tbl>
              <a:tblPr firstRow="1" bandRow="1">
                <a:tableStyleId>{306799F8-075E-4A3A-A7F6-7FBC6576F1A4}</a:tableStyleId>
              </a:tblPr>
              <a:tblGrid>
                <a:gridCol w="2032000"/>
                <a:gridCol w="2032000"/>
                <a:gridCol w="2032000"/>
              </a:tblGrid>
              <a:tr h="370840">
                <a:tc>
                  <a:txBody>
                    <a:bodyPr/>
                    <a:lstStyle/>
                    <a:p>
                      <a:pPr algn="ctr"/>
                      <a:r>
                        <a:rPr lang="en-US" dirty="0" smtClean="0"/>
                        <a:t>CD2</a:t>
                      </a:r>
                      <a:endParaRPr lang="en-US" dirty="0"/>
                    </a:p>
                  </a:txBody>
                  <a:tcPr/>
                </a:tc>
                <a:tc>
                  <a:txBody>
                    <a:bodyPr/>
                    <a:lstStyle/>
                    <a:p>
                      <a:pPr algn="ctr"/>
                      <a:r>
                        <a:rPr lang="en-US" dirty="0" smtClean="0"/>
                        <a:t>CD1</a:t>
                      </a:r>
                      <a:endParaRPr lang="en-US" dirty="0"/>
                    </a:p>
                  </a:txBody>
                  <a:tcPr/>
                </a:tc>
                <a:tc>
                  <a:txBody>
                    <a:bodyPr/>
                    <a:lstStyle/>
                    <a:p>
                      <a:pPr algn="ctr"/>
                      <a:r>
                        <a:rPr lang="en-US" dirty="0" smtClean="0"/>
                        <a:t>CD0</a:t>
                      </a:r>
                      <a:endParaRPr lang="en-US" dirty="0"/>
                    </a:p>
                  </a:txBody>
                  <a:tcPr/>
                </a:tc>
              </a:tr>
            </a:tbl>
          </a:graphicData>
        </a:graphic>
      </p:graphicFrame>
      <p:cxnSp>
        <p:nvCxnSpPr>
          <p:cNvPr id="6" name="Elbow Connector 5"/>
          <p:cNvCxnSpPr/>
          <p:nvPr/>
        </p:nvCxnSpPr>
        <p:spPr>
          <a:xfrm rot="5400000">
            <a:off x="1905000" y="2514601"/>
            <a:ext cx="685800" cy="533400"/>
          </a:xfrm>
          <a:prstGeom prst="bentConnector3">
            <a:avLst>
              <a:gd name="adj1" fmla="val 50000"/>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rot="5400000">
            <a:off x="5257800" y="1524001"/>
            <a:ext cx="609600" cy="24384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1160" name="TextBox 9"/>
          <p:cNvSpPr txBox="1">
            <a:spLocks noChangeArrowheads="1"/>
          </p:cNvSpPr>
          <p:nvPr/>
        </p:nvSpPr>
        <p:spPr bwMode="auto">
          <a:xfrm>
            <a:off x="4191000" y="3048001"/>
            <a:ext cx="4754250" cy="1200329"/>
          </a:xfrm>
          <a:prstGeom prst="rect">
            <a:avLst/>
          </a:prstGeom>
          <a:noFill/>
          <a:ln w="9525">
            <a:noFill/>
            <a:miter lim="800000"/>
            <a:headEnd/>
            <a:tailEnd/>
          </a:ln>
        </p:spPr>
        <p:txBody>
          <a:bodyPr wrap="none">
            <a:spAutoFit/>
          </a:bodyPr>
          <a:lstStyle/>
          <a:p>
            <a:r>
              <a:rPr lang="en-US" b="1">
                <a:solidFill>
                  <a:srgbClr val="C00000"/>
                </a:solidFill>
              </a:rPr>
              <a:t>0X</a:t>
            </a:r>
            <a:r>
              <a:rPr lang="en-US" b="1"/>
              <a:t>  - All zeros ( x don’t care ) AB=00</a:t>
            </a:r>
          </a:p>
          <a:p>
            <a:r>
              <a:rPr lang="en-US" b="1">
                <a:solidFill>
                  <a:srgbClr val="C00000"/>
                </a:solidFill>
              </a:rPr>
              <a:t>10</a:t>
            </a:r>
            <a:r>
              <a:rPr lang="en-US" b="1"/>
              <a:t>  - A3-A0 =2 (0010) and B3-B0=00 (0000)</a:t>
            </a:r>
          </a:p>
          <a:p>
            <a:r>
              <a:rPr lang="en-US" b="1">
                <a:solidFill>
                  <a:srgbClr val="C00000"/>
                </a:solidFill>
              </a:rPr>
              <a:t>11 </a:t>
            </a:r>
            <a:r>
              <a:rPr lang="en-US" b="1"/>
              <a:t> - All ones (AB =FF), i.e. clear RAM</a:t>
            </a:r>
          </a:p>
          <a:p>
            <a:endParaRPr lang="en-US" b="1"/>
          </a:p>
        </p:txBody>
      </p:sp>
      <p:sp>
        <p:nvSpPr>
          <p:cNvPr id="8" name="Slide Number Placeholder 7"/>
          <p:cNvSpPr>
            <a:spLocks noGrp="1"/>
          </p:cNvSpPr>
          <p:nvPr>
            <p:ph type="sldNum" sz="quarter" idx="12"/>
          </p:nvPr>
        </p:nvSpPr>
        <p:spPr/>
        <p:txBody>
          <a:bodyPr/>
          <a:lstStyle/>
          <a:p>
            <a:pPr>
              <a:defRPr/>
            </a:pPr>
            <a:fld id="{57162166-6842-433B-9755-D43F02558A5E}" type="slidenum">
              <a:rPr lang="en-US" smtClean="0"/>
              <a:pPr>
                <a:defRPr/>
              </a:pPr>
              <a:t>502</a:t>
            </a:fld>
            <a:endParaRPr lang="en-US"/>
          </a:p>
        </p:txBody>
      </p:sp>
    </p:spTree>
    <p:extLst>
      <p:ext uri="{BB962C8B-B14F-4D97-AF65-F5344CB8AC3E}">
        <p14:creationId xmlns:p14="http://schemas.microsoft.com/office/powerpoint/2010/main" val="306934156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ChangeArrowheads="1"/>
          </p:cNvSpPr>
          <p:nvPr/>
        </p:nvSpPr>
        <p:spPr bwMode="auto">
          <a:xfrm>
            <a:off x="228600" y="395288"/>
            <a:ext cx="8382000" cy="5878532"/>
          </a:xfrm>
          <a:prstGeom prst="rect">
            <a:avLst/>
          </a:prstGeom>
          <a:noFill/>
          <a:ln w="9525">
            <a:noFill/>
            <a:miter lim="800000"/>
            <a:headEnd/>
            <a:tailEnd/>
          </a:ln>
        </p:spPr>
        <p:txBody>
          <a:bodyPr>
            <a:spAutoFit/>
          </a:bodyPr>
          <a:lstStyle/>
          <a:p>
            <a:r>
              <a:rPr lang="en-US" b="1"/>
              <a:t>h) </a:t>
            </a:r>
            <a:r>
              <a:rPr lang="en-US" sz="2400" b="1">
                <a:solidFill>
                  <a:srgbClr val="C00000"/>
                </a:solidFill>
              </a:rPr>
              <a:t>End Interrupt / Error mode Set : </a:t>
            </a:r>
            <a:endParaRPr lang="en-US" b="1">
              <a:solidFill>
                <a:srgbClr val="C00000"/>
              </a:solidFill>
            </a:endParaRPr>
          </a:p>
          <a:p>
            <a:endParaRPr lang="en-US" b="1"/>
          </a:p>
          <a:p>
            <a:endParaRPr lang="en-US" b="1"/>
          </a:p>
          <a:p>
            <a:endParaRPr lang="en-US" b="1"/>
          </a:p>
          <a:p>
            <a:endParaRPr lang="en-US" b="1"/>
          </a:p>
          <a:p>
            <a:pPr algn="ctr"/>
            <a:endParaRPr lang="en-US" sz="2000" b="1"/>
          </a:p>
          <a:p>
            <a:pPr algn="ctr"/>
            <a:r>
              <a:rPr lang="en-US" sz="2000" b="1"/>
              <a:t>E- Error mode</a:t>
            </a:r>
          </a:p>
          <a:p>
            <a:pPr algn="ctr"/>
            <a:r>
              <a:rPr lang="en-US" sz="2000" b="1"/>
              <a:t>X- don’t care</a:t>
            </a:r>
          </a:p>
          <a:p>
            <a:pPr algn="ctr"/>
            <a:endParaRPr lang="en-US" sz="2000" b="1"/>
          </a:p>
          <a:p>
            <a:pPr algn="ctr"/>
            <a:endParaRPr lang="en-US" b="1"/>
          </a:p>
          <a:p>
            <a:pPr>
              <a:buFont typeface="Wingdings" pitchFamily="2" charset="2"/>
              <a:buChar char="Ø"/>
            </a:pPr>
            <a:r>
              <a:rPr lang="en-US" sz="2600"/>
              <a:t>For the </a:t>
            </a:r>
            <a:r>
              <a:rPr lang="en-US" sz="2600" b="1">
                <a:solidFill>
                  <a:srgbClr val="C00000"/>
                </a:solidFill>
              </a:rPr>
              <a:t>sensor matrix mode, </a:t>
            </a:r>
            <a:r>
              <a:rPr lang="en-US" sz="2600"/>
              <a:t>this command lowers the IRQ line and enables further writing into the RAM. </a:t>
            </a:r>
          </a:p>
          <a:p>
            <a:pPr>
              <a:buFont typeface="Wingdings" pitchFamily="2" charset="2"/>
              <a:buChar char="Ø"/>
            </a:pPr>
            <a:r>
              <a:rPr lang="en-US" sz="2600"/>
              <a:t>Otherwise, if a change in sensor value is detected, IRQ goes high that inhibits writing in the sensor RAM.</a:t>
            </a:r>
          </a:p>
          <a:p>
            <a:pPr>
              <a:buFont typeface="Wingdings" pitchFamily="2" charset="2"/>
              <a:buChar char="Ø"/>
            </a:pPr>
            <a:r>
              <a:rPr lang="en-US" sz="2600"/>
              <a:t> For </a:t>
            </a:r>
            <a:r>
              <a:rPr lang="en-US" sz="2600" b="1">
                <a:solidFill>
                  <a:srgbClr val="153B16"/>
                </a:solidFill>
              </a:rPr>
              <a:t>N-Key roll over mode</a:t>
            </a:r>
            <a:r>
              <a:rPr lang="en-US" sz="2600"/>
              <a:t>, if the E bit is programmed to be ‘1’, the 8279 operates in special Error mode</a:t>
            </a:r>
          </a:p>
        </p:txBody>
      </p:sp>
      <p:graphicFrame>
        <p:nvGraphicFramePr>
          <p:cNvPr id="3" name="Table 2"/>
          <p:cNvGraphicFramePr>
            <a:graphicFrameLocks noGrp="1"/>
          </p:cNvGraphicFramePr>
          <p:nvPr/>
        </p:nvGraphicFramePr>
        <p:xfrm>
          <a:off x="1295400" y="1066800"/>
          <a:ext cx="6096000" cy="741680"/>
        </p:xfrm>
        <a:graphic>
          <a:graphicData uri="http://schemas.openxmlformats.org/drawingml/2006/table">
            <a:tbl>
              <a:tblPr firstRow="1" bandRow="1">
                <a:tableStyleId>{F2DE63D5-997A-4646-A377-4702673A728D}</a:tableStyleId>
              </a:tblPr>
              <a:tblGrid>
                <a:gridCol w="762000"/>
                <a:gridCol w="762000"/>
                <a:gridCol w="762000"/>
                <a:gridCol w="762000"/>
                <a:gridCol w="762000"/>
                <a:gridCol w="762000"/>
                <a:gridCol w="762000"/>
                <a:gridCol w="762000"/>
              </a:tblGrid>
              <a:tr h="370840">
                <a:tc>
                  <a:txBody>
                    <a:bodyPr/>
                    <a:lstStyle/>
                    <a:p>
                      <a:r>
                        <a:rPr lang="en-US" b="1" dirty="0" smtClean="0">
                          <a:solidFill>
                            <a:schemeClr val="tx1"/>
                          </a:solidFill>
                        </a:rPr>
                        <a:t>D7</a:t>
                      </a:r>
                      <a:endParaRPr lang="en-US" b="1" dirty="0">
                        <a:solidFill>
                          <a:schemeClr val="tx1"/>
                        </a:solidFill>
                      </a:endParaRPr>
                    </a:p>
                  </a:txBody>
                  <a:tcPr/>
                </a:tc>
                <a:tc>
                  <a:txBody>
                    <a:bodyPr/>
                    <a:lstStyle/>
                    <a:p>
                      <a:r>
                        <a:rPr lang="en-US" b="1" dirty="0" smtClean="0">
                          <a:solidFill>
                            <a:schemeClr val="tx1"/>
                          </a:solidFill>
                        </a:rPr>
                        <a:t>D6</a:t>
                      </a:r>
                      <a:endParaRPr lang="en-US" b="1" dirty="0">
                        <a:solidFill>
                          <a:schemeClr val="tx1"/>
                        </a:solidFill>
                      </a:endParaRPr>
                    </a:p>
                  </a:txBody>
                  <a:tcPr/>
                </a:tc>
                <a:tc>
                  <a:txBody>
                    <a:bodyPr/>
                    <a:lstStyle/>
                    <a:p>
                      <a:r>
                        <a:rPr lang="en-US" b="1" dirty="0" smtClean="0">
                          <a:solidFill>
                            <a:schemeClr val="tx1"/>
                          </a:solidFill>
                        </a:rPr>
                        <a:t>D5</a:t>
                      </a:r>
                      <a:endParaRPr lang="en-US" b="1" dirty="0">
                        <a:solidFill>
                          <a:schemeClr val="tx1"/>
                        </a:solidFill>
                      </a:endParaRPr>
                    </a:p>
                  </a:txBody>
                  <a:tcPr/>
                </a:tc>
                <a:tc>
                  <a:txBody>
                    <a:bodyPr/>
                    <a:lstStyle/>
                    <a:p>
                      <a:r>
                        <a:rPr lang="en-US" b="1" dirty="0" smtClean="0">
                          <a:solidFill>
                            <a:schemeClr val="tx1"/>
                          </a:solidFill>
                        </a:rPr>
                        <a:t>D4</a:t>
                      </a:r>
                      <a:endParaRPr lang="en-US" b="1" dirty="0">
                        <a:solidFill>
                          <a:schemeClr val="tx1"/>
                        </a:solidFill>
                      </a:endParaRPr>
                    </a:p>
                  </a:txBody>
                  <a:tcPr/>
                </a:tc>
                <a:tc>
                  <a:txBody>
                    <a:bodyPr/>
                    <a:lstStyle/>
                    <a:p>
                      <a:r>
                        <a:rPr lang="en-US" b="1" dirty="0" smtClean="0">
                          <a:solidFill>
                            <a:schemeClr val="tx1"/>
                          </a:solidFill>
                        </a:rPr>
                        <a:t>D3</a:t>
                      </a:r>
                      <a:endParaRPr lang="en-US" b="1" dirty="0">
                        <a:solidFill>
                          <a:schemeClr val="tx1"/>
                        </a:solidFill>
                      </a:endParaRPr>
                    </a:p>
                  </a:txBody>
                  <a:tcPr/>
                </a:tc>
                <a:tc>
                  <a:txBody>
                    <a:bodyPr/>
                    <a:lstStyle/>
                    <a:p>
                      <a:r>
                        <a:rPr lang="en-US" b="1" dirty="0" smtClean="0">
                          <a:solidFill>
                            <a:schemeClr val="tx1"/>
                          </a:solidFill>
                        </a:rPr>
                        <a:t>D2</a:t>
                      </a:r>
                      <a:endParaRPr lang="en-US" b="1" dirty="0">
                        <a:solidFill>
                          <a:schemeClr val="tx1"/>
                        </a:solidFill>
                      </a:endParaRPr>
                    </a:p>
                  </a:txBody>
                  <a:tcPr/>
                </a:tc>
                <a:tc>
                  <a:txBody>
                    <a:bodyPr/>
                    <a:lstStyle/>
                    <a:p>
                      <a:r>
                        <a:rPr lang="en-US" b="1" dirty="0" smtClean="0">
                          <a:solidFill>
                            <a:schemeClr val="tx1"/>
                          </a:solidFill>
                        </a:rPr>
                        <a:t>D1</a:t>
                      </a:r>
                      <a:endParaRPr lang="en-US" b="1" dirty="0">
                        <a:solidFill>
                          <a:schemeClr val="tx1"/>
                        </a:solidFill>
                      </a:endParaRPr>
                    </a:p>
                  </a:txBody>
                  <a:tcPr/>
                </a:tc>
                <a:tc>
                  <a:txBody>
                    <a:bodyPr/>
                    <a:lstStyle/>
                    <a:p>
                      <a:r>
                        <a:rPr lang="en-US" b="1" dirty="0" smtClean="0">
                          <a:solidFill>
                            <a:schemeClr val="tx1"/>
                          </a:solidFill>
                        </a:rPr>
                        <a:t>D0</a:t>
                      </a:r>
                      <a:endParaRPr lang="en-US" b="1" dirty="0">
                        <a:solidFill>
                          <a:schemeClr val="tx1"/>
                        </a:solidFill>
                      </a:endParaRPr>
                    </a:p>
                  </a:txBody>
                  <a:tcPr/>
                </a:tc>
              </a:tr>
              <a:tr h="370840">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1</a:t>
                      </a:r>
                      <a:endParaRPr lang="en-US" b="1" dirty="0">
                        <a:solidFill>
                          <a:schemeClr val="tx1"/>
                        </a:solidFill>
                      </a:endParaRPr>
                    </a:p>
                  </a:txBody>
                  <a:tcPr/>
                </a:tc>
                <a:tc>
                  <a:txBody>
                    <a:bodyPr/>
                    <a:lstStyle/>
                    <a:p>
                      <a:r>
                        <a:rPr lang="en-US" b="1" dirty="0" smtClean="0">
                          <a:solidFill>
                            <a:schemeClr val="tx1"/>
                          </a:solidFill>
                        </a:rPr>
                        <a:t>E</a:t>
                      </a:r>
                      <a:endParaRPr lang="en-US" b="1" dirty="0">
                        <a:solidFill>
                          <a:schemeClr val="tx1"/>
                        </a:solidFill>
                      </a:endParaRPr>
                    </a:p>
                  </a:txBody>
                  <a:tcPr/>
                </a:tc>
                <a:tc>
                  <a:txBody>
                    <a:bodyPr/>
                    <a:lstStyle/>
                    <a:p>
                      <a:r>
                        <a:rPr lang="en-US" b="1" dirty="0" smtClean="0">
                          <a:solidFill>
                            <a:schemeClr val="tx1"/>
                          </a:solidFill>
                        </a:rPr>
                        <a:t>X</a:t>
                      </a:r>
                      <a:endParaRPr lang="en-US" b="1" dirty="0">
                        <a:solidFill>
                          <a:schemeClr val="tx1"/>
                        </a:solidFill>
                      </a:endParaRPr>
                    </a:p>
                  </a:txBody>
                  <a:tcPr/>
                </a:tc>
                <a:tc>
                  <a:txBody>
                    <a:bodyPr/>
                    <a:lstStyle/>
                    <a:p>
                      <a:r>
                        <a:rPr lang="en-US" b="1" dirty="0" smtClean="0">
                          <a:solidFill>
                            <a:schemeClr val="tx1"/>
                          </a:solidFill>
                        </a:rPr>
                        <a:t>X</a:t>
                      </a:r>
                      <a:endParaRPr lang="en-US" b="1" dirty="0">
                        <a:solidFill>
                          <a:schemeClr val="tx1"/>
                        </a:solidFill>
                      </a:endParaRPr>
                    </a:p>
                  </a:txBody>
                  <a:tcPr/>
                </a:tc>
                <a:tc>
                  <a:txBody>
                    <a:bodyPr/>
                    <a:lstStyle/>
                    <a:p>
                      <a:r>
                        <a:rPr lang="en-US" b="1" dirty="0" smtClean="0">
                          <a:solidFill>
                            <a:schemeClr val="tx1"/>
                          </a:solidFill>
                        </a:rPr>
                        <a:t>X</a:t>
                      </a:r>
                      <a:endParaRPr lang="en-US" b="1" dirty="0">
                        <a:solidFill>
                          <a:schemeClr val="tx1"/>
                        </a:solidFill>
                      </a:endParaRPr>
                    </a:p>
                  </a:txBody>
                  <a:tcPr/>
                </a:tc>
                <a:tc>
                  <a:txBody>
                    <a:bodyPr/>
                    <a:lstStyle/>
                    <a:p>
                      <a:r>
                        <a:rPr lang="en-US" b="1" dirty="0" smtClean="0">
                          <a:solidFill>
                            <a:schemeClr val="tx1"/>
                          </a:solidFill>
                        </a:rPr>
                        <a:t>1</a:t>
                      </a:r>
                      <a:endParaRPr lang="en-US" b="1" dirty="0">
                        <a:solidFill>
                          <a:schemeClr val="tx1"/>
                        </a:solidFill>
                      </a:endParaRPr>
                    </a:p>
                  </a:txBody>
                  <a:tcPr/>
                </a:tc>
              </a:tr>
            </a:tbl>
          </a:graphicData>
        </a:graphic>
      </p:graphicFrame>
      <p:sp>
        <p:nvSpPr>
          <p:cNvPr id="4" name="Slide Number Placeholder 3"/>
          <p:cNvSpPr>
            <a:spLocks noGrp="1"/>
          </p:cNvSpPr>
          <p:nvPr>
            <p:ph type="sldNum" sz="quarter" idx="12"/>
          </p:nvPr>
        </p:nvSpPr>
        <p:spPr/>
        <p:txBody>
          <a:bodyPr/>
          <a:lstStyle/>
          <a:p>
            <a:pPr>
              <a:defRPr/>
            </a:pPr>
            <a:fld id="{57162166-6842-433B-9755-D43F02558A5E}" type="slidenum">
              <a:rPr lang="en-US" smtClean="0"/>
              <a:pPr>
                <a:defRPr/>
              </a:pPr>
              <a:t>503</a:t>
            </a:fld>
            <a:endParaRPr lang="en-US"/>
          </a:p>
        </p:txBody>
      </p:sp>
    </p:spTree>
    <p:extLst>
      <p:ext uri="{BB962C8B-B14F-4D97-AF65-F5344CB8AC3E}">
        <p14:creationId xmlns:p14="http://schemas.microsoft.com/office/powerpoint/2010/main" val="1769584701"/>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6946380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8596" y="1214422"/>
            <a:ext cx="8229600" cy="2428892"/>
          </a:xfrm>
        </p:spPr>
        <p:txBody>
          <a:bodyPr>
            <a:noAutofit/>
          </a:bodyPr>
          <a:lstStyle/>
          <a:p>
            <a:r>
              <a:rPr lang="en-GB" sz="9600" dirty="0" smtClean="0">
                <a:solidFill>
                  <a:srgbClr val="002060"/>
                </a:solidFill>
                <a:ea typeface="Calibri" pitchFamily="34" charset="0"/>
              </a:rPr>
              <a:t>A/D Interfacing</a:t>
            </a:r>
            <a:br>
              <a:rPr lang="en-GB" sz="9600" dirty="0" smtClean="0">
                <a:solidFill>
                  <a:srgbClr val="002060"/>
                </a:solidFill>
                <a:ea typeface="Calibri" pitchFamily="34" charset="0"/>
              </a:rPr>
            </a:br>
            <a:endParaRPr lang="en-GB" sz="4800" dirty="0">
              <a:solidFill>
                <a:srgbClr val="002060"/>
              </a:solidFill>
            </a:endParaRPr>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505</a:t>
            </a:fld>
            <a:endParaRPr lang="en-US" dirty="0"/>
          </a:p>
        </p:txBody>
      </p:sp>
    </p:spTree>
    <p:extLst>
      <p:ext uri="{BB962C8B-B14F-4D97-AF65-F5344CB8AC3E}">
        <p14:creationId xmlns:p14="http://schemas.microsoft.com/office/powerpoint/2010/main" val="278720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Interfacing ADC to 8051</a:t>
            </a:r>
            <a:endParaRPr lang="en-US" dirty="0">
              <a:solidFill>
                <a:srgbClr val="FF0000"/>
              </a:solidFill>
            </a:endParaRPr>
          </a:p>
        </p:txBody>
      </p:sp>
      <p:sp>
        <p:nvSpPr>
          <p:cNvPr id="4" name="Content Placeholder 3"/>
          <p:cNvSpPr>
            <a:spLocks noGrp="1"/>
          </p:cNvSpPr>
          <p:nvPr>
            <p:ph idx="1"/>
          </p:nvPr>
        </p:nvSpPr>
        <p:spPr>
          <a:xfrm>
            <a:off x="457200" y="1214422"/>
            <a:ext cx="8229600" cy="1757362"/>
          </a:xfrm>
        </p:spPr>
        <p:txBody>
          <a:bodyPr>
            <a:normAutofit/>
          </a:bodyPr>
          <a:lstStyle/>
          <a:p>
            <a:pPr>
              <a:buNone/>
            </a:pPr>
            <a:r>
              <a:rPr lang="en-US" sz="2000" dirty="0" smtClean="0"/>
              <a:t>		</a:t>
            </a:r>
            <a:r>
              <a:rPr lang="en-US" sz="2000" b="1" dirty="0" smtClean="0"/>
              <a:t>ADC0804</a:t>
            </a:r>
            <a:r>
              <a:rPr lang="en-US" sz="2000" dirty="0" smtClean="0"/>
              <a:t> is an 8 bit successive approximation analogue to digital converter from National semiconductors. The features of ADC0804 are  differential analogue voltage inputs, 0-5V input voltage range, no zero adjustment, built in clock generator, reference voltage can be externally adjusted to convert smaller analogue voltage span to 8 bit resolution etc. </a:t>
            </a:r>
            <a:endParaRPr lang="en-US" sz="2000" dirty="0"/>
          </a:p>
        </p:txBody>
      </p:sp>
      <p:pic>
        <p:nvPicPr>
          <p:cNvPr id="197634" name="Picture 2" descr="adc0804 pin configuration"/>
          <p:cNvPicPr>
            <a:picLocks noChangeAspect="1" noChangeArrowheads="1"/>
          </p:cNvPicPr>
          <p:nvPr/>
        </p:nvPicPr>
        <p:blipFill>
          <a:blip r:embed="rId2"/>
          <a:srcRect/>
          <a:stretch>
            <a:fillRect/>
          </a:stretch>
        </p:blipFill>
        <p:spPr bwMode="auto">
          <a:xfrm>
            <a:off x="1643042" y="2786058"/>
            <a:ext cx="5500726" cy="3857652"/>
          </a:xfrm>
          <a:prstGeom prst="rect">
            <a:avLst/>
          </a:prstGeom>
          <a:noFill/>
        </p:spPr>
      </p:pic>
      <p:sp>
        <p:nvSpPr>
          <p:cNvPr id="6" name="Slide Number Placeholder 5"/>
          <p:cNvSpPr>
            <a:spLocks noGrp="1"/>
          </p:cNvSpPr>
          <p:nvPr>
            <p:ph type="sldNum" sz="quarter" idx="12"/>
          </p:nvPr>
        </p:nvSpPr>
        <p:spPr/>
        <p:txBody>
          <a:bodyPr/>
          <a:lstStyle/>
          <a:p>
            <a:fld id="{B6F15528-21DE-4FAA-801E-634DDDAF4B2B}" type="slidenum">
              <a:rPr lang="en-US" smtClean="0"/>
              <a:pPr/>
              <a:t>506</a:t>
            </a:fld>
            <a:endParaRPr lang="en-US"/>
          </a:p>
        </p:txBody>
      </p:sp>
    </p:spTree>
    <p:extLst>
      <p:ext uri="{BB962C8B-B14F-4D97-AF65-F5344CB8AC3E}">
        <p14:creationId xmlns:p14="http://schemas.microsoft.com/office/powerpoint/2010/main" val="3196483962"/>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rgbClr val="FF0000"/>
                </a:solidFill>
              </a:rPr>
              <a:t>Steps for converting the analogue input  and reading the output from ADC0804</a:t>
            </a:r>
            <a:endParaRPr lang="en-US" sz="2400" dirty="0">
              <a:solidFill>
                <a:srgbClr val="FF0000"/>
              </a:solidFill>
            </a:endParaRPr>
          </a:p>
        </p:txBody>
      </p:sp>
      <p:sp>
        <p:nvSpPr>
          <p:cNvPr id="3" name="Content Placeholder 2"/>
          <p:cNvSpPr>
            <a:spLocks noGrp="1"/>
          </p:cNvSpPr>
          <p:nvPr>
            <p:ph idx="1"/>
          </p:nvPr>
        </p:nvSpPr>
        <p:spPr/>
        <p:txBody>
          <a:bodyPr>
            <a:noAutofit/>
          </a:bodyPr>
          <a:lstStyle/>
          <a:p>
            <a:r>
              <a:rPr lang="en-US" sz="2800" dirty="0" smtClean="0"/>
              <a:t>Make CS=0 and send a low to high pulse to WR pin to start the conversion.</a:t>
            </a:r>
          </a:p>
          <a:p>
            <a:r>
              <a:rPr lang="en-US" sz="2800" dirty="0" smtClean="0"/>
              <a:t>Now keep checking the INTR pin.  INTR will be 1 if conversion is not finished and INTR will be 0 if conversion is finished.</a:t>
            </a:r>
          </a:p>
          <a:p>
            <a:r>
              <a:rPr lang="en-US" sz="2800" dirty="0" smtClean="0"/>
              <a:t>If conversion is not finished (</a:t>
            </a:r>
            <a:r>
              <a:rPr lang="en-US" sz="2800" b="1" dirty="0" smtClean="0">
                <a:solidFill>
                  <a:srgbClr val="0099FF"/>
                </a:solidFill>
              </a:rPr>
              <a:t>INTR=1</a:t>
            </a:r>
            <a:r>
              <a:rPr lang="en-US" sz="2800" dirty="0" smtClean="0"/>
              <a:t>) , poll until it is finished.</a:t>
            </a:r>
          </a:p>
          <a:p>
            <a:r>
              <a:rPr lang="en-US" sz="2800" dirty="0" smtClean="0"/>
              <a:t>If conversion is finished (</a:t>
            </a:r>
            <a:r>
              <a:rPr lang="en-US" sz="2800" b="1" dirty="0" smtClean="0">
                <a:solidFill>
                  <a:srgbClr val="0099FF"/>
                </a:solidFill>
              </a:rPr>
              <a:t>INTR=0</a:t>
            </a:r>
            <a:r>
              <a:rPr lang="en-US" sz="2800" dirty="0" smtClean="0"/>
              <a:t>), go to the next step.</a:t>
            </a:r>
          </a:p>
          <a:p>
            <a:r>
              <a:rPr lang="en-US" sz="2800" dirty="0" smtClean="0"/>
              <a:t>Make </a:t>
            </a:r>
            <a:r>
              <a:rPr lang="en-US" sz="2800" b="1" dirty="0" smtClean="0">
                <a:solidFill>
                  <a:srgbClr val="0099FF"/>
                </a:solidFill>
              </a:rPr>
              <a:t>CS=0</a:t>
            </a:r>
            <a:r>
              <a:rPr lang="en-US" sz="2800" dirty="0" smtClean="0"/>
              <a:t> and send a high to low pulse to RD pin to read the data from the ADC.</a:t>
            </a:r>
          </a:p>
          <a:p>
            <a:pPr>
              <a:buNone/>
            </a:pP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507</a:t>
            </a:fld>
            <a:endParaRPr lang="en-US"/>
          </a:p>
        </p:txBody>
      </p:sp>
      <p:cxnSp>
        <p:nvCxnSpPr>
          <p:cNvPr id="6" name="Straight Connector 5"/>
          <p:cNvCxnSpPr/>
          <p:nvPr/>
        </p:nvCxnSpPr>
        <p:spPr>
          <a:xfrm>
            <a:off x="1785918" y="1643050"/>
            <a:ext cx="285752" cy="15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15206" y="1643050"/>
            <a:ext cx="285752" cy="158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1342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508</a:t>
            </a:fld>
            <a:endParaRPr lang="en-US"/>
          </a:p>
        </p:txBody>
      </p:sp>
      <p:pic>
        <p:nvPicPr>
          <p:cNvPr id="259074" name="Picture 2" descr="interfacing adc0804 to 8051"/>
          <p:cNvPicPr>
            <a:picLocks noChangeAspect="1" noChangeArrowheads="1"/>
          </p:cNvPicPr>
          <p:nvPr/>
        </p:nvPicPr>
        <p:blipFill>
          <a:blip r:embed="rId2"/>
          <a:srcRect/>
          <a:stretch>
            <a:fillRect/>
          </a:stretch>
        </p:blipFill>
        <p:spPr bwMode="auto">
          <a:xfrm>
            <a:off x="169315" y="71414"/>
            <a:ext cx="8903279" cy="6757976"/>
          </a:xfrm>
          <a:prstGeom prst="rect">
            <a:avLst/>
          </a:prstGeom>
          <a:noFill/>
        </p:spPr>
      </p:pic>
    </p:spTree>
    <p:extLst>
      <p:ext uri="{BB962C8B-B14F-4D97-AF65-F5344CB8AC3E}">
        <p14:creationId xmlns:p14="http://schemas.microsoft.com/office/powerpoint/2010/main" val="17503641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85728"/>
            <a:ext cx="8229600" cy="5840435"/>
          </a:xfrm>
        </p:spPr>
        <p:txBody>
          <a:bodyPr>
            <a:normAutofit fontScale="70000" lnSpcReduction="20000"/>
          </a:bodyPr>
          <a:lstStyle/>
          <a:p>
            <a:pPr>
              <a:buNone/>
            </a:pPr>
            <a:r>
              <a:rPr lang="en-US" dirty="0" smtClean="0"/>
              <a:t>		The circuit initiates the ADC to convert a given analogue input , then accepts the corresponding digital data and displays it on the LED array connected at </a:t>
            </a:r>
            <a:r>
              <a:rPr lang="en-US" b="1" dirty="0" smtClean="0"/>
              <a:t>P0</a:t>
            </a:r>
            <a:r>
              <a:rPr lang="en-US" dirty="0" smtClean="0"/>
              <a:t>. For example, if the analogue input voltage </a:t>
            </a:r>
            <a:r>
              <a:rPr lang="en-US" b="1" dirty="0" smtClean="0"/>
              <a:t>Vin</a:t>
            </a:r>
            <a:r>
              <a:rPr lang="en-US" dirty="0" smtClean="0"/>
              <a:t> is </a:t>
            </a:r>
            <a:r>
              <a:rPr lang="en-US" b="1" dirty="0" smtClean="0"/>
              <a:t>5V</a:t>
            </a:r>
            <a:r>
              <a:rPr lang="en-US" dirty="0" smtClean="0"/>
              <a:t> then all LEDs will glow indicating 11111111 in binary which is the equivalent of 255 in decimal. </a:t>
            </a:r>
            <a:r>
              <a:rPr lang="en-US" b="1" dirty="0" smtClean="0"/>
              <a:t>AT89s51</a:t>
            </a:r>
            <a:r>
              <a:rPr lang="en-US" dirty="0" smtClean="0"/>
              <a:t> is the microcontroller used here. </a:t>
            </a:r>
            <a:r>
              <a:rPr lang="en-US" b="1" dirty="0" smtClean="0">
                <a:solidFill>
                  <a:srgbClr val="0099FF"/>
                </a:solidFill>
              </a:rPr>
              <a:t>Data out pins (D0 to D7)</a:t>
            </a:r>
            <a:r>
              <a:rPr lang="en-US" dirty="0" smtClean="0"/>
              <a:t> of the ADC0804 are connected to the port pins </a:t>
            </a:r>
            <a:r>
              <a:rPr lang="en-US" b="1" dirty="0" smtClean="0">
                <a:solidFill>
                  <a:srgbClr val="0099FF"/>
                </a:solidFill>
              </a:rPr>
              <a:t>P1.0 to P1.7</a:t>
            </a:r>
            <a:r>
              <a:rPr lang="en-US" dirty="0" smtClean="0"/>
              <a:t> respectively. LEDs </a:t>
            </a:r>
            <a:r>
              <a:rPr lang="en-US" b="1" dirty="0" smtClean="0">
                <a:solidFill>
                  <a:srgbClr val="0099FF"/>
                </a:solidFill>
              </a:rPr>
              <a:t>D1 to D8</a:t>
            </a:r>
            <a:r>
              <a:rPr lang="en-US" dirty="0" smtClean="0"/>
              <a:t> are connected to the port pins </a:t>
            </a:r>
            <a:r>
              <a:rPr lang="en-US" b="1" dirty="0" smtClean="0"/>
              <a:t>P0.0 to P0.7</a:t>
            </a:r>
            <a:r>
              <a:rPr lang="en-US" dirty="0" smtClean="0"/>
              <a:t> respectively. Resistors </a:t>
            </a:r>
            <a:r>
              <a:rPr lang="en-US" b="1" dirty="0" smtClean="0"/>
              <a:t>R1 to R8</a:t>
            </a:r>
            <a:r>
              <a:rPr lang="en-US" dirty="0" smtClean="0"/>
              <a:t> are </a:t>
            </a:r>
            <a:r>
              <a:rPr lang="en-US" b="1" dirty="0" smtClean="0"/>
              <a:t>current limiting resistors</a:t>
            </a:r>
            <a:r>
              <a:rPr lang="en-US" dirty="0" smtClean="0"/>
              <a:t>. In simple words P1 of the microcontroller is the input port and P0 is the output port. Control signals for the ADC (INTR, WR, RD and CS) are available at port pins </a:t>
            </a:r>
            <a:r>
              <a:rPr lang="en-US" b="1" dirty="0" smtClean="0"/>
              <a:t>P3.4 to P3.7</a:t>
            </a:r>
            <a:r>
              <a:rPr lang="en-US" dirty="0" smtClean="0"/>
              <a:t> respectively. Resistor </a:t>
            </a:r>
            <a:r>
              <a:rPr lang="en-US" b="1" dirty="0" smtClean="0"/>
              <a:t>R9</a:t>
            </a:r>
            <a:r>
              <a:rPr lang="en-US" dirty="0" smtClean="0"/>
              <a:t> and capacitor </a:t>
            </a:r>
            <a:r>
              <a:rPr lang="en-US" b="1" dirty="0" smtClean="0"/>
              <a:t>C1</a:t>
            </a:r>
            <a:r>
              <a:rPr lang="en-US" dirty="0" smtClean="0"/>
              <a:t> are associated with the internal clock circuitry of the ADC. Preset resistor </a:t>
            </a:r>
            <a:r>
              <a:rPr lang="en-US" b="1" dirty="0" smtClean="0"/>
              <a:t>R10</a:t>
            </a:r>
            <a:r>
              <a:rPr lang="en-US" dirty="0" smtClean="0"/>
              <a:t> forms a </a:t>
            </a:r>
            <a:r>
              <a:rPr lang="en-US" b="1" dirty="0" smtClean="0"/>
              <a:t>voltage divider</a:t>
            </a:r>
            <a:r>
              <a:rPr lang="en-US" dirty="0" smtClean="0"/>
              <a:t> which can be used to apply a particular input analogue voltage to the </a:t>
            </a:r>
            <a:r>
              <a:rPr lang="en-US" b="1" dirty="0" smtClean="0"/>
              <a:t>ADC</a:t>
            </a:r>
            <a:r>
              <a:rPr lang="en-US" dirty="0" smtClean="0"/>
              <a:t>. Push button S1, resistor R11  and capacitor C4 forms a debouncing reset mechanism. Crystal X1 and capacitors C2,C3 are associated with the clock circuitry of the microcontroller.</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509</a:t>
            </a:fld>
            <a:endParaRPr lang="en-US"/>
          </a:p>
        </p:txBody>
      </p:sp>
    </p:spTree>
    <p:extLst>
      <p:ext uri="{BB962C8B-B14F-4D97-AF65-F5344CB8AC3E}">
        <p14:creationId xmlns:p14="http://schemas.microsoft.com/office/powerpoint/2010/main" val="1101851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15"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16"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17" name="object 5"/>
          <p:cNvSpPr>
            <a:spLocks noChangeArrowheads="1"/>
          </p:cNvSpPr>
          <p:nvPr/>
        </p:nvSpPr>
        <p:spPr bwMode="auto">
          <a:xfrm>
            <a:off x="4241800" y="215900"/>
            <a:ext cx="18859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18" name="object 6"/>
          <p:cNvSpPr>
            <a:spLocks noChangeArrowheads="1"/>
          </p:cNvSpPr>
          <p:nvPr/>
        </p:nvSpPr>
        <p:spPr bwMode="auto">
          <a:xfrm>
            <a:off x="3787775" y="804863"/>
            <a:ext cx="2792413" cy="5683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19" name="object 7"/>
          <p:cNvSpPr>
            <a:spLocks noGrp="1"/>
          </p:cNvSpPr>
          <p:nvPr>
            <p:ph type="title"/>
          </p:nvPr>
        </p:nvSpPr>
        <p:spPr/>
        <p:txBody>
          <a:bodyPr/>
          <a:lstStyle/>
          <a:p>
            <a:pPr marL="4052888" eaLnBrk="1" hangingPunct="1"/>
            <a:r>
              <a:rPr lang="en-US" altLang="en-US" smtClean="0">
                <a:latin typeface="Arial" panose="020B0604020202020204" pitchFamily="34" charset="0"/>
                <a:cs typeface="Arial" panose="020B0604020202020204" pitchFamily="34" charset="0"/>
              </a:rPr>
              <a:t>HLDA</a:t>
            </a:r>
          </a:p>
        </p:txBody>
      </p:sp>
      <p:sp>
        <p:nvSpPr>
          <p:cNvPr id="38924" name="object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6DF459FE-9191-40EB-B3F1-F4BCD7FDEE0D}"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51</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8" name="object 8"/>
          <p:cNvSpPr txBox="1"/>
          <p:nvPr/>
        </p:nvSpPr>
        <p:spPr>
          <a:xfrm>
            <a:off x="-152399" y="906463"/>
            <a:ext cx="5522912" cy="3308598"/>
          </a:xfrm>
          <a:prstGeom prst="rect">
            <a:avLst/>
          </a:prstGeom>
        </p:spPr>
        <p:txBody>
          <a:bodyPr wrap="square" lIns="0" tIns="0" rIns="0" bIns="0">
            <a:spAutoFit/>
          </a:bodyPr>
          <a:lstStyle>
            <a:lvl1pPr marL="2425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4257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dirty="0" smtClean="0">
                <a:ln>
                  <a:noFill/>
                </a:ln>
                <a:solidFill>
                  <a:srgbClr val="006FC0"/>
                </a:solidFill>
                <a:effectLst/>
                <a:uLnTx/>
                <a:uFillTx/>
                <a:latin typeface="Arial" panose="020B0604020202020204" pitchFamily="34" charset="0"/>
                <a:ea typeface="+mn-ea"/>
                <a:cs typeface="Arial" panose="020B0604020202020204" pitchFamily="34" charset="0"/>
              </a:rPr>
              <a:t>Pin 39 (Output)</a:t>
            </a:r>
            <a:endParaRPr kumimoji="0" lang="en-US" altLang="en-US" sz="27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2425700" marR="0" lvl="0" indent="0" algn="l" defTabSz="914400" rtl="0" eaLnBrk="1" fontAlgn="base" latinLnBrk="0" hangingPunct="1">
              <a:lnSpc>
                <a:spcPct val="80000"/>
              </a:lnSpc>
              <a:spcBef>
                <a:spcPts val="2400"/>
              </a:spcBef>
              <a:spcAft>
                <a:spcPct val="0"/>
              </a:spcAft>
              <a:buClr>
                <a:srgbClr val="3891A7"/>
              </a:buClr>
              <a:buSzPct val="80000"/>
              <a:buFont typeface="Wingdings" panose="05000000000000000000" pitchFamily="2" charset="2"/>
              <a:buChar char=""/>
              <a:tabLst/>
              <a:defRPr/>
            </a:pPr>
            <a:r>
              <a:rPr kumimoji="0" lang="en-US" altLang="en-US" sz="3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When HOLD goes  low, HLDA also goes  low and the  microprocessor takes  control of the buses.</a:t>
            </a:r>
          </a:p>
        </p:txBody>
      </p:sp>
      <p:sp>
        <p:nvSpPr>
          <p:cNvPr id="38921" name="object 9"/>
          <p:cNvSpPr>
            <a:spLocks noChangeArrowheads="1"/>
          </p:cNvSpPr>
          <p:nvPr/>
        </p:nvSpPr>
        <p:spPr bwMode="auto">
          <a:xfrm>
            <a:off x="5822950" y="1752600"/>
            <a:ext cx="3244850" cy="44196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22" name="object 10"/>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8923" name="object 11"/>
          <p:cNvSpPr>
            <a:spLocks noChangeArrowheads="1"/>
          </p:cNvSpPr>
          <p:nvPr/>
        </p:nvSpPr>
        <p:spPr bwMode="auto">
          <a:xfrm>
            <a:off x="8382000" y="19812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89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object 12"/>
          <p:cNvSpPr>
            <a:spLocks noChangeArrowheads="1"/>
          </p:cNvSpPr>
          <p:nvPr/>
        </p:nvSpPr>
        <p:spPr bwMode="auto">
          <a:xfrm>
            <a:off x="8229600" y="1905000"/>
            <a:ext cx="609600" cy="4572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28710533"/>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85728"/>
            <a:ext cx="8229600" cy="5840435"/>
          </a:xfrm>
        </p:spPr>
        <p:txBody>
          <a:bodyPr>
            <a:normAutofit/>
          </a:bodyPr>
          <a:lstStyle/>
          <a:p>
            <a:pPr>
              <a:buNone/>
            </a:pPr>
            <a:r>
              <a:rPr lang="en-US" b="1" dirty="0" smtClean="0">
                <a:solidFill>
                  <a:srgbClr val="0099FF"/>
                </a:solidFill>
              </a:rPr>
              <a:t>Program</a:t>
            </a:r>
            <a:r>
              <a:rPr lang="en-US" b="1" dirty="0" smtClean="0"/>
              <a:t>:</a:t>
            </a:r>
          </a:p>
          <a:p>
            <a:pPr>
              <a:buNone/>
            </a:pPr>
            <a:r>
              <a:rPr lang="en-US" sz="2000" dirty="0" smtClean="0"/>
              <a:t>		MOV P1,#11111111B 	// initiates P1 as the input port</a:t>
            </a:r>
          </a:p>
          <a:p>
            <a:pPr>
              <a:buNone/>
            </a:pPr>
            <a:r>
              <a:rPr lang="en-US" sz="2000" dirty="0" smtClean="0"/>
              <a:t>MAIN:	 CLR P3.7 		// makes CS=0 </a:t>
            </a:r>
          </a:p>
          <a:p>
            <a:pPr>
              <a:buNone/>
            </a:pPr>
            <a:r>
              <a:rPr lang="en-US" sz="2000" dirty="0" smtClean="0"/>
              <a:t>		SETB P3.6 		// makes RD high </a:t>
            </a:r>
          </a:p>
          <a:p>
            <a:pPr>
              <a:buNone/>
            </a:pPr>
            <a:r>
              <a:rPr lang="en-US" sz="2000" dirty="0" smtClean="0"/>
              <a:t>		CLR P3.5 		// makes WR low </a:t>
            </a:r>
          </a:p>
          <a:p>
            <a:pPr>
              <a:buNone/>
            </a:pPr>
            <a:r>
              <a:rPr lang="en-US" sz="2000" dirty="0" smtClean="0"/>
              <a:t>		SETB P3.5 		// low to high pulse to WR for starting </a:t>
            </a:r>
          </a:p>
          <a:p>
            <a:pPr>
              <a:buNone/>
            </a:pPr>
            <a:r>
              <a:rPr lang="en-US" sz="2000" dirty="0" smtClean="0"/>
              <a:t>                                                                      conversion </a:t>
            </a:r>
          </a:p>
          <a:p>
            <a:pPr>
              <a:buNone/>
            </a:pPr>
            <a:r>
              <a:rPr lang="en-US" sz="2000" dirty="0" smtClean="0"/>
              <a:t>WAIT:	 JB P3.4,WAIT 		// polls until INTR=0 </a:t>
            </a:r>
          </a:p>
          <a:p>
            <a:pPr>
              <a:buNone/>
            </a:pPr>
            <a:r>
              <a:rPr lang="en-US" sz="2000" dirty="0" smtClean="0"/>
              <a:t>		CLR P3.7 		// ensures CS=0 </a:t>
            </a:r>
          </a:p>
          <a:p>
            <a:pPr>
              <a:buNone/>
            </a:pPr>
            <a:r>
              <a:rPr lang="en-US" sz="2000" dirty="0" smtClean="0"/>
              <a:t>		CLR P3.6 		// high to low pulse to RD for reading the </a:t>
            </a:r>
          </a:p>
          <a:p>
            <a:pPr>
              <a:buNone/>
            </a:pPr>
            <a:r>
              <a:rPr lang="en-US" sz="2000" dirty="0" smtClean="0"/>
              <a:t>                                                                     data from ADC </a:t>
            </a:r>
          </a:p>
          <a:p>
            <a:pPr>
              <a:buNone/>
            </a:pPr>
            <a:r>
              <a:rPr lang="en-US" sz="2000" dirty="0" smtClean="0"/>
              <a:t>		MOV A,P1 		// moves the digital data to accumulator 	CPL A 			// complements the digital data  </a:t>
            </a:r>
          </a:p>
          <a:p>
            <a:pPr>
              <a:buNone/>
            </a:pPr>
            <a:r>
              <a:rPr lang="en-US" sz="2000" dirty="0" smtClean="0"/>
              <a:t>		MOV P0,A 		// outputs the data to P0 for the LEDs 	SJMP MAIN 		// jumps back to the MAIN program END</a:t>
            </a:r>
            <a:endParaRPr lang="en-US" sz="2000"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510</a:t>
            </a:fld>
            <a:endParaRPr lang="en-US"/>
          </a:p>
        </p:txBody>
      </p:sp>
      <p:sp>
        <p:nvSpPr>
          <p:cNvPr id="5" name="TextBox 4"/>
          <p:cNvSpPr txBox="1"/>
          <p:nvPr/>
        </p:nvSpPr>
        <p:spPr>
          <a:xfrm>
            <a:off x="1812784" y="6474023"/>
            <a:ext cx="5273816" cy="307777"/>
          </a:xfrm>
          <a:prstGeom prst="rect">
            <a:avLst/>
          </a:prstGeom>
          <a:noFill/>
        </p:spPr>
        <p:txBody>
          <a:bodyPr wrap="none" rtlCol="0">
            <a:spAutoFit/>
          </a:bodyPr>
          <a:lstStyle/>
          <a:p>
            <a:r>
              <a:rPr lang="en-US" sz="1400" dirty="0" smtClean="0"/>
              <a:t>Presented by C.GOKUL,AP/EEE ,  Velalar College of Engg &amp; Tech, Erode</a:t>
            </a:r>
            <a:endParaRPr lang="en-US" sz="1400" dirty="0"/>
          </a:p>
        </p:txBody>
      </p:sp>
    </p:spTree>
    <p:extLst>
      <p:ext uri="{BB962C8B-B14F-4D97-AF65-F5344CB8AC3E}">
        <p14:creationId xmlns:p14="http://schemas.microsoft.com/office/powerpoint/2010/main" val="205300555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8596" y="1214422"/>
            <a:ext cx="8229600" cy="2428892"/>
          </a:xfrm>
        </p:spPr>
        <p:txBody>
          <a:bodyPr>
            <a:noAutofit/>
          </a:bodyPr>
          <a:lstStyle/>
          <a:p>
            <a:r>
              <a:rPr lang="en-GB" sz="9600" dirty="0" smtClean="0">
                <a:solidFill>
                  <a:srgbClr val="002060"/>
                </a:solidFill>
                <a:ea typeface="Calibri" pitchFamily="34" charset="0"/>
              </a:rPr>
              <a:t>D/A Interfacing</a:t>
            </a:r>
            <a:endParaRPr lang="en-GB" sz="4800" dirty="0">
              <a:solidFill>
                <a:srgbClr val="002060"/>
              </a:solidFill>
            </a:endParaRPr>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511</a:t>
            </a:fld>
            <a:endParaRPr lang="en-US" dirty="0"/>
          </a:p>
        </p:txBody>
      </p:sp>
    </p:spTree>
    <p:extLst>
      <p:ext uri="{BB962C8B-B14F-4D97-AF65-F5344CB8AC3E}">
        <p14:creationId xmlns:p14="http://schemas.microsoft.com/office/powerpoint/2010/main" val="404148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solidFill>
                  <a:srgbClr val="0099FF"/>
                </a:solidFill>
              </a:rPr>
              <a:t>Digital-to-analog (DAC) converter</a:t>
            </a:r>
            <a:endParaRPr lang="en-US" sz="3600" dirty="0">
              <a:solidFill>
                <a:srgbClr val="0099FF"/>
              </a:solidFill>
            </a:endParaRPr>
          </a:p>
        </p:txBody>
      </p:sp>
      <p:sp>
        <p:nvSpPr>
          <p:cNvPr id="3" name="Content Placeholder 2"/>
          <p:cNvSpPr>
            <a:spLocks noGrp="1"/>
          </p:cNvSpPr>
          <p:nvPr>
            <p:ph idx="1"/>
          </p:nvPr>
        </p:nvSpPr>
        <p:spPr/>
        <p:txBody>
          <a:bodyPr>
            <a:noAutofit/>
          </a:bodyPr>
          <a:lstStyle/>
          <a:p>
            <a:r>
              <a:rPr lang="en-US" sz="2000" dirty="0" smtClean="0"/>
              <a:t>The digital-to-analog converter (DAC) is a device widely used to convert digital pulses to analog signals.</a:t>
            </a:r>
          </a:p>
          <a:p>
            <a:pPr>
              <a:buNone/>
            </a:pPr>
            <a:r>
              <a:rPr lang="en-US" sz="2000" dirty="0" smtClean="0"/>
              <a:t>	Two methods of creating a DAC: </a:t>
            </a:r>
          </a:p>
          <a:p>
            <a:pPr>
              <a:buNone/>
            </a:pPr>
            <a:r>
              <a:rPr lang="en-US" sz="2000" dirty="0" smtClean="0"/>
              <a:t>		Binary weighted and R/2R ladder. </a:t>
            </a:r>
          </a:p>
          <a:p>
            <a:pPr>
              <a:buNone/>
            </a:pPr>
            <a:r>
              <a:rPr lang="en-US" sz="2000" dirty="0" smtClean="0"/>
              <a:t>		The vast majority of integrated circuit DACs, including the MC1408 (DAC0808) used in this section, use the R/2R method since it can achieve a much higher degree of precision. The first criterion for judging a DAC is its resolution, which is a function of the number of binary inputs. The common ones are 8, 10, and 12 bits. The number of data bit inputs decides the resolution of the DAC since the number of analog output levels is equal to 2″, where </a:t>
            </a:r>
            <a:r>
              <a:rPr lang="en-US" sz="2000" i="1" dirty="0" smtClean="0"/>
              <a:t>n </a:t>
            </a:r>
            <a:r>
              <a:rPr lang="en-US" sz="2000" dirty="0" smtClean="0"/>
              <a:t>is the number of data bit inputs. Therefore, an 8-input DAC such as the DAC0808 provides 256 discrete voltage (or current) levels of output.</a:t>
            </a:r>
            <a:br>
              <a:rPr lang="en-US" sz="2000" dirty="0" smtClean="0"/>
            </a:br>
            <a:r>
              <a:rPr lang="en-US" sz="2000" dirty="0" smtClean="0"/>
              <a:t>	Similarly, the 12-bit DAC provides 4096 discrete voltage levels. There are also  16-bit DACs, but they are more expensive. </a:t>
            </a:r>
            <a:br>
              <a:rPr lang="en-US" sz="2000" dirty="0" smtClean="0"/>
            </a:br>
            <a:endParaRPr lang="en-US" sz="2000" dirty="0" smtClean="0"/>
          </a:p>
          <a:p>
            <a:pPr>
              <a:buNone/>
            </a:pPr>
            <a:r>
              <a:rPr lang="en-US" sz="2000" dirty="0" smtClean="0"/>
              <a:t/>
            </a:r>
            <a:br>
              <a:rPr lang="en-US" sz="2000" dirty="0" smtClean="0"/>
            </a:br>
            <a:endParaRPr lang="en-US" sz="2000" dirty="0" smtClean="0"/>
          </a:p>
          <a:p>
            <a:pPr>
              <a:buNone/>
            </a:pP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512</a:t>
            </a:fld>
            <a:endParaRPr lang="en-US"/>
          </a:p>
        </p:txBody>
      </p:sp>
    </p:spTree>
    <p:extLst>
      <p:ext uri="{BB962C8B-B14F-4D97-AF65-F5344CB8AC3E}">
        <p14:creationId xmlns:p14="http://schemas.microsoft.com/office/powerpoint/2010/main" val="828932596"/>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143000"/>
          </a:xfrm>
        </p:spPr>
        <p:txBody>
          <a:bodyPr/>
          <a:lstStyle/>
          <a:p>
            <a:r>
              <a:rPr lang="en-US" b="1" dirty="0" smtClean="0">
                <a:solidFill>
                  <a:srgbClr val="0099FF"/>
                </a:solidFill>
              </a:rPr>
              <a:t>8051 Connection to DAC808</a:t>
            </a:r>
            <a:endParaRPr lang="en-US" dirty="0">
              <a:solidFill>
                <a:srgbClr val="0099FF"/>
              </a:solidFill>
            </a:endParaRPr>
          </a:p>
        </p:txBody>
      </p:sp>
      <p:pic>
        <p:nvPicPr>
          <p:cNvPr id="262146" name="Picture 2" descr="http://mohitjoshi999.files.wordpress.com/2009/08/080409_1906_dacinterfac2.png"/>
          <p:cNvPicPr>
            <a:picLocks noChangeAspect="1" noChangeArrowheads="1"/>
          </p:cNvPicPr>
          <p:nvPr/>
        </p:nvPicPr>
        <p:blipFill>
          <a:blip r:embed="rId2"/>
          <a:srcRect/>
          <a:stretch>
            <a:fillRect/>
          </a:stretch>
        </p:blipFill>
        <p:spPr bwMode="auto">
          <a:xfrm>
            <a:off x="357158" y="1357298"/>
            <a:ext cx="8572560" cy="5429264"/>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513</a:t>
            </a:fld>
            <a:endParaRPr lang="en-US"/>
          </a:p>
        </p:txBody>
      </p:sp>
    </p:spTree>
    <p:extLst>
      <p:ext uri="{BB962C8B-B14F-4D97-AF65-F5344CB8AC3E}">
        <p14:creationId xmlns:p14="http://schemas.microsoft.com/office/powerpoint/2010/main" val="162481520"/>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FFFF"/>
                </a:solidFill>
              </a:rPr>
              <a:t>program to send data to the DAC to generate a stair-step ramp</a:t>
            </a:r>
            <a:endParaRPr lang="en-US" dirty="0">
              <a:solidFill>
                <a:srgbClr val="00FFFF"/>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514</a:t>
            </a:fld>
            <a:endParaRPr lang="en-US"/>
          </a:p>
        </p:txBody>
      </p:sp>
      <p:pic>
        <p:nvPicPr>
          <p:cNvPr id="206850" name="Picture 2" descr="http://mohitjoshi999.files.wordpress.com/2009/08/080409_1906_dacinterfac4.png"/>
          <p:cNvPicPr>
            <a:picLocks noChangeAspect="1" noChangeArrowheads="1"/>
          </p:cNvPicPr>
          <p:nvPr/>
        </p:nvPicPr>
        <p:blipFill>
          <a:blip r:embed="rId2"/>
          <a:srcRect/>
          <a:stretch>
            <a:fillRect/>
          </a:stretch>
        </p:blipFill>
        <p:spPr bwMode="auto">
          <a:xfrm>
            <a:off x="571472" y="1571612"/>
            <a:ext cx="7615284" cy="2857520"/>
          </a:xfrm>
          <a:prstGeom prst="rect">
            <a:avLst/>
          </a:prstGeom>
          <a:noFill/>
        </p:spPr>
      </p:pic>
      <p:pic>
        <p:nvPicPr>
          <p:cNvPr id="206852" name="Picture 4" descr="http://mohitjoshi999.files.wordpress.com/2009/08/080409_1906_dacinterfac9.png"/>
          <p:cNvPicPr>
            <a:picLocks noChangeAspect="1" noChangeArrowheads="1"/>
          </p:cNvPicPr>
          <p:nvPr/>
        </p:nvPicPr>
        <p:blipFill>
          <a:blip r:embed="rId3"/>
          <a:srcRect/>
          <a:stretch>
            <a:fillRect/>
          </a:stretch>
        </p:blipFill>
        <p:spPr bwMode="auto">
          <a:xfrm>
            <a:off x="928662" y="3929066"/>
            <a:ext cx="5381625" cy="2667000"/>
          </a:xfrm>
          <a:prstGeom prst="rect">
            <a:avLst/>
          </a:prstGeom>
          <a:noFill/>
        </p:spPr>
      </p:pic>
    </p:spTree>
    <p:extLst>
      <p:ext uri="{BB962C8B-B14F-4D97-AF65-F5344CB8AC3E}">
        <p14:creationId xmlns:p14="http://schemas.microsoft.com/office/powerpoint/2010/main" val="2053860729"/>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504270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6860014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8596" y="1214422"/>
            <a:ext cx="8229600" cy="2428892"/>
          </a:xfrm>
        </p:spPr>
        <p:txBody>
          <a:bodyPr>
            <a:noAutofit/>
          </a:bodyPr>
          <a:lstStyle/>
          <a:p>
            <a:r>
              <a:rPr lang="en-GB" sz="9600" dirty="0" smtClean="0">
                <a:solidFill>
                  <a:srgbClr val="66FFFF"/>
                </a:solidFill>
                <a:ea typeface="Calibri" pitchFamily="34" charset="0"/>
              </a:rPr>
              <a:t>LCD Interfacing</a:t>
            </a:r>
            <a:br>
              <a:rPr lang="en-GB" sz="9600" dirty="0" smtClean="0">
                <a:solidFill>
                  <a:srgbClr val="66FFFF"/>
                </a:solidFill>
                <a:ea typeface="Calibri" pitchFamily="34" charset="0"/>
              </a:rPr>
            </a:br>
            <a:r>
              <a:rPr lang="en-GB" sz="5400" dirty="0" smtClean="0">
                <a:solidFill>
                  <a:srgbClr val="66FFFF"/>
                </a:solidFill>
                <a:ea typeface="Calibri" pitchFamily="34" charset="0"/>
              </a:rPr>
              <a:t>{b</a:t>
            </a:r>
            <a:r>
              <a:rPr lang="en-GB" sz="4800" dirty="0" smtClean="0">
                <a:solidFill>
                  <a:srgbClr val="66FFFF"/>
                </a:solidFill>
                <a:ea typeface="Calibri" pitchFamily="34" charset="0"/>
              </a:rPr>
              <a:t>efore discussed in Unit 3 LCD interfacing using  8086}</a:t>
            </a:r>
            <a:endParaRPr lang="en-GB" sz="4800" dirty="0">
              <a:solidFill>
                <a:srgbClr val="66FFFF"/>
              </a:solidFill>
            </a:endParaRPr>
          </a:p>
        </p:txBody>
      </p:sp>
      <p:sp>
        <p:nvSpPr>
          <p:cNvPr id="5" name="Slide Number Placeholder 4"/>
          <p:cNvSpPr>
            <a:spLocks noGrp="1"/>
          </p:cNvSpPr>
          <p:nvPr>
            <p:ph type="sldNum" sz="quarter" idx="12"/>
          </p:nvPr>
        </p:nvSpPr>
        <p:spPr/>
        <p:txBody>
          <a:bodyPr/>
          <a:lstStyle/>
          <a:p>
            <a:pPr>
              <a:defRPr/>
            </a:pPr>
            <a:fld id="{42FFA698-69DE-4BBD-88F7-13D58C758407}" type="slidenum">
              <a:rPr lang="en-US" smtClean="0"/>
              <a:pPr>
                <a:defRPr/>
              </a:pPr>
              <a:t>517</a:t>
            </a:fld>
            <a:endParaRPr lang="en-US" dirty="0"/>
          </a:p>
        </p:txBody>
      </p:sp>
      <p:sp>
        <p:nvSpPr>
          <p:cNvPr id="4" name="TextBox 3"/>
          <p:cNvSpPr txBox="1"/>
          <p:nvPr/>
        </p:nvSpPr>
        <p:spPr>
          <a:xfrm>
            <a:off x="4714876" y="4721378"/>
            <a:ext cx="4185762" cy="954107"/>
          </a:xfrm>
          <a:prstGeom prst="rect">
            <a:avLst/>
          </a:prstGeom>
          <a:noFill/>
        </p:spPr>
        <p:txBody>
          <a:bodyPr wrap="none" rtlCol="0">
            <a:spAutoFit/>
          </a:bodyPr>
          <a:lstStyle/>
          <a:p>
            <a:pPr algn="ctr"/>
            <a:r>
              <a:rPr lang="en-GB" sz="2800" dirty="0" smtClean="0">
                <a:solidFill>
                  <a:srgbClr val="00B050"/>
                </a:solidFill>
              </a:rPr>
              <a:t>Slide number 127,128 in </a:t>
            </a:r>
          </a:p>
          <a:p>
            <a:pPr algn="ctr"/>
            <a:r>
              <a:rPr lang="en-GB" sz="2800" dirty="0" smtClean="0">
                <a:solidFill>
                  <a:srgbClr val="00B050"/>
                </a:solidFill>
              </a:rPr>
              <a:t>Unit 3</a:t>
            </a:r>
            <a:endParaRPr lang="en-GB" sz="2800" dirty="0">
              <a:solidFill>
                <a:srgbClr val="00B050"/>
              </a:solidFill>
            </a:endParaRPr>
          </a:p>
        </p:txBody>
      </p:sp>
    </p:spTree>
    <p:extLst>
      <p:ext uri="{BB962C8B-B14F-4D97-AF65-F5344CB8AC3E}">
        <p14:creationId xmlns:p14="http://schemas.microsoft.com/office/powerpoint/2010/main" val="125677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565" y="533400"/>
            <a:ext cx="2943225" cy="15525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4977"/>
            <a:ext cx="4572000" cy="2857500"/>
          </a:xfrm>
          <a:prstGeom prst="rect">
            <a:avLst/>
          </a:prstGeom>
        </p:spPr>
      </p:pic>
    </p:spTree>
    <p:extLst>
      <p:ext uri="{BB962C8B-B14F-4D97-AF65-F5344CB8AC3E}">
        <p14:creationId xmlns:p14="http://schemas.microsoft.com/office/powerpoint/2010/main" val="121512338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381000"/>
            <a:ext cx="8458200" cy="5745163"/>
          </a:xfrm>
        </p:spPr>
        <p:txBody>
          <a:bodyPr>
            <a:normAutofit/>
          </a:bodyPr>
          <a:lstStyle/>
          <a:p>
            <a:r>
              <a:rPr lang="en-US" sz="2000" dirty="0">
                <a:latin typeface="Time New Roman"/>
              </a:rPr>
              <a:t>LCD display is an inevitable part in almost all embedded projects and this article is about </a:t>
            </a:r>
            <a:r>
              <a:rPr lang="en-US" sz="2000" dirty="0" smtClean="0">
                <a:latin typeface="Time New Roman"/>
              </a:rPr>
              <a:t>interfacing16×2 </a:t>
            </a:r>
            <a:r>
              <a:rPr lang="en-US" sz="2000" dirty="0">
                <a:latin typeface="Time New Roman"/>
              </a:rPr>
              <a:t>LCD with 8051 microcontroller. Many guys find it hard to interface LCD module with </a:t>
            </a:r>
            <a:r>
              <a:rPr lang="en-US" sz="2000" dirty="0" smtClean="0">
                <a:latin typeface="Time New Roman"/>
              </a:rPr>
              <a:t>the 8051 </a:t>
            </a:r>
            <a:r>
              <a:rPr lang="en-US" sz="2000" dirty="0">
                <a:latin typeface="Time New Roman"/>
              </a:rPr>
              <a:t>but the fact is that if you learn it properly, its a very easy job and by knowing it you can </a:t>
            </a:r>
            <a:r>
              <a:rPr lang="en-US" sz="2000" dirty="0" smtClean="0">
                <a:latin typeface="Time New Roman"/>
              </a:rPr>
              <a:t>easily design </a:t>
            </a:r>
            <a:r>
              <a:rPr lang="en-US" sz="2000" dirty="0">
                <a:latin typeface="Time New Roman"/>
              </a:rPr>
              <a:t>embedded projects like digital voltmeter / ammeter, digital clock, home automation displays</a:t>
            </a:r>
            <a:r>
              <a:rPr lang="en-US" sz="2000" dirty="0" smtClean="0">
                <a:latin typeface="Time New Roman"/>
              </a:rPr>
              <a:t>, status </a:t>
            </a:r>
            <a:r>
              <a:rPr lang="en-US" sz="2000" dirty="0">
                <a:latin typeface="Time New Roman"/>
              </a:rPr>
              <a:t>indicator display, digital code locks, digital speedometer/ odometer, display for music </a:t>
            </a:r>
            <a:r>
              <a:rPr lang="en-US" sz="2000" dirty="0" smtClean="0">
                <a:latin typeface="Time New Roman"/>
              </a:rPr>
              <a:t>players </a:t>
            </a:r>
            <a:r>
              <a:rPr lang="en-US" sz="2000" dirty="0" err="1" smtClean="0">
                <a:latin typeface="Time New Roman"/>
              </a:rPr>
              <a:t>etc</a:t>
            </a:r>
            <a:r>
              <a:rPr lang="en-US" sz="2000" dirty="0" smtClean="0">
                <a:latin typeface="Time New Roman"/>
              </a:rPr>
              <a:t> </a:t>
            </a:r>
            <a:r>
              <a:rPr lang="en-US" sz="2000" dirty="0">
                <a:latin typeface="Time New Roman"/>
              </a:rPr>
              <a:t>etc. Thoroughly going through this article will make you able to display any text (including </a:t>
            </a:r>
            <a:r>
              <a:rPr lang="en-US" sz="2000" dirty="0" smtClean="0">
                <a:latin typeface="Time New Roman"/>
              </a:rPr>
              <a:t>the extended </a:t>
            </a:r>
            <a:r>
              <a:rPr lang="en-US" sz="2000" dirty="0">
                <a:latin typeface="Time New Roman"/>
              </a:rPr>
              <a:t>characters) on any part of the 16×2 display screen. In order to understand the </a:t>
            </a:r>
            <a:r>
              <a:rPr lang="en-US" sz="2000" dirty="0" smtClean="0">
                <a:latin typeface="Time New Roman"/>
              </a:rPr>
              <a:t>interfacing first </a:t>
            </a:r>
            <a:r>
              <a:rPr lang="en-US" sz="2000" dirty="0">
                <a:latin typeface="Time New Roman"/>
              </a:rPr>
              <a:t>you have to know about the 16×2 LCD module.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8280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object 2"/>
          <p:cNvSpPr>
            <a:spLocks noChangeArrowheads="1"/>
          </p:cNvSpPr>
          <p:nvPr/>
        </p:nvSpPr>
        <p:spPr bwMode="auto">
          <a:xfrm>
            <a:off x="935038" y="0"/>
            <a:ext cx="1555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39" name="object 3"/>
          <p:cNvSpPr>
            <a:spLocks noChangeArrowheads="1"/>
          </p:cNvSpPr>
          <p:nvPr/>
        </p:nvSpPr>
        <p:spPr bwMode="auto">
          <a:xfrm>
            <a:off x="1027113" y="3387725"/>
            <a:ext cx="82550" cy="82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0" name="object 4"/>
          <p:cNvSpPr>
            <a:spLocks noChangeArrowheads="1"/>
          </p:cNvSpPr>
          <p:nvPr/>
        </p:nvSpPr>
        <p:spPr bwMode="auto">
          <a:xfrm>
            <a:off x="1014413" y="0"/>
            <a:ext cx="73025" cy="6858000"/>
          </a:xfrm>
          <a:custGeom>
            <a:avLst/>
            <a:gdLst>
              <a:gd name="T0" fmla="*/ 0 w 73025"/>
              <a:gd name="T1" fmla="*/ 0 h 6858000"/>
              <a:gd name="T2" fmla="*/ 73025 w 73025"/>
              <a:gd name="T3" fmla="*/ 6858000 h 6858000"/>
            </a:gdLst>
            <a:ahLst/>
            <a:cxnLst/>
            <a:rect l="T0" t="T1" r="T2" b="T3"/>
            <a:pathLst>
              <a:path w="73025" h="6858000">
                <a:moveTo>
                  <a:pt x="0" y="6858000"/>
                </a:moveTo>
                <a:lnTo>
                  <a:pt x="73025" y="6858000"/>
                </a:lnTo>
                <a:lnTo>
                  <a:pt x="73025" y="0"/>
                </a:lnTo>
                <a:lnTo>
                  <a:pt x="0" y="0"/>
                </a:lnTo>
                <a:lnTo>
                  <a:pt x="0" y="685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1" name="object 5"/>
          <p:cNvSpPr>
            <a:spLocks noChangeArrowheads="1"/>
          </p:cNvSpPr>
          <p:nvPr/>
        </p:nvSpPr>
        <p:spPr bwMode="auto">
          <a:xfrm>
            <a:off x="3616325" y="215900"/>
            <a:ext cx="920750" cy="752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2" name="object 6"/>
          <p:cNvSpPr>
            <a:spLocks noChangeArrowheads="1"/>
          </p:cNvSpPr>
          <p:nvPr/>
        </p:nvSpPr>
        <p:spPr bwMode="auto">
          <a:xfrm>
            <a:off x="4013200" y="520700"/>
            <a:ext cx="838200" cy="447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3" name="object 7"/>
          <p:cNvSpPr>
            <a:spLocks noChangeArrowheads="1"/>
          </p:cNvSpPr>
          <p:nvPr/>
        </p:nvSpPr>
        <p:spPr bwMode="auto">
          <a:xfrm>
            <a:off x="4452938" y="215900"/>
            <a:ext cx="1860550" cy="752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4" name="object 8"/>
          <p:cNvSpPr>
            <a:spLocks noChangeArrowheads="1"/>
          </p:cNvSpPr>
          <p:nvPr/>
        </p:nvSpPr>
        <p:spPr bwMode="auto">
          <a:xfrm>
            <a:off x="5789613" y="520700"/>
            <a:ext cx="871537" cy="4476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5" name="object 9"/>
          <p:cNvSpPr>
            <a:spLocks noChangeArrowheads="1"/>
          </p:cNvSpPr>
          <p:nvPr/>
        </p:nvSpPr>
        <p:spPr bwMode="auto">
          <a:xfrm>
            <a:off x="2511425" y="804863"/>
            <a:ext cx="5346700" cy="5683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object 10"/>
          <p:cNvSpPr txBox="1">
            <a:spLocks noGrp="1"/>
          </p:cNvSpPr>
          <p:nvPr>
            <p:ph type="title"/>
          </p:nvPr>
        </p:nvSpPr>
        <p:spPr/>
        <p:txBody>
          <a:bodyPr rtlCol="0"/>
          <a:lstStyle/>
          <a:p>
            <a:pPr marL="3427729" eaLnBrk="1" fontAlgn="auto" hangingPunct="1">
              <a:spcBef>
                <a:spcPts val="0"/>
              </a:spcBef>
              <a:spcAft>
                <a:spcPts val="0"/>
              </a:spcAft>
              <a:defRPr/>
            </a:pPr>
            <a:r>
              <a:rPr spc="-5" dirty="0"/>
              <a:t>V</a:t>
            </a:r>
            <a:r>
              <a:rPr spc="-7" baseline="-20833" dirty="0"/>
              <a:t>SS </a:t>
            </a:r>
            <a:r>
              <a:rPr dirty="0"/>
              <a:t>and</a:t>
            </a:r>
            <a:r>
              <a:rPr spc="235" dirty="0"/>
              <a:t> </a:t>
            </a:r>
            <a:r>
              <a:rPr spc="-10" dirty="0"/>
              <a:t>V</a:t>
            </a:r>
            <a:r>
              <a:rPr spc="-15" baseline="-20833" dirty="0"/>
              <a:t>CC</a:t>
            </a:r>
            <a:endParaRPr baseline="-20833"/>
          </a:p>
        </p:txBody>
      </p:sp>
      <p:sp>
        <p:nvSpPr>
          <p:cNvPr id="39952" name="object 1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5400" marR="0" lvl="0" indent="0" algn="l" defTabSz="914400" rtl="0" eaLnBrk="1" fontAlgn="base" latinLnBrk="0" hangingPunct="1">
              <a:lnSpc>
                <a:spcPts val="1313"/>
              </a:lnSpc>
              <a:spcBef>
                <a:spcPct val="0"/>
              </a:spcBef>
              <a:spcAft>
                <a:spcPct val="0"/>
              </a:spcAft>
              <a:buClrTx/>
              <a:buSzTx/>
              <a:buFontTx/>
              <a:buNone/>
              <a:tabLst/>
              <a:defRPr/>
            </a:pPr>
            <a:fld id="{1ECD5988-1D4E-4CCB-966E-312A4E7D03FD}" type="slidenum">
              <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rPr>
              <a:pPr marL="25400" marR="0" lvl="0" indent="0" algn="l" defTabSz="914400" rtl="0" eaLnBrk="1" fontAlgn="base" latinLnBrk="0" hangingPunct="1">
                <a:lnSpc>
                  <a:spcPts val="1313"/>
                </a:lnSpc>
                <a:spcBef>
                  <a:spcPct val="0"/>
                </a:spcBef>
                <a:spcAft>
                  <a:spcPct val="0"/>
                </a:spcAft>
                <a:buClrTx/>
                <a:buSzTx/>
                <a:buFontTx/>
                <a:buNone/>
                <a:tabLst/>
                <a:defRPr/>
              </a:pPr>
              <a:t>52</a:t>
            </a:fld>
            <a:endParaRPr kumimoji="0" lang="en-US" altLang="en-US" sz="1200" b="0" i="0" u="none" strike="noStrike" kern="1200" cap="none" spc="0" normalizeH="0" baseline="0" noProof="0" smtClean="0">
              <a:ln>
                <a:noFill/>
              </a:ln>
              <a:solidFill>
                <a:srgbClr val="B5A787"/>
              </a:solidFill>
              <a:effectLst/>
              <a:uLnTx/>
              <a:uFillTx/>
              <a:latin typeface="Arial" panose="020B0604020202020204" pitchFamily="34" charset="0"/>
              <a:ea typeface="+mn-ea"/>
              <a:cs typeface="Arial" panose="020B0604020202020204" pitchFamily="34" charset="0"/>
            </a:endParaRPr>
          </a:p>
        </p:txBody>
      </p:sp>
      <p:sp>
        <p:nvSpPr>
          <p:cNvPr id="11" name="object 11"/>
          <p:cNvSpPr txBox="1"/>
          <p:nvPr/>
        </p:nvSpPr>
        <p:spPr>
          <a:xfrm>
            <a:off x="1597025" y="906463"/>
            <a:ext cx="6038850" cy="2832100"/>
          </a:xfrm>
          <a:prstGeom prst="rect">
            <a:avLst/>
          </a:prstGeom>
        </p:spPr>
        <p:txBody>
          <a:bodyPr lIns="0" tIns="0" rIns="0" bIns="0">
            <a:spAutoFit/>
          </a:bodyPr>
          <a:lstStyle>
            <a:lvl1pPr marL="1149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11493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700" b="0" i="0" u="none" strike="noStrike" kern="1200" cap="none" spc="0" normalizeH="0" baseline="0" noProof="0" smtClean="0">
                <a:ln>
                  <a:noFill/>
                </a:ln>
                <a:solidFill>
                  <a:srgbClr val="006FC0"/>
                </a:solidFill>
                <a:effectLst/>
                <a:uLnTx/>
                <a:uFillTx/>
                <a:latin typeface="Arial" panose="020B0604020202020204" pitchFamily="34" charset="0"/>
                <a:ea typeface="+mn-ea"/>
                <a:cs typeface="Arial" panose="020B0604020202020204" pitchFamily="34" charset="0"/>
              </a:rPr>
              <a:t>Pin 20 (Input) and Pin 40 (Input)</a:t>
            </a:r>
            <a:endParaRPr kumimoji="0" lang="en-US" altLang="en-US" sz="27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endParaRPr>
          </a:p>
          <a:p>
            <a:pPr marL="1149350" marR="0" lvl="0" indent="0" algn="l" defTabSz="914400" rtl="0" eaLnBrk="1" fontAlgn="base" latinLnBrk="0" hangingPunct="1">
              <a:lnSpc>
                <a:spcPct val="100000"/>
              </a:lnSpc>
              <a:spcBef>
                <a:spcPts val="1300"/>
              </a:spcBef>
              <a:spcAft>
                <a:spcPct val="0"/>
              </a:spcAft>
              <a:buClrTx/>
              <a:buSzTx/>
              <a:buFontTx/>
              <a:buNone/>
              <a:tabLst/>
              <a:defRPr/>
            </a:pPr>
            <a:r>
              <a:rPr kumimoji="0" lang="en-US" altLang="en-US" sz="2500" b="0" i="0" u="none" strike="noStrike" kern="1200" cap="none" spc="0" normalizeH="0" baseline="0" noProof="0" smtClean="0">
                <a:ln>
                  <a:noFill/>
                </a:ln>
                <a:solidFill>
                  <a:srgbClr val="3891A7"/>
                </a:solidFill>
                <a:effectLst/>
                <a:uLnTx/>
                <a:uFillTx/>
                <a:latin typeface="Wingdings" panose="05000000000000000000" pitchFamily="2" charset="2"/>
                <a:ea typeface="Wingdings" panose="05000000000000000000" pitchFamily="2" charset="2"/>
                <a:cs typeface="Wingdings" panose="05000000000000000000" pitchFamily="2" charset="2"/>
              </a:rPr>
              <a:t></a:t>
            </a:r>
            <a:r>
              <a:rPr kumimoji="0" lang="en-US" altLang="en-US" sz="2500" b="0" i="0" u="none" strike="noStrike" kern="1200" cap="none" spc="0" normalizeH="0" baseline="0" noProof="0" smtClean="0">
                <a:ln>
                  <a:noFill/>
                </a:ln>
                <a:solidFill>
                  <a:srgbClr val="3891A7"/>
                </a:solidFill>
                <a:effectLst/>
                <a:uLnTx/>
                <a:uFillTx/>
                <a:latin typeface="Times New Roman" panose="02020603050405020304" pitchFamily="18" charset="0"/>
                <a:ea typeface="+mn-ea"/>
                <a:cs typeface="Times New Roman" panose="02020603050405020304" pitchFamily="18" charset="0"/>
              </a:rPr>
              <a:t> </a:t>
            </a: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+5V power supply is</a:t>
            </a:r>
          </a:p>
          <a:p>
            <a:pPr marL="114935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connected to V</a:t>
            </a:r>
            <a:r>
              <a:rPr kumimoji="0" lang="en-US" altLang="en-US" sz="3100" b="0" i="0" u="none" strike="noStrike" kern="1200" cap="none" spc="0" normalizeH="0" baseline="-21000" noProof="0" smtClean="0">
                <a:ln>
                  <a:noFill/>
                </a:ln>
                <a:solidFill>
                  <a:prstClr val="black"/>
                </a:solidFill>
                <a:effectLst/>
                <a:uLnTx/>
                <a:uFillTx/>
                <a:latin typeface="Arial" panose="020B0604020202020204" pitchFamily="34" charset="0"/>
                <a:ea typeface="+mn-ea"/>
                <a:cs typeface="Arial" panose="020B0604020202020204" pitchFamily="34" charset="0"/>
              </a:rPr>
              <a:t>CC</a:t>
            </a: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t>
            </a:r>
          </a:p>
          <a:p>
            <a:pPr marL="1149350" marR="0" lvl="0" indent="0" algn="l" defTabSz="914400" rtl="0" eaLnBrk="1" fontAlgn="base" latinLnBrk="0" hangingPunct="1">
              <a:lnSpc>
                <a:spcPct val="100000"/>
              </a:lnSpc>
              <a:spcBef>
                <a:spcPts val="2400"/>
              </a:spcBef>
              <a:spcAft>
                <a:spcPct val="0"/>
              </a:spcAft>
              <a:buClrTx/>
              <a:buSzTx/>
              <a:buFontTx/>
              <a:buNone/>
              <a:tabLst/>
              <a:defRPr/>
            </a:pPr>
            <a:r>
              <a:rPr kumimoji="0" lang="en-US" altLang="en-US" sz="2500" b="0" i="0" u="none" strike="noStrike" kern="1200" cap="none" spc="0" normalizeH="0" baseline="0" noProof="0" smtClean="0">
                <a:ln>
                  <a:noFill/>
                </a:ln>
                <a:solidFill>
                  <a:srgbClr val="3891A7"/>
                </a:solidFill>
                <a:effectLst/>
                <a:uLnTx/>
                <a:uFillTx/>
                <a:latin typeface="Wingdings" panose="05000000000000000000" pitchFamily="2" charset="2"/>
                <a:ea typeface="Wingdings" panose="05000000000000000000" pitchFamily="2" charset="2"/>
                <a:cs typeface="Wingdings" panose="05000000000000000000" pitchFamily="2" charset="2"/>
              </a:rPr>
              <a:t></a:t>
            </a:r>
            <a:r>
              <a:rPr kumimoji="0" lang="en-US" altLang="en-US" sz="2500" b="0" i="0" u="none" strike="noStrike" kern="1200" cap="none" spc="0" normalizeH="0" baseline="0" noProof="0" smtClean="0">
                <a:ln>
                  <a:noFill/>
                </a:ln>
                <a:solidFill>
                  <a:srgbClr val="3891A7"/>
                </a:solidFill>
                <a:effectLst/>
                <a:uLnTx/>
                <a:uFillTx/>
                <a:latin typeface="Times New Roman" panose="02020603050405020304" pitchFamily="18" charset="0"/>
                <a:ea typeface="+mn-ea"/>
                <a:cs typeface="Times New Roman" panose="02020603050405020304" pitchFamily="18" charset="0"/>
              </a:rPr>
              <a:t> </a:t>
            </a: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Ground signal is  connected to V</a:t>
            </a:r>
            <a:r>
              <a:rPr kumimoji="0" lang="en-US" altLang="en-US" sz="3100" b="0" i="0" u="none" strike="noStrike" kern="1200" cap="none" spc="0" normalizeH="0" baseline="-21000" noProof="0" smtClean="0">
                <a:ln>
                  <a:noFill/>
                </a:ln>
                <a:solidFill>
                  <a:prstClr val="black"/>
                </a:solidFill>
                <a:effectLst/>
                <a:uLnTx/>
                <a:uFillTx/>
                <a:latin typeface="Arial" panose="020B0604020202020204" pitchFamily="34" charset="0"/>
                <a:ea typeface="+mn-ea"/>
                <a:cs typeface="Arial" panose="020B0604020202020204" pitchFamily="34" charset="0"/>
              </a:rPr>
              <a:t>SS</a:t>
            </a:r>
            <a:r>
              <a:rPr kumimoji="0" lang="en-US" altLang="en-US"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39948" name="object 12"/>
          <p:cNvSpPr>
            <a:spLocks noChangeArrowheads="1"/>
          </p:cNvSpPr>
          <p:nvPr/>
        </p:nvSpPr>
        <p:spPr bwMode="auto">
          <a:xfrm>
            <a:off x="5822950" y="1752600"/>
            <a:ext cx="3244850" cy="44196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49" name="object 13"/>
          <p:cNvSpPr>
            <a:spLocks noChangeArrowheads="1"/>
          </p:cNvSpPr>
          <p:nvPr/>
        </p:nvSpPr>
        <p:spPr bwMode="auto">
          <a:xfrm>
            <a:off x="8534400" y="2590800"/>
            <a:ext cx="457200" cy="1588"/>
          </a:xfrm>
          <a:custGeom>
            <a:avLst/>
            <a:gdLst>
              <a:gd name="T0" fmla="*/ 0 w 457200"/>
              <a:gd name="T1" fmla="*/ 0 h 1905"/>
              <a:gd name="T2" fmla="*/ 457200 w 457200"/>
              <a:gd name="T3" fmla="*/ 1905 h 1905"/>
            </a:gdLst>
            <a:ahLst/>
            <a:cxnLst/>
            <a:rect l="T0" t="T1" r="T2" b="T3"/>
            <a:pathLst>
              <a:path w="457200" h="1905">
                <a:moveTo>
                  <a:pt x="0" y="0"/>
                </a:moveTo>
                <a:lnTo>
                  <a:pt x="457200" y="1650"/>
                </a:lnTo>
              </a:path>
            </a:pathLst>
          </a:custGeom>
          <a:noFill/>
          <a:ln w="12699">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50" name="object 14"/>
          <p:cNvSpPr>
            <a:spLocks noChangeArrowheads="1"/>
          </p:cNvSpPr>
          <p:nvPr/>
        </p:nvSpPr>
        <p:spPr bwMode="auto">
          <a:xfrm>
            <a:off x="8305800" y="17526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51" name="object 15"/>
          <p:cNvSpPr>
            <a:spLocks noChangeArrowheads="1"/>
          </p:cNvSpPr>
          <p:nvPr/>
        </p:nvSpPr>
        <p:spPr bwMode="auto">
          <a:xfrm>
            <a:off x="5943600" y="5867400"/>
            <a:ext cx="533400" cy="228600"/>
          </a:xfrm>
          <a:custGeom>
            <a:avLst/>
            <a:gdLst>
              <a:gd name="T0" fmla="*/ 0 w 533400"/>
              <a:gd name="T1" fmla="*/ 0 h 228600"/>
              <a:gd name="T2" fmla="*/ 533400 w 533400"/>
              <a:gd name="T3" fmla="*/ 228600 h 228600"/>
            </a:gdLst>
            <a:ahLst/>
            <a:cxnLst/>
            <a:rect l="T0" t="T1" r="T2" b="T3"/>
            <a:pathLst>
              <a:path w="533400" h="228600">
                <a:moveTo>
                  <a:pt x="0" y="228600"/>
                </a:moveTo>
                <a:lnTo>
                  <a:pt x="533400" y="228600"/>
                </a:lnTo>
                <a:lnTo>
                  <a:pt x="533400" y="0"/>
                </a:lnTo>
                <a:lnTo>
                  <a:pt x="0" y="0"/>
                </a:lnTo>
                <a:lnTo>
                  <a:pt x="0" y="2286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pic>
        <p:nvPicPr>
          <p:cNvPr id="39953"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9750" y="1524000"/>
            <a:ext cx="34480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4" name="object 12"/>
          <p:cNvSpPr>
            <a:spLocks noChangeArrowheads="1"/>
          </p:cNvSpPr>
          <p:nvPr/>
        </p:nvSpPr>
        <p:spPr bwMode="auto">
          <a:xfrm>
            <a:off x="8229600" y="1447800"/>
            <a:ext cx="609600" cy="4572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9955" name="object 12"/>
          <p:cNvSpPr>
            <a:spLocks noChangeArrowheads="1"/>
          </p:cNvSpPr>
          <p:nvPr/>
        </p:nvSpPr>
        <p:spPr bwMode="auto">
          <a:xfrm>
            <a:off x="5943600" y="5943600"/>
            <a:ext cx="609600" cy="457200"/>
          </a:xfrm>
          <a:custGeom>
            <a:avLst/>
            <a:gdLst>
              <a:gd name="T0" fmla="*/ 0 w 609600"/>
              <a:gd name="T1" fmla="*/ 0 h 152400"/>
              <a:gd name="T2" fmla="*/ 609600 w 609600"/>
              <a:gd name="T3" fmla="*/ 152400 h 152400"/>
            </a:gdLst>
            <a:ahLst/>
            <a:cxnLst/>
            <a:rect l="T0" t="T1" r="T2" b="T3"/>
            <a:pathLst>
              <a:path w="609600" h="152400">
                <a:moveTo>
                  <a:pt x="0" y="152400"/>
                </a:moveTo>
                <a:lnTo>
                  <a:pt x="609600" y="152400"/>
                </a:lnTo>
                <a:lnTo>
                  <a:pt x="609600" y="0"/>
                </a:lnTo>
                <a:lnTo>
                  <a:pt x="0" y="0"/>
                </a:lnTo>
                <a:lnTo>
                  <a:pt x="0" y="152400"/>
                </a:lnTo>
                <a:close/>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6382524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304800"/>
            <a:ext cx="8458200" cy="5821363"/>
          </a:xfrm>
        </p:spPr>
        <p:txBody>
          <a:bodyPr>
            <a:normAutofit/>
          </a:bodyPr>
          <a:lstStyle/>
          <a:p>
            <a:pPr marL="0" indent="0">
              <a:buNone/>
            </a:pPr>
            <a:r>
              <a:rPr lang="en-US" sz="2000" b="1" dirty="0">
                <a:latin typeface="Time New Roman"/>
              </a:rPr>
              <a:t>16×2 LCD module.</a:t>
            </a:r>
          </a:p>
          <a:p>
            <a:pPr marL="0" indent="0">
              <a:buNone/>
            </a:pPr>
            <a:r>
              <a:rPr lang="en-US" sz="2000" dirty="0" smtClean="0">
                <a:latin typeface="Time New Roman"/>
              </a:rPr>
              <a:t>   16×2 </a:t>
            </a:r>
            <a:r>
              <a:rPr lang="en-US" sz="2000" dirty="0">
                <a:latin typeface="Time New Roman"/>
              </a:rPr>
              <a:t>LCD module is a very common type of LCD module that is used in 8051 based </a:t>
            </a:r>
            <a:r>
              <a:rPr lang="en-US" sz="2000" dirty="0" smtClean="0">
                <a:latin typeface="Time New Roman"/>
              </a:rPr>
              <a:t>embedded projects</a:t>
            </a:r>
            <a:r>
              <a:rPr lang="en-US" sz="2000" dirty="0">
                <a:latin typeface="Time New Roman"/>
              </a:rPr>
              <a:t>. It consists of 16 rows and 2 columns of 5×7 or 5×8 LCD dot matrices. The module were </a:t>
            </a:r>
            <a:r>
              <a:rPr lang="en-US" sz="2000" dirty="0" smtClean="0">
                <a:latin typeface="Time New Roman"/>
              </a:rPr>
              <a:t>are talking </a:t>
            </a:r>
            <a:r>
              <a:rPr lang="en-US" sz="2000" dirty="0">
                <a:latin typeface="Time New Roman"/>
              </a:rPr>
              <a:t>about here is type number JHD162A which is a very popular one . It is available in a 16 </a:t>
            </a:r>
            <a:r>
              <a:rPr lang="en-US" sz="2000" dirty="0" smtClean="0">
                <a:latin typeface="Time New Roman"/>
              </a:rPr>
              <a:t>pin package </a:t>
            </a:r>
            <a:r>
              <a:rPr lang="en-US" sz="2000" dirty="0">
                <a:latin typeface="Time New Roman"/>
              </a:rPr>
              <a:t>with back light ,contrast adjustment function and each dot matrix has 5×8 dot resolution</a:t>
            </a:r>
            <a:r>
              <a:rPr lang="en-US" sz="2000" dirty="0" smtClean="0">
                <a:latin typeface="Time New Roman"/>
              </a:rPr>
              <a:t>. The </a:t>
            </a:r>
            <a:r>
              <a:rPr lang="en-US" sz="2000" dirty="0">
                <a:latin typeface="Time New Roman"/>
              </a:rPr>
              <a:t>pin numbers, their name and corresponding functions are shown in the table below.</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72348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04800" y="533400"/>
            <a:ext cx="3962400" cy="3289989"/>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52400" y="4057650"/>
            <a:ext cx="4038600" cy="16573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495800" y="304800"/>
            <a:ext cx="4333875" cy="6324600"/>
          </a:xfrm>
          <a:prstGeom prst="rect">
            <a:avLst/>
          </a:prstGeom>
          <a:noFill/>
          <a:ln w="9525">
            <a:noFill/>
            <a:miter lim="800000"/>
            <a:headEnd/>
            <a:tailEnd/>
          </a:ln>
          <a:effectLst/>
        </p:spPr>
      </p:pic>
      <p:sp>
        <p:nvSpPr>
          <p:cNvPr id="5" name="TextBox 4"/>
          <p:cNvSpPr txBox="1"/>
          <p:nvPr/>
        </p:nvSpPr>
        <p:spPr>
          <a:xfrm>
            <a:off x="71406" y="71414"/>
            <a:ext cx="4367234" cy="400110"/>
          </a:xfrm>
          <a:prstGeom prst="rect">
            <a:avLst/>
          </a:prstGeom>
          <a:noFill/>
        </p:spPr>
        <p:txBody>
          <a:bodyPr wrap="square" rtlCol="0">
            <a:spAutoFit/>
          </a:bodyPr>
          <a:lstStyle/>
          <a:p>
            <a:pPr algn="ctr"/>
            <a:r>
              <a:rPr lang="en-US" b="1" dirty="0" smtClean="0">
                <a:solidFill>
                  <a:srgbClr val="002060"/>
                </a:solidFill>
              </a:rPr>
              <a:t>Already discussed in UNIT 3 also</a:t>
            </a:r>
            <a:endParaRPr lang="en-US" b="1" dirty="0">
              <a:solidFill>
                <a:srgbClr val="002060"/>
              </a:solidFill>
            </a:endParaRPr>
          </a:p>
        </p:txBody>
      </p:sp>
      <p:sp>
        <p:nvSpPr>
          <p:cNvPr id="6" name="Slide Number Placeholder 5"/>
          <p:cNvSpPr>
            <a:spLocks noGrp="1"/>
          </p:cNvSpPr>
          <p:nvPr>
            <p:ph type="sldNum" sz="quarter" idx="12"/>
          </p:nvPr>
        </p:nvSpPr>
        <p:spPr/>
        <p:txBody>
          <a:bodyPr/>
          <a:lstStyle/>
          <a:p>
            <a:pPr>
              <a:defRPr/>
            </a:pPr>
            <a:fld id="{D77AB56C-04A8-4385-AC6A-5CE6FA570675}" type="slidenum">
              <a:rPr lang="en-US" smtClean="0"/>
              <a:pPr>
                <a:defRPr/>
              </a:pPr>
              <a:t>521</a:t>
            </a:fld>
            <a:endParaRPr lang="en-US"/>
          </a:p>
        </p:txBody>
      </p:sp>
    </p:spTree>
    <p:extLst>
      <p:ext uri="{BB962C8B-B14F-4D97-AF65-F5344CB8AC3E}">
        <p14:creationId xmlns:p14="http://schemas.microsoft.com/office/powerpoint/2010/main" val="3492742230"/>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chemeClr val="accent1"/>
            </a:solidFill>
          </a:ln>
        </p:spPr>
        <p:txBody>
          <a:bodyPr>
            <a:normAutofit fontScale="90000"/>
          </a:bodyPr>
          <a:lstStyle/>
          <a:p>
            <a:pPr algn="ctr"/>
            <a:r>
              <a:rPr lang="en-US" b="1" dirty="0" smtClean="0">
                <a:solidFill>
                  <a:srgbClr val="00B0F0"/>
                </a:solidFill>
              </a:rPr>
              <a:t>HARDWARE CONFIGURATION OF LCD WITH 8051/8086/8085</a:t>
            </a:r>
            <a:endParaRPr lang="en-US" dirty="0">
              <a:solidFill>
                <a:srgbClr val="00B0F0"/>
              </a:solidFill>
            </a:endParaRPr>
          </a:p>
        </p:txBody>
      </p:sp>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522</a:t>
            </a:fld>
            <a:endParaRPr lang="en-US"/>
          </a:p>
        </p:txBody>
      </p:sp>
      <p:pic>
        <p:nvPicPr>
          <p:cNvPr id="4098" name="Picture 2"/>
          <p:cNvPicPr>
            <a:picLocks noChangeAspect="1" noChangeArrowheads="1"/>
          </p:cNvPicPr>
          <p:nvPr/>
        </p:nvPicPr>
        <p:blipFill>
          <a:blip r:embed="rId2"/>
          <a:srcRect/>
          <a:stretch>
            <a:fillRect/>
          </a:stretch>
        </p:blipFill>
        <p:spPr bwMode="auto">
          <a:xfrm>
            <a:off x="381000" y="1524000"/>
            <a:ext cx="8458200" cy="5067300"/>
          </a:xfrm>
          <a:prstGeom prst="rect">
            <a:avLst/>
          </a:prstGeom>
          <a:noFill/>
          <a:ln w="9525">
            <a:noFill/>
            <a:miter lim="800000"/>
            <a:headEnd/>
            <a:tailEnd/>
          </a:ln>
          <a:effectLst/>
        </p:spPr>
      </p:pic>
    </p:spTree>
    <p:extLst>
      <p:ext uri="{BB962C8B-B14F-4D97-AF65-F5344CB8AC3E}">
        <p14:creationId xmlns:p14="http://schemas.microsoft.com/office/powerpoint/2010/main" val="966519575"/>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228600"/>
            <a:ext cx="8686800" cy="6492875"/>
          </a:xfrm>
        </p:spPr>
        <p:txBody>
          <a:bodyPr>
            <a:normAutofit/>
          </a:bodyPr>
          <a:lstStyle/>
          <a:p>
            <a:pPr marL="0" indent="0">
              <a:buNone/>
            </a:pPr>
            <a:r>
              <a:rPr lang="en-US" sz="2000" b="1" dirty="0">
                <a:latin typeface="Time New Roman"/>
              </a:rPr>
              <a:t>LCD initialization</a:t>
            </a:r>
            <a:r>
              <a:rPr lang="en-US" sz="2000" b="1" dirty="0" smtClean="0">
                <a:latin typeface="Time New Roman"/>
              </a:rPr>
              <a:t>.</a:t>
            </a:r>
          </a:p>
          <a:p>
            <a:pPr marL="0" indent="0">
              <a:buNone/>
            </a:pPr>
            <a:r>
              <a:rPr lang="en-US" sz="2000" dirty="0" smtClean="0">
                <a:latin typeface="Time New Roman"/>
              </a:rPr>
              <a:t>      The </a:t>
            </a:r>
            <a:r>
              <a:rPr lang="en-US" sz="2000" dirty="0">
                <a:latin typeface="Time New Roman"/>
              </a:rPr>
              <a:t>steps that has to be done for initializing the LCD display is given below and these steps </a:t>
            </a:r>
            <a:r>
              <a:rPr lang="en-US" sz="2000" dirty="0" smtClean="0">
                <a:latin typeface="Time New Roman"/>
              </a:rPr>
              <a:t>are common </a:t>
            </a:r>
            <a:r>
              <a:rPr lang="en-US" sz="2000" dirty="0">
                <a:latin typeface="Time New Roman"/>
              </a:rPr>
              <a:t>for almost all applications</a:t>
            </a:r>
            <a:r>
              <a:rPr lang="en-US" sz="2000" dirty="0" smtClean="0">
                <a:latin typeface="Time New Roman"/>
              </a:rPr>
              <a:t>.</a:t>
            </a:r>
          </a:p>
          <a:p>
            <a:pPr marL="0" indent="0">
              <a:buNone/>
            </a:pPr>
            <a:r>
              <a:rPr lang="en-US" sz="2000" dirty="0" smtClean="0">
                <a:latin typeface="Time New Roman"/>
              </a:rPr>
              <a:t>   </a:t>
            </a:r>
            <a:r>
              <a:rPr lang="en-US" sz="2000" dirty="0">
                <a:latin typeface="Time New Roman"/>
              </a:rPr>
              <a:t>Send 38H to the 8 bit data line for initialization</a:t>
            </a:r>
          </a:p>
          <a:p>
            <a:pPr marL="0" indent="0">
              <a:buNone/>
            </a:pPr>
            <a:r>
              <a:rPr lang="en-US" sz="2000" dirty="0" smtClean="0">
                <a:latin typeface="Time New Roman"/>
              </a:rPr>
              <a:t>   </a:t>
            </a:r>
            <a:r>
              <a:rPr lang="en-US" sz="2000" dirty="0">
                <a:latin typeface="Time New Roman"/>
              </a:rPr>
              <a:t>Send 0FH for making LCD ON, cursor ON and cursor blinking ON.</a:t>
            </a:r>
          </a:p>
          <a:p>
            <a:pPr marL="0" indent="0">
              <a:buNone/>
            </a:pPr>
            <a:r>
              <a:rPr lang="en-US" sz="2000" dirty="0" smtClean="0">
                <a:latin typeface="Time New Roman"/>
              </a:rPr>
              <a:t>   </a:t>
            </a:r>
            <a:r>
              <a:rPr lang="en-US" sz="2000" dirty="0">
                <a:latin typeface="Time New Roman"/>
              </a:rPr>
              <a:t>Send 06H for incrementing cursor position.</a:t>
            </a:r>
          </a:p>
          <a:p>
            <a:pPr marL="0" indent="0">
              <a:buNone/>
            </a:pPr>
            <a:r>
              <a:rPr lang="en-US" sz="2000" dirty="0" smtClean="0">
                <a:latin typeface="Time New Roman"/>
              </a:rPr>
              <a:t>   </a:t>
            </a:r>
            <a:r>
              <a:rPr lang="en-US" sz="2000" dirty="0">
                <a:latin typeface="Time New Roman"/>
              </a:rPr>
              <a:t>Send 01H for clearing the display and return the cursor</a:t>
            </a:r>
            <a:r>
              <a:rPr lang="en-US" sz="2000" dirty="0" smtClean="0">
                <a:latin typeface="Time New Roman"/>
              </a:rPr>
              <a:t>.</a:t>
            </a:r>
          </a:p>
          <a:p>
            <a:pPr marL="0" indent="0">
              <a:buNone/>
            </a:pPr>
            <a:r>
              <a:rPr lang="en-US" sz="2000" b="1" dirty="0">
                <a:latin typeface="Time New Roman"/>
              </a:rPr>
              <a:t>Sending data to the LCD.</a:t>
            </a:r>
          </a:p>
          <a:p>
            <a:pPr marL="0" indent="0">
              <a:buNone/>
            </a:pPr>
            <a:r>
              <a:rPr lang="en-US" sz="2000" dirty="0">
                <a:latin typeface="Time New Roman"/>
              </a:rPr>
              <a:t>      The steps for sending data to the LCD module is given below. I have already said that the LCD module has pins namely RS, R/W and E. It is the logic state of these pins that make the module to determine whether a given data input is a command or data to be displayed. </a:t>
            </a:r>
          </a:p>
          <a:p>
            <a:pPr marL="0" indent="0">
              <a:buNone/>
            </a:pPr>
            <a:r>
              <a:rPr lang="en-US" sz="2000" dirty="0">
                <a:latin typeface="Time New Roman"/>
              </a:rPr>
              <a:t>    Make R/W low.</a:t>
            </a:r>
          </a:p>
          <a:p>
            <a:pPr marL="0" indent="0">
              <a:buNone/>
            </a:pPr>
            <a:r>
              <a:rPr lang="en-US" sz="2000" dirty="0">
                <a:latin typeface="Time New Roman"/>
              </a:rPr>
              <a:t>    Make RS=0 if data byte is a command and make     </a:t>
            </a:r>
          </a:p>
          <a:p>
            <a:pPr marL="0" indent="0">
              <a:buNone/>
            </a:pPr>
            <a:r>
              <a:rPr lang="en-US" sz="2000" dirty="0">
                <a:latin typeface="Time New Roman"/>
              </a:rPr>
              <a:t>        RS=1 if the data byte is a data to be displayed.</a:t>
            </a:r>
          </a:p>
          <a:p>
            <a:pPr marL="0" indent="0">
              <a:buNone/>
            </a:pPr>
            <a:r>
              <a:rPr lang="en-US" sz="2000" dirty="0">
                <a:latin typeface="Time New Roman"/>
              </a:rPr>
              <a:t>     Place data byte on the data register.</a:t>
            </a:r>
          </a:p>
          <a:p>
            <a:pPr marL="0" indent="0">
              <a:buNone/>
            </a:pPr>
            <a:r>
              <a:rPr lang="en-US" sz="2000" dirty="0">
                <a:latin typeface="Time New Roman"/>
              </a:rPr>
              <a:t>     Pulse E from high to low.</a:t>
            </a:r>
          </a:p>
          <a:p>
            <a:pPr marL="0" indent="0">
              <a:buNone/>
            </a:pPr>
            <a:r>
              <a:rPr lang="en-US" sz="2000" dirty="0">
                <a:latin typeface="Time New Roman"/>
              </a:rPr>
              <a:t>     Repeat above steps for sending another data.</a:t>
            </a:r>
          </a:p>
          <a:p>
            <a:pPr marL="0" indent="0">
              <a:buNone/>
            </a:pPr>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40921373"/>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5668963"/>
          </a:xfrm>
        </p:spPr>
        <p:txBody>
          <a:bodyPr>
            <a:normAutofit fontScale="92500" lnSpcReduction="20000"/>
          </a:bodyPr>
          <a:lstStyle/>
          <a:p>
            <a:pPr marL="0" indent="0">
              <a:buNone/>
            </a:pPr>
            <a:r>
              <a:rPr lang="en-US" b="1" dirty="0" smtClean="0"/>
              <a:t>Sending </a:t>
            </a:r>
            <a:r>
              <a:rPr lang="en-US" b="1" dirty="0"/>
              <a:t>data to the LCD.</a:t>
            </a:r>
          </a:p>
          <a:p>
            <a:pPr marL="0" indent="0">
              <a:buNone/>
            </a:pPr>
            <a:r>
              <a:rPr lang="en-US" dirty="0" smtClean="0"/>
              <a:t>      The </a:t>
            </a:r>
            <a:r>
              <a:rPr lang="en-US" dirty="0"/>
              <a:t>steps for sending data to the LCD module is given below. I have already said that the </a:t>
            </a:r>
            <a:r>
              <a:rPr lang="en-US" dirty="0" smtClean="0"/>
              <a:t>LCD module </a:t>
            </a:r>
            <a:r>
              <a:rPr lang="en-US" dirty="0"/>
              <a:t>has pins namely RS, R/W and E. It is the logic state of these pins that make the module </a:t>
            </a:r>
            <a:r>
              <a:rPr lang="en-US" dirty="0" smtClean="0"/>
              <a:t>to determine </a:t>
            </a:r>
            <a:r>
              <a:rPr lang="en-US" dirty="0"/>
              <a:t>whether a given data input is a command or data to be displayed</a:t>
            </a:r>
            <a:r>
              <a:rPr lang="en-US" dirty="0" smtClean="0"/>
              <a:t>. </a:t>
            </a:r>
            <a:endParaRPr lang="en-US" dirty="0"/>
          </a:p>
          <a:p>
            <a:pPr marL="0" indent="0">
              <a:buNone/>
            </a:pPr>
            <a:r>
              <a:rPr lang="en-US" dirty="0" smtClean="0"/>
              <a:t>    </a:t>
            </a:r>
            <a:r>
              <a:rPr lang="en-US" dirty="0"/>
              <a:t>Make R/W low.</a:t>
            </a:r>
          </a:p>
          <a:p>
            <a:pPr marL="0" indent="0">
              <a:buNone/>
            </a:pPr>
            <a:r>
              <a:rPr lang="en-US" dirty="0" smtClean="0"/>
              <a:t>    </a:t>
            </a:r>
            <a:r>
              <a:rPr lang="en-US" dirty="0"/>
              <a:t>Make RS=0 if data byte is a command and make </a:t>
            </a:r>
            <a:r>
              <a:rPr lang="en-US" dirty="0" smtClean="0"/>
              <a:t>    </a:t>
            </a:r>
          </a:p>
          <a:p>
            <a:pPr marL="0" indent="0">
              <a:buNone/>
            </a:pPr>
            <a:r>
              <a:rPr lang="en-US" dirty="0"/>
              <a:t> </a:t>
            </a:r>
            <a:r>
              <a:rPr lang="en-US" dirty="0" smtClean="0"/>
              <a:t>       RS=1 </a:t>
            </a:r>
            <a:r>
              <a:rPr lang="en-US" dirty="0"/>
              <a:t>if the data byte is a data to be displayed.</a:t>
            </a:r>
          </a:p>
          <a:p>
            <a:pPr marL="0" indent="0">
              <a:buNone/>
            </a:pPr>
            <a:r>
              <a:rPr lang="en-US" dirty="0" smtClean="0"/>
              <a:t>     </a:t>
            </a:r>
            <a:r>
              <a:rPr lang="en-US" dirty="0"/>
              <a:t>Place data byte on the data register.</a:t>
            </a:r>
          </a:p>
          <a:p>
            <a:pPr marL="0" indent="0">
              <a:buNone/>
            </a:pPr>
            <a:r>
              <a:rPr lang="en-US" dirty="0" smtClean="0"/>
              <a:t>     </a:t>
            </a:r>
            <a:r>
              <a:rPr lang="en-US" dirty="0"/>
              <a:t>Pulse E from high to low.</a:t>
            </a:r>
          </a:p>
          <a:p>
            <a:pPr marL="0" indent="0">
              <a:buNone/>
            </a:pPr>
            <a:r>
              <a:rPr lang="en-US" dirty="0" smtClean="0"/>
              <a:t>     </a:t>
            </a:r>
            <a:r>
              <a:rPr lang="en-US" dirty="0"/>
              <a:t>Repeat above steps for sending another data.</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3566930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7241"/>
            <a:ext cx="6553199" cy="5316250"/>
          </a:xfrm>
          <a:prstGeom prst="rect">
            <a:avLst/>
          </a:prstGeom>
        </p:spPr>
      </p:pic>
    </p:spTree>
    <p:extLst>
      <p:ext uri="{BB962C8B-B14F-4D97-AF65-F5344CB8AC3E}">
        <p14:creationId xmlns:p14="http://schemas.microsoft.com/office/powerpoint/2010/main" val="145696745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0" y="762000"/>
            <a:ext cx="8335616" cy="5181599"/>
          </a:xfrm>
          <a:prstGeom prst="rect">
            <a:avLst/>
          </a:prstGeom>
        </p:spPr>
      </p:pic>
    </p:spTree>
    <p:extLst>
      <p:ext uri="{BB962C8B-B14F-4D97-AF65-F5344CB8AC3E}">
        <p14:creationId xmlns:p14="http://schemas.microsoft.com/office/powerpoint/2010/main" val="1695092425"/>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579437"/>
            <a:ext cx="8382000" cy="5592763"/>
          </a:xfrm>
        </p:spPr>
        <p:txBody>
          <a:bodyPr>
            <a:normAutofit/>
          </a:bodyPr>
          <a:lstStyle/>
          <a:p>
            <a:r>
              <a:rPr lang="en-US" sz="2000" dirty="0">
                <a:latin typeface="Time New Roman"/>
              </a:rPr>
              <a:t>The circuit </a:t>
            </a:r>
            <a:r>
              <a:rPr lang="en-US" sz="2000" dirty="0" smtClean="0">
                <a:latin typeface="Time New Roman"/>
              </a:rPr>
              <a:t>diagram </a:t>
            </a:r>
            <a:r>
              <a:rPr lang="en-US" sz="2000" dirty="0">
                <a:latin typeface="Time New Roman"/>
              </a:rPr>
              <a:t>given above shows how to interface a 16×2 LCD module with </a:t>
            </a:r>
            <a:r>
              <a:rPr lang="en-US" sz="2000" dirty="0" smtClean="0">
                <a:latin typeface="Time New Roman"/>
              </a:rPr>
              <a:t>AT89S1 microcontroller</a:t>
            </a:r>
            <a:r>
              <a:rPr lang="en-US" sz="2000" dirty="0">
                <a:latin typeface="Time New Roman"/>
              </a:rPr>
              <a:t>. Capacitor C3, resistor R3 and push button switch S1 forms the reset circuitry</a:t>
            </a:r>
            <a:r>
              <a:rPr lang="en-US" sz="2000" dirty="0" smtClean="0">
                <a:latin typeface="Time New Roman"/>
              </a:rPr>
              <a:t>. Ceramic </a:t>
            </a:r>
            <a:r>
              <a:rPr lang="en-US" sz="2000" dirty="0">
                <a:latin typeface="Time New Roman"/>
              </a:rPr>
              <a:t>capacitors C1,C2 and crystal X1 is related to the clock circuitry which produces the </a:t>
            </a:r>
            <a:r>
              <a:rPr lang="en-US" sz="2000" dirty="0" smtClean="0">
                <a:latin typeface="Time New Roman"/>
              </a:rPr>
              <a:t>system clock </a:t>
            </a:r>
            <a:r>
              <a:rPr lang="en-US" sz="2000" dirty="0">
                <a:latin typeface="Time New Roman"/>
              </a:rPr>
              <a:t>frequency. P1.0 to P1.7 pins of the microcontroller is connected to the DB0 to DB7 pins of </a:t>
            </a:r>
            <a:r>
              <a:rPr lang="en-US" sz="2000" dirty="0" smtClean="0">
                <a:latin typeface="Time New Roman"/>
              </a:rPr>
              <a:t>the module </a:t>
            </a:r>
            <a:r>
              <a:rPr lang="en-US" sz="2000" dirty="0">
                <a:latin typeface="Time New Roman"/>
              </a:rPr>
              <a:t>respectively and through this route the data goes to the LCD module. P3.3, P3.4 and P3.5 </a:t>
            </a:r>
            <a:r>
              <a:rPr lang="en-US" sz="2000" dirty="0" smtClean="0">
                <a:latin typeface="Time New Roman"/>
              </a:rPr>
              <a:t>are connected </a:t>
            </a:r>
            <a:r>
              <a:rPr lang="en-US" sz="2000" dirty="0">
                <a:latin typeface="Time New Roman"/>
              </a:rPr>
              <a:t>to the E, R/W, RS pins of the microcontroller and through this route the control signals </a:t>
            </a:r>
            <a:r>
              <a:rPr lang="en-US" sz="2000" dirty="0" smtClean="0">
                <a:latin typeface="Time New Roman"/>
              </a:rPr>
              <a:t>are </a:t>
            </a:r>
            <a:r>
              <a:rPr lang="en-US" sz="2000" dirty="0" err="1" smtClean="0">
                <a:latin typeface="Time New Roman"/>
              </a:rPr>
              <a:t>transffered</a:t>
            </a:r>
            <a:r>
              <a:rPr lang="en-US" sz="2000" dirty="0" smtClean="0">
                <a:latin typeface="Time New Roman"/>
              </a:rPr>
              <a:t> </a:t>
            </a:r>
            <a:r>
              <a:rPr lang="en-US" sz="2000" dirty="0">
                <a:latin typeface="Time New Roman"/>
              </a:rPr>
              <a:t>to the LCD module. Resistor R1 limits the current through the back light LED and so </a:t>
            </a:r>
            <a:r>
              <a:rPr lang="en-US" sz="2000" dirty="0" smtClean="0">
                <a:latin typeface="Time New Roman"/>
              </a:rPr>
              <a:t>do the </a:t>
            </a:r>
            <a:r>
              <a:rPr lang="en-US" sz="2000" dirty="0">
                <a:latin typeface="Time New Roman"/>
              </a:rPr>
              <a:t>back light intensity. POT R2 is used for adjusting the contrast of the display.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55647987"/>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fontScale="90000"/>
          </a:bodyPr>
          <a:lstStyle/>
          <a:p>
            <a:pPr algn="ctr"/>
            <a:r>
              <a:rPr lang="en-US" b="1" dirty="0" smtClean="0">
                <a:solidFill>
                  <a:srgbClr val="00B0F0"/>
                </a:solidFill>
              </a:rPr>
              <a:t>LCD INTERFACING WITH 8051 TRAINER KIT</a:t>
            </a:r>
            <a:endParaRPr lang="en-US" b="1" dirty="0">
              <a:solidFill>
                <a:srgbClr val="00B0F0"/>
              </a:solidFill>
            </a:endParaRPr>
          </a:p>
        </p:txBody>
      </p:sp>
      <p:sp>
        <p:nvSpPr>
          <p:cNvPr id="6" name="Content Placeholder 5"/>
          <p:cNvSpPr>
            <a:spLocks noGrp="1"/>
          </p:cNvSpPr>
          <p:nvPr>
            <p:ph idx="1"/>
          </p:nvPr>
        </p:nvSpPr>
        <p:spPr>
          <a:xfrm>
            <a:off x="914401" y="1447800"/>
            <a:ext cx="6324599" cy="2286000"/>
          </a:xfrm>
        </p:spPr>
        <p:txBody>
          <a:bodyPr>
            <a:normAutofit fontScale="70000" lnSpcReduction="20000"/>
          </a:bodyPr>
          <a:lstStyle/>
          <a:p>
            <a:r>
              <a:rPr lang="fr-FR" b="1" dirty="0" smtClean="0"/>
              <a:t>GPIO- I (8255) J1 Connecto</a:t>
            </a:r>
            <a:r>
              <a:rPr lang="fr-FR" dirty="0" smtClean="0"/>
              <a:t>r </a:t>
            </a:r>
          </a:p>
          <a:p>
            <a:pPr>
              <a:buNone/>
            </a:pPr>
            <a:r>
              <a:rPr lang="fr-FR" b="1" dirty="0" smtClean="0">
                <a:solidFill>
                  <a:srgbClr val="00B050"/>
                </a:solidFill>
              </a:rPr>
              <a:t>    PORTS      	        ADDRESS</a:t>
            </a:r>
            <a:endParaRPr lang="fr-FR" dirty="0" smtClean="0">
              <a:solidFill>
                <a:srgbClr val="00B050"/>
              </a:solidFill>
            </a:endParaRPr>
          </a:p>
          <a:p>
            <a:pPr>
              <a:buNone/>
            </a:pPr>
            <a:r>
              <a:rPr lang="fr-FR" dirty="0" smtClean="0"/>
              <a:t>Control port 		</a:t>
            </a:r>
            <a:r>
              <a:rPr lang="en-US" dirty="0" smtClean="0"/>
              <a:t>4003</a:t>
            </a:r>
            <a:endParaRPr lang="fr-FR" dirty="0" smtClean="0"/>
          </a:p>
          <a:p>
            <a:pPr>
              <a:buNone/>
            </a:pPr>
            <a:r>
              <a:rPr lang="fr-FR" dirty="0" smtClean="0"/>
              <a:t>PORT A		</a:t>
            </a:r>
            <a:r>
              <a:rPr lang="en-US" dirty="0" smtClean="0"/>
              <a:t>4000</a:t>
            </a:r>
            <a:endParaRPr lang="fr-FR" dirty="0" smtClean="0"/>
          </a:p>
          <a:p>
            <a:pPr>
              <a:buNone/>
            </a:pPr>
            <a:r>
              <a:rPr lang="fr-FR" dirty="0" smtClean="0"/>
              <a:t>PORT B		</a:t>
            </a:r>
            <a:r>
              <a:rPr lang="en-US" dirty="0" smtClean="0"/>
              <a:t>4001</a:t>
            </a:r>
            <a:endParaRPr lang="fr-FR" dirty="0" smtClean="0"/>
          </a:p>
          <a:p>
            <a:pPr>
              <a:buNone/>
            </a:pPr>
            <a:r>
              <a:rPr lang="fr-FR" dirty="0" smtClean="0"/>
              <a:t>PORT C		</a:t>
            </a:r>
            <a:r>
              <a:rPr lang="en-US" dirty="0" smtClean="0"/>
              <a:t>4002</a:t>
            </a:r>
            <a:r>
              <a:rPr lang="fr-FR" dirty="0" smtClean="0"/>
              <a:t> </a:t>
            </a:r>
          </a:p>
          <a:p>
            <a:pPr>
              <a:buNone/>
            </a:pPr>
            <a:endParaRPr lang="en-US" dirty="0"/>
          </a:p>
        </p:txBody>
      </p:sp>
      <p:sp>
        <p:nvSpPr>
          <p:cNvPr id="5" name="Slide Number Placeholder 4"/>
          <p:cNvSpPr>
            <a:spLocks noGrp="1"/>
          </p:cNvSpPr>
          <p:nvPr>
            <p:ph type="sldNum" sz="quarter" idx="12"/>
          </p:nvPr>
        </p:nvSpPr>
        <p:spPr/>
        <p:txBody>
          <a:bodyPr/>
          <a:lstStyle/>
          <a:p>
            <a:pPr>
              <a:defRPr/>
            </a:pPr>
            <a:fld id="{23A0290C-6C58-47DB-B5FE-55A4AB4BEB28}" type="slidenum">
              <a:rPr lang="en-US" smtClean="0"/>
              <a:pPr>
                <a:defRPr/>
              </a:pPr>
              <a:t>528</a:t>
            </a:fld>
            <a:endParaRPr lang="en-US"/>
          </a:p>
        </p:txBody>
      </p:sp>
      <p:pic>
        <p:nvPicPr>
          <p:cNvPr id="8" name="Picture 4"/>
          <p:cNvPicPr>
            <a:picLocks noChangeAspect="1" noChangeArrowheads="1"/>
          </p:cNvPicPr>
          <p:nvPr/>
        </p:nvPicPr>
        <p:blipFill>
          <a:blip r:embed="rId2"/>
          <a:srcRect/>
          <a:stretch>
            <a:fillRect/>
          </a:stretch>
        </p:blipFill>
        <p:spPr bwMode="auto">
          <a:xfrm>
            <a:off x="381000" y="3810000"/>
            <a:ext cx="7010400" cy="2590800"/>
          </a:xfrm>
          <a:prstGeom prst="rect">
            <a:avLst/>
          </a:prstGeom>
          <a:noFill/>
          <a:ln w="9525">
            <a:noFill/>
            <a:miter lim="800000"/>
            <a:headEnd/>
            <a:tailEnd/>
          </a:ln>
          <a:effectLst/>
        </p:spPr>
      </p:pic>
    </p:spTree>
    <p:extLst>
      <p:ext uri="{BB962C8B-B14F-4D97-AF65-F5344CB8AC3E}">
        <p14:creationId xmlns:p14="http://schemas.microsoft.com/office/powerpoint/2010/main" val="507720418"/>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57200" y="228600"/>
            <a:ext cx="4419600" cy="624351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5181600" y="228600"/>
            <a:ext cx="3505200" cy="6324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pPr>
              <a:defRPr/>
            </a:pPr>
            <a:fld id="{57162166-6842-433B-9755-D43F02558A5E}" type="slidenum">
              <a:rPr lang="en-US" smtClean="0"/>
              <a:pPr>
                <a:defRPr/>
              </a:pPr>
              <a:t>529</a:t>
            </a:fld>
            <a:endParaRPr lang="en-US"/>
          </a:p>
        </p:txBody>
      </p:sp>
    </p:spTree>
    <p:extLst>
      <p:ext uri="{BB962C8B-B14F-4D97-AF65-F5344CB8AC3E}">
        <p14:creationId xmlns:p14="http://schemas.microsoft.com/office/powerpoint/2010/main" val="34405042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81923" name="Text Box 8"/>
          <p:cNvSpPr txBox="1">
            <a:spLocks noChangeArrowheads="1"/>
          </p:cNvSpPr>
          <p:nvPr/>
        </p:nvSpPr>
        <p:spPr bwMode="auto">
          <a:xfrm>
            <a:off x="304800" y="2514600"/>
            <a:ext cx="8610600"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4000" dirty="0">
                <a:solidFill>
                  <a:srgbClr val="CC0066"/>
                </a:solidFill>
              </a:rPr>
              <a:t>4</a:t>
            </a:r>
            <a:r>
              <a:rPr lang="en-US" altLang="en-US" sz="4000" dirty="0" smtClean="0">
                <a:solidFill>
                  <a:srgbClr val="CC0066"/>
                </a:solidFill>
              </a:rPr>
              <a:t>.Addressing </a:t>
            </a:r>
            <a:r>
              <a:rPr lang="en-US" altLang="en-US" sz="4000" dirty="0">
                <a:solidFill>
                  <a:srgbClr val="CC0066"/>
                </a:solidFill>
              </a:rPr>
              <a:t>Modes of 8085</a:t>
            </a:r>
          </a:p>
          <a:p>
            <a:pPr algn="ctr" eaLnBrk="1" hangingPunct="1"/>
            <a:endParaRPr lang="en-US" altLang="en-US" sz="4000" dirty="0">
              <a:solidFill>
                <a:srgbClr val="CC0066"/>
              </a:solidFill>
            </a:endParaRPr>
          </a:p>
          <a:p>
            <a:pPr algn="ctr" eaLnBrk="1" hangingPunct="1"/>
            <a:endParaRPr lang="en-US" altLang="en-US" dirty="0"/>
          </a:p>
          <a:p>
            <a:pPr algn="ctr" eaLnBrk="1" hangingPunct="1"/>
            <a:endParaRPr lang="en-US" altLang="en-US" sz="3200" dirty="0"/>
          </a:p>
        </p:txBody>
      </p:sp>
    </p:spTree>
    <p:extLst>
      <p:ext uri="{BB962C8B-B14F-4D97-AF65-F5344CB8AC3E}">
        <p14:creationId xmlns:p14="http://schemas.microsoft.com/office/powerpoint/2010/main" val="3876041330"/>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0108"/>
            <a:ext cx="9144000" cy="2928958"/>
          </a:xfrm>
        </p:spPr>
        <p:txBody>
          <a:bodyPr>
            <a:normAutofit fontScale="90000"/>
          </a:bodyPr>
          <a:lstStyle/>
          <a:p>
            <a:r>
              <a:rPr lang="en-GB" sz="11500" dirty="0" smtClean="0"/>
              <a:t>SENSOR INTERFACING</a:t>
            </a:r>
            <a:endParaRPr lang="en-GB" sz="11500" dirty="0"/>
          </a:p>
        </p:txBody>
      </p:sp>
      <p:sp>
        <p:nvSpPr>
          <p:cNvPr id="5" name="Slide Number Placeholder 4"/>
          <p:cNvSpPr>
            <a:spLocks noGrp="1"/>
          </p:cNvSpPr>
          <p:nvPr>
            <p:ph type="sldNum" sz="quarter" idx="12"/>
          </p:nvPr>
        </p:nvSpPr>
        <p:spPr/>
        <p:txBody>
          <a:bodyPr/>
          <a:lstStyle/>
          <a:p>
            <a:pPr>
              <a:defRPr/>
            </a:pPr>
            <a:fld id="{42FFA698-69DE-4BBD-88F7-13D58C758407}" type="slidenum">
              <a:rPr lang="en-US" smtClean="0"/>
              <a:pPr>
                <a:defRPr/>
              </a:pPr>
              <a:t>530</a:t>
            </a:fld>
            <a:endParaRPr lang="en-US" dirty="0"/>
          </a:p>
        </p:txBody>
      </p:sp>
      <p:sp>
        <p:nvSpPr>
          <p:cNvPr id="4" name="TextBox 3"/>
          <p:cNvSpPr txBox="1"/>
          <p:nvPr/>
        </p:nvSpPr>
        <p:spPr>
          <a:xfrm>
            <a:off x="2500298" y="5072074"/>
            <a:ext cx="4426661" cy="400110"/>
          </a:xfrm>
          <a:prstGeom prst="rect">
            <a:avLst/>
          </a:prstGeom>
          <a:noFill/>
        </p:spPr>
        <p:txBody>
          <a:bodyPr wrap="none" rtlCol="0">
            <a:spAutoFit/>
          </a:bodyPr>
          <a:lstStyle/>
          <a:p>
            <a:r>
              <a:rPr lang="en-US" dirty="0" smtClean="0">
                <a:solidFill>
                  <a:srgbClr val="00FFFF"/>
                </a:solidFill>
              </a:rPr>
              <a:t>take temperature sensor for example</a:t>
            </a:r>
            <a:endParaRPr lang="en-US" dirty="0">
              <a:solidFill>
                <a:srgbClr val="00FFFF"/>
              </a:solidFill>
            </a:endParaRPr>
          </a:p>
        </p:txBody>
      </p:sp>
    </p:spTree>
    <p:extLst>
      <p:ext uri="{BB962C8B-B14F-4D97-AF65-F5344CB8AC3E}">
        <p14:creationId xmlns:p14="http://schemas.microsoft.com/office/powerpoint/2010/main" val="411299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b="1" dirty="0" smtClean="0">
                <a:ln w="19050">
                  <a:solidFill>
                    <a:schemeClr val="tx2">
                      <a:tint val="1000"/>
                    </a:schemeClr>
                  </a:solidFill>
                  <a:prstDash val="solid"/>
                </a:ln>
                <a:solidFill>
                  <a:srgbClr val="C00000"/>
                </a:solidFill>
              </a:rPr>
              <a:t>8051</a:t>
            </a:r>
            <a:r>
              <a:rPr lang="en-US" b="1" dirty="0" smtClean="0">
                <a:ln w="19050">
                  <a:solidFill>
                    <a:schemeClr val="tx2">
                      <a:tint val="1000"/>
                    </a:schemeClr>
                  </a:solidFill>
                  <a:prstDash val="solid"/>
                </a:ln>
                <a:solidFill>
                  <a:srgbClr val="C00000"/>
                </a:solidFill>
                <a:effectLst>
                  <a:outerShdw blurRad="50000" dist="50800" dir="7500000" algn="tl">
                    <a:srgbClr val="000000">
                      <a:shade val="5000"/>
                      <a:alpha val="35000"/>
                    </a:srgbClr>
                  </a:outerShdw>
                </a:effectLst>
              </a:rPr>
              <a:t> WITH TEMPERATURE SENSOR</a:t>
            </a:r>
            <a:endParaRPr lang="en-US" b="1" dirty="0" smtClean="0">
              <a:solidFill>
                <a:srgbClr val="C00000"/>
              </a:solidFill>
            </a:endParaRPr>
          </a:p>
        </p:txBody>
      </p:sp>
      <p:pic>
        <p:nvPicPr>
          <p:cNvPr id="57347" name="Picture 2"/>
          <p:cNvPicPr>
            <a:picLocks noGrp="1" noChangeAspect="1" noChangeArrowheads="1"/>
          </p:cNvPicPr>
          <p:nvPr>
            <p:ph idx="1"/>
          </p:nvPr>
        </p:nvPicPr>
        <p:blipFill>
          <a:blip r:embed="rId2"/>
          <a:srcRect/>
          <a:stretch>
            <a:fillRect/>
          </a:stretch>
        </p:blipFill>
        <p:spPr>
          <a:xfrm>
            <a:off x="1905000" y="1601788"/>
            <a:ext cx="4419600" cy="4189412"/>
          </a:xfrm>
        </p:spPr>
      </p:pic>
      <p:sp>
        <p:nvSpPr>
          <p:cNvPr id="4" name="Slide Number Placeholder 3"/>
          <p:cNvSpPr>
            <a:spLocks noGrp="1"/>
          </p:cNvSpPr>
          <p:nvPr>
            <p:ph type="sldNum" sz="quarter" idx="12"/>
          </p:nvPr>
        </p:nvSpPr>
        <p:spPr/>
        <p:txBody>
          <a:bodyPr/>
          <a:lstStyle/>
          <a:p>
            <a:pPr>
              <a:defRPr/>
            </a:pPr>
            <a:fld id="{23A0290C-6C58-47DB-B5FE-55A4AB4BEB28}" type="slidenum">
              <a:rPr lang="en-US" smtClean="0"/>
              <a:pPr>
                <a:defRPr/>
              </a:pPr>
              <a:t>531</a:t>
            </a:fld>
            <a:endParaRPr lang="en-US"/>
          </a:p>
        </p:txBody>
      </p:sp>
    </p:spTree>
    <p:extLst>
      <p:ext uri="{BB962C8B-B14F-4D97-AF65-F5344CB8AC3E}">
        <p14:creationId xmlns:p14="http://schemas.microsoft.com/office/powerpoint/2010/main" val="2152057008"/>
      </p:ext>
    </p:extLst>
  </p:cSld>
  <p:clrMapOvr>
    <a:masterClrMapping/>
  </p:clrMapOvr>
  <p:transition/>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2" descr="C:\Documents and Settings\paul\Desktop\micro\080409_1914_sensorinter5.png"/>
          <p:cNvPicPr>
            <a:picLocks noGrp="1" noChangeAspect="1" noChangeArrowheads="1"/>
          </p:cNvPicPr>
          <p:nvPr>
            <p:ph idx="1"/>
          </p:nvPr>
        </p:nvPicPr>
        <p:blipFill>
          <a:blip r:embed="rId2"/>
          <a:srcRect/>
          <a:stretch>
            <a:fillRect/>
          </a:stretch>
        </p:blipFill>
        <p:spPr>
          <a:xfrm>
            <a:off x="171450" y="838200"/>
            <a:ext cx="8820150" cy="5602288"/>
          </a:xfrm>
        </p:spPr>
      </p:pic>
      <p:sp>
        <p:nvSpPr>
          <p:cNvPr id="3" name="Slide Number Placeholder 2"/>
          <p:cNvSpPr>
            <a:spLocks noGrp="1"/>
          </p:cNvSpPr>
          <p:nvPr>
            <p:ph type="sldNum" sz="quarter" idx="12"/>
          </p:nvPr>
        </p:nvSpPr>
        <p:spPr/>
        <p:txBody>
          <a:bodyPr/>
          <a:lstStyle/>
          <a:p>
            <a:pPr>
              <a:defRPr/>
            </a:pPr>
            <a:fld id="{B5425F88-0334-4286-B837-4EBE0FE294E3}" type="slidenum">
              <a:rPr lang="en-US" smtClean="0"/>
              <a:pPr>
                <a:defRPr/>
              </a:pPr>
              <a:t>532</a:t>
            </a:fld>
            <a:endParaRPr lang="en-US" dirty="0"/>
          </a:p>
        </p:txBody>
      </p:sp>
    </p:spTree>
    <p:extLst>
      <p:ext uri="{BB962C8B-B14F-4D97-AF65-F5344CB8AC3E}">
        <p14:creationId xmlns:p14="http://schemas.microsoft.com/office/powerpoint/2010/main" val="235403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0174"/>
            <a:ext cx="9144000" cy="2928958"/>
          </a:xfrm>
        </p:spPr>
        <p:txBody>
          <a:bodyPr>
            <a:normAutofit fontScale="90000"/>
          </a:bodyPr>
          <a:lstStyle/>
          <a:p>
            <a:r>
              <a:rPr lang="en-GB" sz="11500" dirty="0" smtClean="0"/>
              <a:t>EXTERNAL MEMORY</a:t>
            </a:r>
            <a:br>
              <a:rPr lang="en-GB" sz="11500" dirty="0" smtClean="0"/>
            </a:br>
            <a:r>
              <a:rPr lang="en-GB" sz="11500" dirty="0" smtClean="0"/>
              <a:t>INTERFACING</a:t>
            </a:r>
            <a:endParaRPr lang="en-GB" sz="11500" dirty="0"/>
          </a:p>
        </p:txBody>
      </p:sp>
      <p:sp>
        <p:nvSpPr>
          <p:cNvPr id="4" name="Slide Number Placeholder 3"/>
          <p:cNvSpPr>
            <a:spLocks noGrp="1"/>
          </p:cNvSpPr>
          <p:nvPr>
            <p:ph type="sldNum" sz="quarter" idx="12"/>
          </p:nvPr>
        </p:nvSpPr>
        <p:spPr/>
        <p:txBody>
          <a:bodyPr/>
          <a:lstStyle/>
          <a:p>
            <a:pPr>
              <a:defRPr/>
            </a:pPr>
            <a:fld id="{42FFA698-69DE-4BBD-88F7-13D58C758407}" type="slidenum">
              <a:rPr lang="en-US" smtClean="0"/>
              <a:pPr>
                <a:defRPr/>
              </a:pPr>
              <a:t>533</a:t>
            </a:fld>
            <a:endParaRPr lang="en-US" dirty="0"/>
          </a:p>
        </p:txBody>
      </p:sp>
    </p:spTree>
    <p:extLst>
      <p:ext uri="{BB962C8B-B14F-4D97-AF65-F5344CB8AC3E}">
        <p14:creationId xmlns:p14="http://schemas.microsoft.com/office/powerpoint/2010/main" val="1576325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smtClean="0"/>
              <a:t>Access to External Memory</a:t>
            </a:r>
          </a:p>
        </p:txBody>
      </p:sp>
      <p:sp>
        <p:nvSpPr>
          <p:cNvPr id="16387" name="Rectangle 5"/>
          <p:cNvSpPr>
            <a:spLocks noGrp="1" noChangeArrowheads="1"/>
          </p:cNvSpPr>
          <p:nvPr>
            <p:ph idx="1"/>
          </p:nvPr>
        </p:nvSpPr>
        <p:spPr/>
        <p:txBody>
          <a:bodyPr/>
          <a:lstStyle/>
          <a:p>
            <a:pPr eaLnBrk="1" hangingPunct="1"/>
            <a:r>
              <a:rPr lang="en-US" sz="2400" smtClean="0"/>
              <a:t>Port 0 acts as a multiplexed address/data bus. Sending the low byte of the program counter (PCL) as an address. </a:t>
            </a:r>
          </a:p>
          <a:p>
            <a:pPr eaLnBrk="1" hangingPunct="1"/>
            <a:r>
              <a:rPr lang="en-US" sz="2400" smtClean="0"/>
              <a:t>Port 2 sends the program counter high byte (PCH) directly to the external memory.</a:t>
            </a:r>
          </a:p>
          <a:p>
            <a:pPr eaLnBrk="1" hangingPunct="1"/>
            <a:r>
              <a:rPr lang="en-US" sz="2400" smtClean="0"/>
              <a:t>The signal ALE operates as in the 8051 to allow an external latch to store the PCL byte while the multiplexed bus is made ready to receive the code byte from the external memory.</a:t>
            </a:r>
          </a:p>
          <a:p>
            <a:pPr eaLnBrk="1" hangingPunct="1"/>
            <a:r>
              <a:rPr lang="en-US" sz="2400" smtClean="0"/>
              <a:t>Port 0 then switches function and becomes the data bus receiving the byte from memory.</a:t>
            </a:r>
          </a:p>
        </p:txBody>
      </p:sp>
      <p:sp>
        <p:nvSpPr>
          <p:cNvPr id="4" name="Slide Number Placeholder 3"/>
          <p:cNvSpPr>
            <a:spLocks noGrp="1"/>
          </p:cNvSpPr>
          <p:nvPr>
            <p:ph type="sldNum" sz="quarter" idx="12"/>
          </p:nvPr>
        </p:nvSpPr>
        <p:spPr/>
        <p:txBody>
          <a:bodyPr/>
          <a:lstStyle/>
          <a:p>
            <a:pPr>
              <a:defRPr/>
            </a:pPr>
            <a:fld id="{ADF6603A-6386-47C9-B6FD-ECD77D96EB6D}" type="slidenum">
              <a:rPr lang="en-US" smtClean="0"/>
              <a:pPr>
                <a:defRPr/>
              </a:pPr>
              <a:t>534</a:t>
            </a:fld>
            <a:endParaRPr lang="en-US"/>
          </a:p>
        </p:txBody>
      </p:sp>
    </p:spTree>
    <p:extLst>
      <p:ext uri="{BB962C8B-B14F-4D97-AF65-F5344CB8AC3E}">
        <p14:creationId xmlns:p14="http://schemas.microsoft.com/office/powerpoint/2010/main" val="1904907903"/>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6" name="Picture 2" descr="Expanding Memory"/>
          <p:cNvPicPr>
            <a:picLocks noChangeAspect="1" noChangeArrowheads="1"/>
          </p:cNvPicPr>
          <p:nvPr/>
        </p:nvPicPr>
        <p:blipFill>
          <a:blip r:embed="rId2"/>
          <a:srcRect/>
          <a:stretch>
            <a:fillRect/>
          </a:stretch>
        </p:blipFill>
        <p:spPr bwMode="auto">
          <a:xfrm>
            <a:off x="714348" y="214290"/>
            <a:ext cx="7620000" cy="6362700"/>
          </a:xfrm>
          <a:prstGeom prst="rect">
            <a:avLst/>
          </a:prstGeom>
          <a:noFill/>
        </p:spPr>
      </p:pic>
      <p:sp>
        <p:nvSpPr>
          <p:cNvPr id="5" name="TextBox 4"/>
          <p:cNvSpPr txBox="1"/>
          <p:nvPr/>
        </p:nvSpPr>
        <p:spPr>
          <a:xfrm>
            <a:off x="1955157" y="6572272"/>
            <a:ext cx="3974165" cy="230832"/>
          </a:xfrm>
          <a:prstGeom prst="rect">
            <a:avLst/>
          </a:prstGeom>
          <a:noFill/>
        </p:spPr>
        <p:txBody>
          <a:bodyPr wrap="none" rtlCol="0">
            <a:spAutoFit/>
          </a:bodyPr>
          <a:lstStyle/>
          <a:p>
            <a:r>
              <a:rPr lang="en-US" sz="900" dirty="0" smtClean="0"/>
              <a:t>Presented by C.GOKUL,AP/EEE ,  Velalar College of Engg &amp; Tech, Erode</a:t>
            </a:r>
            <a:endParaRPr lang="en-US" sz="900" dirty="0"/>
          </a:p>
        </p:txBody>
      </p:sp>
      <p:sp>
        <p:nvSpPr>
          <p:cNvPr id="6" name="Slide Number Placeholder 5"/>
          <p:cNvSpPr>
            <a:spLocks noGrp="1"/>
          </p:cNvSpPr>
          <p:nvPr>
            <p:ph type="sldNum" sz="quarter" idx="12"/>
          </p:nvPr>
        </p:nvSpPr>
        <p:spPr/>
        <p:txBody>
          <a:bodyPr/>
          <a:lstStyle/>
          <a:p>
            <a:pPr>
              <a:defRPr/>
            </a:pPr>
            <a:fld id="{3842F2ED-7B58-452E-8E5F-6CADECCF3E66}" type="slidenum">
              <a:rPr lang="en-US" smtClean="0"/>
              <a:pPr>
                <a:defRPr/>
              </a:pPr>
              <a:t>535</a:t>
            </a:fld>
            <a:endParaRPr lang="en-US"/>
          </a:p>
        </p:txBody>
      </p:sp>
    </p:spTree>
    <p:extLst>
      <p:ext uri="{BB962C8B-B14F-4D97-AF65-F5344CB8AC3E}">
        <p14:creationId xmlns:p14="http://schemas.microsoft.com/office/powerpoint/2010/main" val="3239123286"/>
      </p:ext>
    </p:extLst>
  </p:cSld>
  <p:clrMapOvr>
    <a:masterClrMapping/>
  </p:clrMapOvr>
  <p:transition/>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0" indent="0" algn="ctr">
              <a:buNone/>
            </a:pPr>
            <a:r>
              <a:rPr lang="en-US" sz="4000" b="1" dirty="0" smtClean="0">
                <a:solidFill>
                  <a:schemeClr val="accent3">
                    <a:lumMod val="50000"/>
                  </a:schemeClr>
                </a:solidFill>
                <a:latin typeface="Time New Roman"/>
              </a:rPr>
              <a:t>SERIAL COMMUNICATION</a:t>
            </a:r>
            <a:endParaRPr lang="en-US" sz="4000" b="1" dirty="0">
              <a:solidFill>
                <a:schemeClr val="accent3">
                  <a:lumMod val="50000"/>
                </a:schemeClr>
              </a:solidFill>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29351627"/>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5745163"/>
          </a:xfrm>
        </p:spPr>
        <p:txBody>
          <a:bodyPr>
            <a:normAutofit fontScale="62500" lnSpcReduction="20000"/>
          </a:bodyPr>
          <a:lstStyle/>
          <a:p>
            <a:pPr marL="0" indent="0">
              <a:buNone/>
            </a:pPr>
            <a:r>
              <a:rPr lang="en-US" dirty="0" smtClean="0">
                <a:latin typeface="Time New Roman"/>
              </a:rPr>
              <a:t>a) </a:t>
            </a:r>
            <a:r>
              <a:rPr lang="en-US" b="1" dirty="0" smtClean="0">
                <a:latin typeface="Time New Roman"/>
              </a:rPr>
              <a:t> </a:t>
            </a:r>
            <a:r>
              <a:rPr lang="en-US" b="1" dirty="0">
                <a:latin typeface="Time New Roman"/>
              </a:rPr>
              <a:t>serial communication</a:t>
            </a:r>
            <a:endParaRPr lang="en-US" dirty="0">
              <a:latin typeface="Time New Roman"/>
            </a:endParaRPr>
          </a:p>
          <a:p>
            <a:r>
              <a:rPr lang="en-US" dirty="0">
                <a:latin typeface="Time New Roman"/>
              </a:rPr>
              <a:t>Serial communication is a method of data transfer where bits are sent one after another over a single line or pair of lines, rather than multiple bits simultaneously as in parallel communication.</a:t>
            </a:r>
          </a:p>
          <a:p>
            <a:pPr marL="0" indent="0">
              <a:buNone/>
            </a:pPr>
            <a:r>
              <a:rPr lang="en-US" b="1" dirty="0">
                <a:latin typeface="Time New Roman"/>
              </a:rPr>
              <a:t>b) Two common serial communication standards</a:t>
            </a:r>
            <a:r>
              <a:rPr lang="en-US" b="1" dirty="0" smtClean="0">
                <a:latin typeface="Time New Roman"/>
              </a:rPr>
              <a:t>:</a:t>
            </a:r>
            <a:endParaRPr lang="en-US" dirty="0">
              <a:latin typeface="Time New Roman"/>
            </a:endParaRPr>
          </a:p>
          <a:p>
            <a:pPr marL="0" indent="0">
              <a:buNone/>
            </a:pPr>
            <a:r>
              <a:rPr lang="en-US" dirty="0">
                <a:latin typeface="Time New Roman"/>
              </a:rPr>
              <a:t> </a:t>
            </a:r>
            <a:r>
              <a:rPr lang="en-US" dirty="0" smtClean="0">
                <a:latin typeface="Time New Roman"/>
              </a:rPr>
              <a:t>   </a:t>
            </a:r>
            <a:r>
              <a:rPr lang="en-US" dirty="0">
                <a:latin typeface="Time New Roman"/>
              </a:rPr>
              <a:t>1. </a:t>
            </a:r>
            <a:r>
              <a:rPr lang="en-US" b="1" dirty="0">
                <a:latin typeface="Time New Roman"/>
              </a:rPr>
              <a:t>UART (Universal Asynchronous Receiver Transmitter):</a:t>
            </a:r>
            <a:endParaRPr lang="en-US" dirty="0">
              <a:latin typeface="Time New Roman"/>
            </a:endParaRPr>
          </a:p>
          <a:p>
            <a:r>
              <a:rPr lang="en-US" dirty="0">
                <a:latin typeface="Time New Roman"/>
              </a:rPr>
              <a:t>        It is an asynchronous serial communication protocol used for full-duplex communication.</a:t>
            </a:r>
          </a:p>
          <a:p>
            <a:r>
              <a:rPr lang="en-US" dirty="0">
                <a:latin typeface="Time New Roman"/>
              </a:rPr>
              <a:t>        Data is transmitted without a clock signal, using start and stop bits to frame data.</a:t>
            </a:r>
          </a:p>
          <a:p>
            <a:pPr marL="0" indent="0">
              <a:buNone/>
            </a:pPr>
            <a:r>
              <a:rPr lang="en-US" b="1" dirty="0">
                <a:latin typeface="Time New Roman"/>
              </a:rPr>
              <a:t> </a:t>
            </a:r>
            <a:r>
              <a:rPr lang="en-US" b="1" dirty="0" smtClean="0">
                <a:latin typeface="Time New Roman"/>
              </a:rPr>
              <a:t>    2.SPI </a:t>
            </a:r>
            <a:r>
              <a:rPr lang="en-US" b="1" dirty="0">
                <a:latin typeface="Time New Roman"/>
              </a:rPr>
              <a:t>(Serial Peripheral Interface):</a:t>
            </a:r>
            <a:endParaRPr lang="en-US" dirty="0">
              <a:latin typeface="Time New Roman"/>
            </a:endParaRPr>
          </a:p>
          <a:p>
            <a:r>
              <a:rPr lang="en-US" dirty="0">
                <a:latin typeface="Time New Roman"/>
              </a:rPr>
              <a:t>        It is a synchronous serial protocol that uses a clock signal for synchronization.</a:t>
            </a:r>
          </a:p>
          <a:p>
            <a:r>
              <a:rPr lang="en-US" dirty="0">
                <a:latin typeface="Time New Roman"/>
              </a:rPr>
              <a:t>        It uses four lines (SCLK, MOSI, MISO, SS) and supports full-duplex data transfer between master and slave devices.</a:t>
            </a:r>
          </a:p>
          <a:p>
            <a:pPr marL="0" indent="0">
              <a:buNone/>
            </a:pPr>
            <a:r>
              <a:rPr lang="en-US" b="1" dirty="0">
                <a:latin typeface="Time New Roman"/>
              </a:rPr>
              <a:t>c) One advantage of serial communication over parallel communication:</a:t>
            </a:r>
            <a:endParaRPr lang="en-US" dirty="0">
              <a:latin typeface="Time New Roman"/>
            </a:endParaRPr>
          </a:p>
          <a:p>
            <a:r>
              <a:rPr lang="en-US" dirty="0">
                <a:latin typeface="Time New Roman"/>
              </a:rPr>
              <a:t>Serial communication requires fewer wires, reducing the complexity and cost of the connection, especially for long-distance communication.1.</a:t>
            </a:r>
          </a:p>
          <a:p>
            <a:endParaRPr lang="en-US"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24532975"/>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I²C Bus</a:t>
            </a:r>
            <a:endParaRPr lang="en-US" dirty="0"/>
          </a:p>
        </p:txBody>
      </p:sp>
      <p:sp>
        <p:nvSpPr>
          <p:cNvPr id="5" name="Content Placeholder 4"/>
          <p:cNvSpPr>
            <a:spLocks noGrp="1"/>
          </p:cNvSpPr>
          <p:nvPr>
            <p:ph idx="1"/>
          </p:nvPr>
        </p:nvSpPr>
        <p:spPr/>
        <p:txBody>
          <a:bodyPr>
            <a:normAutofit/>
          </a:bodyPr>
          <a:lstStyle/>
          <a:p>
            <a:r>
              <a:rPr lang="en-US" sz="2000" dirty="0">
                <a:latin typeface="Time New Roman"/>
              </a:rPr>
              <a:t>I²C (Inter-Integrated Circuit) is a two-wire, synchronous serial communication bus used to connect multiple low-speed peripherals to a microcontroller or microprocessor..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30958113"/>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 display</a:t>
            </a:r>
          </a:p>
        </p:txBody>
      </p:sp>
      <p:sp>
        <p:nvSpPr>
          <p:cNvPr id="3" name="Content Placeholder 2"/>
          <p:cNvSpPr>
            <a:spLocks noGrp="1"/>
          </p:cNvSpPr>
          <p:nvPr>
            <p:ph idx="1"/>
          </p:nvPr>
        </p:nvSpPr>
        <p:spPr/>
        <p:txBody>
          <a:bodyPr>
            <a:normAutofit/>
          </a:bodyPr>
          <a:lstStyle/>
          <a:p>
            <a:r>
              <a:rPr lang="en-US" sz="2000" dirty="0">
                <a:latin typeface="Time New Roman"/>
              </a:rPr>
              <a:t>An LCD (Liquid Crystal Display) is a flat-panel display device that uses liquid crystals to display characters or graphics. It is commonly used as an output device in microprocessor systems to show information.</a:t>
            </a:r>
          </a:p>
          <a:p>
            <a:r>
              <a:rPr lang="en-US" sz="2000" dirty="0">
                <a:latin typeface="Time New Roman"/>
              </a:rPr>
              <a:t>Two advantages of using an LCD display with a microprocessor are:</a:t>
            </a:r>
          </a:p>
          <a:p>
            <a:r>
              <a:rPr lang="en-US" sz="2000" dirty="0">
                <a:latin typeface="Time New Roman"/>
              </a:rPr>
              <a:t>    Low power consumption compared to LEDs or CRT displays.</a:t>
            </a:r>
          </a:p>
          <a:p>
            <a:r>
              <a:rPr lang="en-US" sz="2000" dirty="0">
                <a:latin typeface="Time New Roman"/>
              </a:rPr>
              <a:t>    Can display both characters and graphics clearly in a compact size..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980213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fontScale="90000"/>
          </a:bodyPr>
          <a:lstStyle/>
          <a:p>
            <a:r>
              <a:rPr lang="en-US" altLang="en-US" sz="4000" b="1" smtClean="0">
                <a:solidFill>
                  <a:srgbClr val="CC0066"/>
                </a:solidFill>
              </a:rPr>
              <a:t>Addressing Modes of 8085</a:t>
            </a:r>
            <a:br>
              <a:rPr lang="en-US" altLang="en-US" sz="4000" b="1" smtClean="0">
                <a:solidFill>
                  <a:srgbClr val="CC0066"/>
                </a:solidFill>
              </a:rPr>
            </a:br>
            <a:endParaRPr lang="en-US" altLang="en-US" sz="4000" b="1" smtClean="0">
              <a:solidFill>
                <a:srgbClr val="CC0066"/>
              </a:solidFill>
            </a:endParaRPr>
          </a:p>
        </p:txBody>
      </p:sp>
      <p:sp>
        <p:nvSpPr>
          <p:cNvPr id="82947" name="Rectangle 3"/>
          <p:cNvSpPr>
            <a:spLocks noGrp="1" noChangeArrowheads="1"/>
          </p:cNvSpPr>
          <p:nvPr>
            <p:ph idx="1"/>
          </p:nvPr>
        </p:nvSpPr>
        <p:spPr>
          <a:xfrm>
            <a:off x="685800" y="1447800"/>
            <a:ext cx="7620000" cy="4724400"/>
          </a:xfrm>
        </p:spPr>
        <p:txBody>
          <a:bodyPr>
            <a:normAutofit/>
          </a:bodyPr>
          <a:lstStyle/>
          <a:p>
            <a:pPr algn="just">
              <a:lnSpc>
                <a:spcPct val="125000"/>
              </a:lnSpc>
            </a:pPr>
            <a:r>
              <a:rPr lang="en-US" altLang="en-US" b="1" smtClean="0">
                <a:solidFill>
                  <a:schemeClr val="accent2"/>
                </a:solidFill>
              </a:rPr>
              <a:t>Addressing Modes</a:t>
            </a:r>
            <a:r>
              <a:rPr lang="en-US" altLang="en-US" b="1" smtClean="0"/>
              <a:t> </a:t>
            </a:r>
            <a:r>
              <a:rPr lang="en-US" altLang="en-US" smtClean="0"/>
              <a:t>: is </a:t>
            </a:r>
            <a:r>
              <a:rPr lang="en-US" altLang="en-US" b="1" i="1" smtClean="0"/>
              <a:t>the technique </a:t>
            </a:r>
            <a:r>
              <a:rPr lang="en-US" altLang="en-US" smtClean="0"/>
              <a:t>used to fetch the desired operand during the execution of an instruction.</a:t>
            </a:r>
          </a:p>
          <a:p>
            <a:pPr algn="just">
              <a:lnSpc>
                <a:spcPct val="125000"/>
              </a:lnSpc>
            </a:pPr>
            <a:r>
              <a:rPr lang="en-US" altLang="en-US" smtClean="0"/>
              <a:t>Instructions can be categorized according to their method of addressing the hardware registers and/or memory.</a:t>
            </a:r>
          </a:p>
        </p:txBody>
      </p:sp>
    </p:spTree>
    <p:extLst>
      <p:ext uri="{BB962C8B-B14F-4D97-AF65-F5344CB8AC3E}">
        <p14:creationId xmlns:p14="http://schemas.microsoft.com/office/powerpoint/2010/main" val="1490348094"/>
      </p:ext>
    </p:extLst>
  </p:cSld>
  <p:clrMapOvr>
    <a:masterClrMapping/>
  </p:clrMapOvr>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229600" cy="533400"/>
          </a:xfrm>
        </p:spPr>
        <p:txBody>
          <a:bodyPr>
            <a:normAutofit fontScale="90000"/>
          </a:bodyPr>
          <a:lstStyle/>
          <a:p>
            <a:r>
              <a:rPr lang="en-US" dirty="0"/>
              <a:t>SPI bus </a:t>
            </a:r>
          </a:p>
        </p:txBody>
      </p:sp>
      <p:sp>
        <p:nvSpPr>
          <p:cNvPr id="3" name="Content Placeholder 2"/>
          <p:cNvSpPr>
            <a:spLocks noGrp="1"/>
          </p:cNvSpPr>
          <p:nvPr>
            <p:ph idx="1"/>
          </p:nvPr>
        </p:nvSpPr>
        <p:spPr>
          <a:xfrm>
            <a:off x="304800" y="914400"/>
            <a:ext cx="8382000" cy="5211763"/>
          </a:xfrm>
        </p:spPr>
        <p:txBody>
          <a:bodyPr>
            <a:normAutofit fontScale="62500" lnSpcReduction="20000"/>
          </a:bodyPr>
          <a:lstStyle/>
          <a:p>
            <a:pPr marL="0" indent="0">
              <a:buNone/>
            </a:pPr>
            <a:r>
              <a:rPr lang="en-US" b="1" dirty="0">
                <a:latin typeface="Time New Roman"/>
              </a:rPr>
              <a:t>a) SPI  purpose</a:t>
            </a:r>
            <a:endParaRPr lang="en-US" dirty="0">
              <a:latin typeface="Time New Roman"/>
            </a:endParaRPr>
          </a:p>
          <a:p>
            <a:r>
              <a:rPr lang="en-US" dirty="0">
                <a:latin typeface="Time New Roman"/>
              </a:rPr>
              <a:t>SPI (Serial Peripheral Interface) is a synchronous serial communication protocol used to transfer data between a microprocessor (master) and peripheral devices (slaves). It allows fast, full-duplex data transfer over short distances.</a:t>
            </a:r>
          </a:p>
          <a:p>
            <a:pPr marL="0" indent="0">
              <a:buNone/>
            </a:pPr>
            <a:r>
              <a:rPr lang="en-US" b="1" dirty="0">
                <a:latin typeface="Time New Roman"/>
              </a:rPr>
              <a:t>b) Four main signal lines in SPI:</a:t>
            </a:r>
            <a:endParaRPr lang="en-US" dirty="0">
              <a:latin typeface="Time New Roman"/>
            </a:endParaRPr>
          </a:p>
          <a:p>
            <a:r>
              <a:rPr lang="en-US" dirty="0">
                <a:latin typeface="Time New Roman"/>
              </a:rPr>
              <a:t>    SCLK (Serial Clock): Clock signal generated by the master to synchronize data transfer.</a:t>
            </a:r>
          </a:p>
          <a:p>
            <a:r>
              <a:rPr lang="en-US" dirty="0" smtClean="0">
                <a:latin typeface="Time New Roman"/>
              </a:rPr>
              <a:t>    </a:t>
            </a:r>
            <a:r>
              <a:rPr lang="en-US" dirty="0">
                <a:latin typeface="Time New Roman"/>
              </a:rPr>
              <a:t>MOSI (Master Out Slave In): Line for data sent from master to slave.</a:t>
            </a:r>
          </a:p>
          <a:p>
            <a:r>
              <a:rPr lang="en-US" dirty="0">
                <a:latin typeface="Time New Roman"/>
              </a:rPr>
              <a:t>    MISO (Master In Slave Out): Line for data sent from slave to master.</a:t>
            </a:r>
          </a:p>
          <a:p>
            <a:r>
              <a:rPr lang="en-US" dirty="0">
                <a:latin typeface="Time New Roman"/>
              </a:rPr>
              <a:t>    SS (Slave Select): Used by the master to select the slave device for communication.</a:t>
            </a:r>
          </a:p>
          <a:p>
            <a:pPr marL="0" indent="0">
              <a:buNone/>
            </a:pPr>
            <a:r>
              <a:rPr lang="en-US" b="1" dirty="0">
                <a:latin typeface="Time New Roman"/>
              </a:rPr>
              <a:t>c) Two advantages of SPI over I²C:</a:t>
            </a:r>
            <a:endParaRPr lang="en-US" dirty="0">
              <a:latin typeface="Time New Roman"/>
            </a:endParaRPr>
          </a:p>
          <a:p>
            <a:r>
              <a:rPr lang="en-US" dirty="0">
                <a:latin typeface="Time New Roman"/>
              </a:rPr>
              <a:t>    Faster data transfer speeds due to full-duplex communication.</a:t>
            </a:r>
          </a:p>
          <a:p>
            <a:r>
              <a:rPr lang="en-US" dirty="0">
                <a:latin typeface="Time New Roman"/>
              </a:rPr>
              <a:t>    Simple hardware implementation without addressing, reducing complexity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97108125"/>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solidFill>
                  <a:schemeClr val="accent3">
                    <a:lumMod val="50000"/>
                  </a:schemeClr>
                </a:solidFill>
                <a:latin typeface="Time New Roman"/>
              </a:rPr>
              <a:t/>
            </a:r>
            <a:br>
              <a:rPr lang="en-US" b="1" dirty="0" smtClean="0">
                <a:solidFill>
                  <a:schemeClr val="accent3">
                    <a:lumMod val="50000"/>
                  </a:schemeClr>
                </a:solidFill>
                <a:latin typeface="Time New Roman"/>
              </a:rPr>
            </a:br>
            <a:r>
              <a:rPr lang="en-US" b="1" dirty="0">
                <a:solidFill>
                  <a:schemeClr val="accent3">
                    <a:lumMod val="50000"/>
                  </a:schemeClr>
                </a:solidFill>
                <a:latin typeface="Time New Roman"/>
              </a:rPr>
              <a:t/>
            </a:r>
            <a:br>
              <a:rPr lang="en-US" b="1" dirty="0">
                <a:solidFill>
                  <a:schemeClr val="accent3">
                    <a:lumMod val="50000"/>
                  </a:schemeClr>
                </a:solidFill>
                <a:latin typeface="Time New Roman"/>
              </a:rPr>
            </a:br>
            <a:r>
              <a:rPr lang="en-US" b="1" dirty="0" smtClean="0">
                <a:solidFill>
                  <a:schemeClr val="accent3">
                    <a:lumMod val="50000"/>
                  </a:schemeClr>
                </a:solidFill>
                <a:latin typeface="Time New Roman"/>
              </a:rPr>
              <a:t/>
            </a:r>
            <a:br>
              <a:rPr lang="en-US" b="1" dirty="0" smtClean="0">
                <a:solidFill>
                  <a:schemeClr val="accent3">
                    <a:lumMod val="50000"/>
                  </a:schemeClr>
                </a:solidFill>
                <a:latin typeface="Time New Roman"/>
              </a:rPr>
            </a:br>
            <a:r>
              <a:rPr lang="en-US" b="1" dirty="0">
                <a:solidFill>
                  <a:schemeClr val="accent3">
                    <a:lumMod val="50000"/>
                  </a:schemeClr>
                </a:solidFill>
                <a:latin typeface="Time New Roman"/>
              </a:rPr>
              <a:t/>
            </a:r>
            <a:br>
              <a:rPr lang="en-US" b="1" dirty="0">
                <a:solidFill>
                  <a:schemeClr val="accent3">
                    <a:lumMod val="50000"/>
                  </a:schemeClr>
                </a:solidFill>
                <a:latin typeface="Time New Roman"/>
              </a:rPr>
            </a:br>
            <a:r>
              <a:rPr lang="en-US" b="1" dirty="0" smtClean="0">
                <a:solidFill>
                  <a:schemeClr val="accent3">
                    <a:lumMod val="50000"/>
                  </a:schemeClr>
                </a:solidFill>
                <a:latin typeface="Time New Roman"/>
              </a:rPr>
              <a:t/>
            </a:r>
            <a:br>
              <a:rPr lang="en-US" b="1" dirty="0" smtClean="0">
                <a:solidFill>
                  <a:schemeClr val="accent3">
                    <a:lumMod val="50000"/>
                  </a:schemeClr>
                </a:solidFill>
                <a:latin typeface="Time New Roman"/>
              </a:rPr>
            </a:br>
            <a:r>
              <a:rPr lang="en-US" b="1" dirty="0">
                <a:solidFill>
                  <a:schemeClr val="accent3">
                    <a:lumMod val="50000"/>
                  </a:schemeClr>
                </a:solidFill>
                <a:latin typeface="Time New Roman"/>
              </a:rPr>
              <a:t/>
            </a:r>
            <a:br>
              <a:rPr lang="en-US" b="1" dirty="0">
                <a:solidFill>
                  <a:schemeClr val="accent3">
                    <a:lumMod val="50000"/>
                  </a:schemeClr>
                </a:solidFill>
                <a:latin typeface="Time New Roman"/>
              </a:rPr>
            </a:br>
            <a:r>
              <a:rPr lang="en-US" b="1" dirty="0" smtClean="0">
                <a:solidFill>
                  <a:schemeClr val="accent3">
                    <a:lumMod val="50000"/>
                  </a:schemeClr>
                </a:solidFill>
                <a:latin typeface="Time New Roman"/>
              </a:rPr>
              <a:t/>
            </a:r>
            <a:br>
              <a:rPr lang="en-US" b="1" dirty="0" smtClean="0">
                <a:solidFill>
                  <a:schemeClr val="accent3">
                    <a:lumMod val="50000"/>
                  </a:schemeClr>
                </a:solidFill>
                <a:latin typeface="Time New Roman"/>
              </a:rPr>
            </a:br>
            <a:r>
              <a:rPr lang="en-US" b="1" dirty="0">
                <a:solidFill>
                  <a:schemeClr val="accent3">
                    <a:lumMod val="50000"/>
                  </a:schemeClr>
                </a:solidFill>
                <a:latin typeface="Time New Roman"/>
              </a:rPr>
              <a:t/>
            </a:r>
            <a:br>
              <a:rPr lang="en-US" b="1" dirty="0">
                <a:solidFill>
                  <a:schemeClr val="accent3">
                    <a:lumMod val="50000"/>
                  </a:schemeClr>
                </a:solidFill>
                <a:latin typeface="Time New Roman"/>
              </a:rPr>
            </a:br>
            <a:r>
              <a:rPr lang="en-US" b="1" dirty="0" smtClean="0">
                <a:solidFill>
                  <a:schemeClr val="accent3">
                    <a:lumMod val="50000"/>
                  </a:schemeClr>
                </a:solidFill>
                <a:latin typeface="Time New Roman"/>
              </a:rPr>
              <a:t>EXTERNAL COMMUNICATION INTERFACE RS232</a:t>
            </a:r>
            <a:endParaRPr lang="en-US" b="1" dirty="0">
              <a:solidFill>
                <a:schemeClr val="accent3">
                  <a:lumMod val="50000"/>
                </a:schemeClr>
              </a:solidFill>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27304766"/>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610600" cy="6202362"/>
          </a:xfrm>
        </p:spPr>
        <p:txBody>
          <a:bodyPr>
            <a:noAutofit/>
          </a:bodyPr>
          <a:lstStyle/>
          <a:p>
            <a:pPr algn="l"/>
            <a:r>
              <a:rPr lang="en-US" sz="2000" b="1" dirty="0" smtClean="0">
                <a:latin typeface="Time New Roman"/>
              </a:rPr>
              <a:t/>
            </a:r>
            <a:br>
              <a:rPr lang="en-US" sz="2000" b="1" dirty="0" smtClean="0">
                <a:latin typeface="Time New Roman"/>
              </a:rPr>
            </a:br>
            <a:r>
              <a:rPr lang="en-US" sz="2000" b="1" dirty="0">
                <a:latin typeface="Time New Roman"/>
              </a:rPr>
              <a:t/>
            </a:r>
            <a:br>
              <a:rPr lang="en-US" sz="2000" b="1" dirty="0">
                <a:latin typeface="Time New Roman"/>
              </a:rPr>
            </a:br>
            <a:r>
              <a:rPr lang="en-US" sz="2000" b="1" dirty="0" smtClean="0">
                <a:latin typeface="Time New Roman"/>
              </a:rPr>
              <a:t/>
            </a:r>
            <a:br>
              <a:rPr lang="en-US" sz="2000" b="1" dirty="0" smtClean="0">
                <a:latin typeface="Time New Roman"/>
              </a:rPr>
            </a:br>
            <a:r>
              <a:rPr lang="en-US" sz="2000" b="1" dirty="0">
                <a:latin typeface="Time New Roman"/>
              </a:rPr>
              <a:t/>
            </a:r>
            <a:br>
              <a:rPr lang="en-US" sz="2000" b="1" dirty="0">
                <a:latin typeface="Time New Roman"/>
              </a:rPr>
            </a:br>
            <a:r>
              <a:rPr lang="en-US" sz="2000" b="1" dirty="0" smtClean="0">
                <a:latin typeface="Time New Roman"/>
              </a:rPr>
              <a:t/>
            </a:r>
            <a:br>
              <a:rPr lang="en-US" sz="2000" b="1" dirty="0" smtClean="0">
                <a:latin typeface="Time New Roman"/>
              </a:rPr>
            </a:br>
            <a:r>
              <a:rPr lang="en-US" sz="2000" b="1" dirty="0">
                <a:latin typeface="Time New Roman"/>
              </a:rPr>
              <a:t/>
            </a:r>
            <a:br>
              <a:rPr lang="en-US" sz="2000" b="1" dirty="0">
                <a:latin typeface="Time New Roman"/>
              </a:rPr>
            </a:br>
            <a:r>
              <a:rPr lang="en-US" sz="2000" b="1" dirty="0" smtClean="0">
                <a:latin typeface="Time New Roman"/>
              </a:rPr>
              <a:t/>
            </a:r>
            <a:br>
              <a:rPr lang="en-US" sz="2000" b="1" dirty="0" smtClean="0">
                <a:latin typeface="Time New Roman"/>
              </a:rPr>
            </a:br>
            <a:r>
              <a:rPr lang="en-US" sz="2000" b="1" dirty="0" smtClean="0">
                <a:latin typeface="Time New Roman"/>
              </a:rPr>
              <a:t>RS-232</a:t>
            </a:r>
            <a:r>
              <a:rPr lang="en-US" sz="2000" dirty="0" smtClean="0">
                <a:latin typeface="Time New Roman"/>
              </a:rPr>
              <a:t> </a:t>
            </a:r>
            <a:r>
              <a:rPr lang="en-US" sz="2000" dirty="0">
                <a:latin typeface="Time New Roman"/>
              </a:rPr>
              <a:t>stands for </a:t>
            </a:r>
            <a:r>
              <a:rPr lang="en-US" sz="2000" b="1" dirty="0">
                <a:latin typeface="Time New Roman"/>
              </a:rPr>
              <a:t>Recommended Standard 232</a:t>
            </a:r>
            <a:r>
              <a:rPr lang="en-US" sz="2000" dirty="0">
                <a:latin typeface="Time New Roman"/>
              </a:rPr>
              <a:t>.</a:t>
            </a:r>
            <a:br>
              <a:rPr lang="en-US" sz="2000" dirty="0">
                <a:latin typeface="Time New Roman"/>
              </a:rPr>
            </a:br>
            <a:r>
              <a:rPr lang="en-US" sz="2000" dirty="0">
                <a:latin typeface="Time New Roman"/>
              </a:rPr>
              <a:t>It is a </a:t>
            </a:r>
            <a:r>
              <a:rPr lang="en-US" sz="2000" b="1" dirty="0">
                <a:latin typeface="Time New Roman"/>
              </a:rPr>
              <a:t>standard for serial communication</a:t>
            </a:r>
            <a:r>
              <a:rPr lang="en-US" sz="2000" dirty="0">
                <a:latin typeface="Time New Roman"/>
              </a:rPr>
              <a:t> that allows the exchange of data between a </a:t>
            </a:r>
            <a:r>
              <a:rPr lang="en-US" sz="2000" b="1" dirty="0">
                <a:latin typeface="Time New Roman"/>
              </a:rPr>
              <a:t>computer (DTE – Data Terminal Equipment)</a:t>
            </a:r>
            <a:r>
              <a:rPr lang="en-US" sz="2000" dirty="0">
                <a:latin typeface="Time New Roman"/>
              </a:rPr>
              <a:t> and a </a:t>
            </a:r>
            <a:r>
              <a:rPr lang="en-US" sz="2000" b="1" dirty="0">
                <a:latin typeface="Time New Roman"/>
              </a:rPr>
              <a:t>peripheral device (DCE – Data Communication Equipment)</a:t>
            </a:r>
            <a:r>
              <a:rPr lang="en-US" sz="2000" dirty="0">
                <a:latin typeface="Time New Roman"/>
              </a:rPr>
              <a:t> like a modem or printer</a:t>
            </a:r>
            <a:r>
              <a:rPr lang="en-US" sz="2000" dirty="0" smtClean="0">
                <a:latin typeface="Time New Roman"/>
              </a:rPr>
              <a:t>.</a:t>
            </a:r>
            <a:br>
              <a:rPr lang="en-US" sz="2000" dirty="0" smtClean="0">
                <a:latin typeface="Time New Roman"/>
              </a:rPr>
            </a:br>
            <a:r>
              <a:rPr lang="en-US" sz="2000" dirty="0">
                <a:latin typeface="Time New Roman"/>
              </a:rPr>
              <a:t>RS-232 is a standard communication protocol for connecting computers and their peripheral devices to enable serial data exchange. In simple terms, RS232 represents the voltage for the path used for data exchange between the devices. It determines the common voltage and signal level, common pin wire configuration and minimum, amount of control signals</a:t>
            </a:r>
            <a:r>
              <a:rPr lang="en-US" sz="2000" dirty="0" smtClean="0">
                <a:latin typeface="Time New Roman"/>
              </a:rPr>
              <a:t>.</a:t>
            </a:r>
            <a:br>
              <a:rPr lang="en-US" sz="2000" dirty="0" smtClean="0">
                <a:latin typeface="Time New Roman"/>
              </a:rPr>
            </a:br>
            <a:r>
              <a:rPr lang="en-US" sz="2000" dirty="0">
                <a:latin typeface="Time New Roman"/>
              </a:rPr>
              <a:t>RS232 represents the signals connecting between DTE and DCE. Therefore, DTE represents Data Terminal Equipment and an example for DTE is a computer. DCE represents Data Communication Equipment or Data Circuit Terminating Equipment and an example for DCE is a modem</a:t>
            </a:r>
            <a:r>
              <a:rPr lang="en-US" sz="2000" dirty="0" smtClean="0">
                <a:latin typeface="Time New Roman"/>
              </a:rPr>
              <a:t>.</a:t>
            </a:r>
            <a:br>
              <a:rPr lang="en-US" sz="2000" dirty="0" smtClean="0">
                <a:latin typeface="Time New Roman"/>
              </a:rPr>
            </a:br>
            <a:r>
              <a:rPr lang="en-US" sz="2000" dirty="0">
                <a:latin typeface="Time New Roman"/>
              </a:rPr>
              <a:t>RS232 was introduced in the 1960s and was initially referred to as EIA Recommended Standard 232. RS232 is one of the first serial communication standards with provided simple connectivity and compatibility across multiple manufacturers. The DTEs in RS32 are electromechanical typewriters and DCEs are modems.</a:t>
            </a:r>
            <a:br>
              <a:rPr lang="en-US" sz="2000" dirty="0">
                <a:latin typeface="Time New Roman"/>
              </a:rPr>
            </a:br>
            <a:r>
              <a:rPr lang="en-US" sz="2000" dirty="0">
                <a:latin typeface="Time New Roman"/>
              </a:rPr>
              <a:t/>
            </a:r>
            <a:br>
              <a:rPr lang="en-US" sz="2000" dirty="0">
                <a:latin typeface="Time New Roman"/>
              </a:rPr>
            </a:br>
            <a:r>
              <a:rPr lang="en-US" sz="2000" dirty="0" smtClean="0">
                <a:latin typeface="Time New Roman"/>
              </a:rPr>
              <a:t/>
            </a:r>
            <a:br>
              <a:rPr lang="en-US" sz="2000" dirty="0" smtClean="0">
                <a:latin typeface="Time New Roman"/>
              </a:rPr>
            </a:br>
            <a:r>
              <a:rPr lang="en-US" sz="2000" dirty="0">
                <a:latin typeface="Time New Roman"/>
              </a:rPr>
              <a:t/>
            </a:r>
            <a:br>
              <a:rPr lang="en-US" sz="2000" dirty="0">
                <a:latin typeface="Time New Roman"/>
              </a:rPr>
            </a:br>
            <a:r>
              <a:rPr lang="en-US" sz="2000" dirty="0" smtClean="0">
                <a:latin typeface="Time New Roman"/>
              </a:rPr>
              <a:t/>
            </a:r>
            <a:br>
              <a:rPr lang="en-US" sz="2000" dirty="0" smtClean="0">
                <a:latin typeface="Time New Roman"/>
              </a:rPr>
            </a:br>
            <a:r>
              <a:rPr lang="en-US" sz="2000" dirty="0">
                <a:latin typeface="Time New Roman"/>
              </a:rPr>
              <a:t/>
            </a:r>
            <a:br>
              <a:rPr lang="en-US" sz="2000" dirty="0">
                <a:latin typeface="Time New Roman"/>
              </a:rPr>
            </a:br>
            <a:r>
              <a:rPr lang="en-US" sz="2000" dirty="0">
                <a:latin typeface="Time New Roman"/>
              </a:rPr>
              <a:t/>
            </a:r>
            <a:br>
              <a:rPr lang="en-US" sz="2000" dirty="0">
                <a:latin typeface="Time New Roman"/>
              </a:rPr>
            </a:br>
            <a:endParaRPr lang="en-US" sz="20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7374746"/>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57250"/>
            <a:ext cx="8461587" cy="5010150"/>
          </a:xfrm>
          <a:prstGeom prst="rect">
            <a:avLst/>
          </a:prstGeom>
        </p:spPr>
      </p:pic>
    </p:spTree>
    <p:extLst>
      <p:ext uri="{BB962C8B-B14F-4D97-AF65-F5344CB8AC3E}">
        <p14:creationId xmlns:p14="http://schemas.microsoft.com/office/powerpoint/2010/main" val="1178406874"/>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15400" cy="6446837"/>
          </a:xfrm>
        </p:spPr>
        <p:txBody>
          <a:bodyPr>
            <a:normAutofit/>
          </a:bodyPr>
          <a:lstStyle/>
          <a:p>
            <a:pPr algn="l"/>
            <a:r>
              <a:rPr lang="en-US" sz="2000" dirty="0">
                <a:latin typeface="Time New Roman"/>
              </a:rPr>
              <a:t>The RS-232 interface works in a mixture with UART (universal asynchronous receiver/transmitter). It is a part of an integrated circuit integrated within the processor or controller. It creates bytes and sequentially sends the single bits in a frame. A frame is a defined structure, carrying a meaningful sequence of bits or bytes of data. It has a start bit followed by 8 data bits, a parity bit, and a stop bit. Once data is modified into bits separate line drivers are used to changing the logic level of UART to RS-232 logic</a:t>
            </a:r>
            <a:r>
              <a:rPr lang="en-US" sz="2000" dirty="0" smtClean="0">
                <a:latin typeface="Time New Roman"/>
              </a:rPr>
              <a:t>.</a:t>
            </a:r>
            <a:br>
              <a:rPr lang="en-US" sz="2000" dirty="0" smtClean="0">
                <a:latin typeface="Time New Roman"/>
              </a:rPr>
            </a:br>
            <a:r>
              <a:rPr lang="en-US" sz="2000" dirty="0">
                <a:latin typeface="Time New Roman"/>
              </a:rPr>
              <a:t>Finally, the signals are shared along the interface cable at the particular voltage level of RS-232. The data is transmitted serially on RS232. Each bit is transmitted one after the other. This mode of transmission needed that the receiver is aware of when the actual data bits are appearing to synchronize itself with arriving data. Therefore, logic 0 is sent as a start bit.</a:t>
            </a:r>
            <a:br>
              <a:rPr lang="en-US" sz="2000" dirty="0">
                <a:latin typeface="Time New Roman"/>
              </a:rPr>
            </a:br>
            <a:r>
              <a:rPr lang="en-US" sz="2000" dirty="0">
                <a:latin typeface="Time New Roman"/>
              </a:rPr>
              <a:t>The start bit in the frame signals the receiver that a new character is arriving. Once the receiver acknowledges the next five to eight bits are sent which defines the character. This is followed by the parity bit used for error detection. The parity bit can determine an even or an odd number of ones in the set of bits. For error detection, it can add a more bit to the data word.</a:t>
            </a:r>
            <a:br>
              <a:rPr lang="en-US" sz="2000" dirty="0">
                <a:latin typeface="Time New Roman"/>
              </a:rPr>
            </a:br>
            <a:r>
              <a:rPr lang="en-US" sz="2000" dirty="0">
                <a:latin typeface="Time New Roman"/>
              </a:rPr>
              <a:t/>
            </a:r>
            <a:br>
              <a:rPr lang="en-US" sz="2000" dirty="0">
                <a:latin typeface="Time New Roman"/>
              </a:rPr>
            </a:br>
            <a:endParaRPr lang="en-US" sz="20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1574012"/>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54562"/>
          </a:xfrm>
        </p:spPr>
        <p:txBody>
          <a:bodyPr>
            <a:normAutofit/>
          </a:bodyPr>
          <a:lstStyle/>
          <a:p>
            <a:pPr algn="l"/>
            <a:r>
              <a:rPr lang="en-US" sz="2000" dirty="0">
                <a:latin typeface="Time New Roman"/>
              </a:rPr>
              <a:t>The transmitter evaluates the value of the bit based on the data sent and the receiver also implements the same computation. It tests the parity value to the computed value. The stop bit supports the receiver to recognize the end of the message. The start bit continually has space value and the stop bit has mark value</a:t>
            </a:r>
            <a:r>
              <a:rPr lang="en-US" sz="2000" dirty="0" smtClean="0">
                <a:latin typeface="Time New Roman"/>
              </a:rPr>
              <a:t>.</a:t>
            </a:r>
            <a:br>
              <a:rPr lang="en-US" sz="2000" dirty="0" smtClean="0">
                <a:latin typeface="Time New Roman"/>
              </a:rPr>
            </a:br>
            <a:r>
              <a:rPr lang="en-US" sz="2000" dirty="0">
                <a:latin typeface="Time New Roman"/>
              </a:rPr>
              <a:t>This generates a framing error condition in the receiving UART. The device then attempts to resynchronize on more incoming bits. At the other end again the line driver interface changes it into UART compatible logic levels. At the destination, a second UART re-assembles the bits into bytes. This is how RS232 creates the data exchange compatible and reliable.</a:t>
            </a:r>
            <a:br>
              <a:rPr lang="en-US" sz="2000" dirty="0">
                <a:latin typeface="Time New Roman"/>
              </a:rPr>
            </a:br>
            <a:r>
              <a:rPr lang="en-US" sz="2000" dirty="0">
                <a:latin typeface="Time New Roman"/>
              </a:rPr>
              <a:t/>
            </a:r>
            <a:br>
              <a:rPr lang="en-US" sz="2000" dirty="0">
                <a:latin typeface="Time New Roman"/>
              </a:rPr>
            </a:br>
            <a:endParaRPr lang="en-US" sz="20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16921377"/>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400" b="1" dirty="0" smtClean="0">
                <a:solidFill>
                  <a:schemeClr val="accent3">
                    <a:lumMod val="50000"/>
                  </a:schemeClr>
                </a:solidFill>
                <a:latin typeface="Time New Roman"/>
              </a:rPr>
              <a:t>RS232 INTERFACING DIAGRAM</a:t>
            </a:r>
            <a:endParaRPr lang="en-US" sz="2400" b="1" dirty="0">
              <a:solidFill>
                <a:schemeClr val="accent3">
                  <a:lumMod val="50000"/>
                </a:schemeClr>
              </a:solidFill>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511532" y="1143001"/>
            <a:ext cx="7489468" cy="5567232"/>
          </a:xfrm>
          <a:prstGeom prst="rect">
            <a:avLst/>
          </a:prstGeom>
        </p:spPr>
      </p:pic>
    </p:spTree>
    <p:extLst>
      <p:ext uri="{BB962C8B-B14F-4D97-AF65-F5344CB8AC3E}">
        <p14:creationId xmlns:p14="http://schemas.microsoft.com/office/powerpoint/2010/main" val="1569778195"/>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0"/>
            <a:ext cx="8077200" cy="2514600"/>
          </a:xfrm>
        </p:spPr>
        <p:txBody>
          <a:bodyPr>
            <a:noAutofit/>
          </a:bodyPr>
          <a:lstStyle/>
          <a:p>
            <a:r>
              <a:rPr lang="en-US" sz="4000" b="1" dirty="0" smtClean="0">
                <a:solidFill>
                  <a:schemeClr val="accent3">
                    <a:lumMod val="50000"/>
                  </a:schemeClr>
                </a:solidFill>
                <a:latin typeface="Time New Roman"/>
              </a:rPr>
              <a:t/>
            </a:r>
            <a:br>
              <a:rPr lang="en-US" sz="4000" b="1" dirty="0" smtClean="0">
                <a:solidFill>
                  <a:schemeClr val="accent3">
                    <a:lumMod val="50000"/>
                  </a:schemeClr>
                </a:solidFill>
                <a:latin typeface="Time New Roman"/>
              </a:rPr>
            </a:br>
            <a:r>
              <a:rPr lang="en-US" sz="4000" b="1" dirty="0" smtClean="0">
                <a:solidFill>
                  <a:schemeClr val="accent3">
                    <a:lumMod val="50000"/>
                  </a:schemeClr>
                </a:solidFill>
                <a:latin typeface="Time New Roman"/>
              </a:rPr>
              <a:t>EXTERNAL COMMUNICATION INTERFACE USB</a:t>
            </a:r>
            <a:endParaRPr lang="en-US" sz="4000" b="1" dirty="0">
              <a:solidFill>
                <a:schemeClr val="accent3">
                  <a:lumMod val="50000"/>
                </a:schemeClr>
              </a:solidFill>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95657917"/>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762125"/>
            <a:ext cx="5715000" cy="3333750"/>
          </a:xfrm>
          <a:prstGeom prst="rect">
            <a:avLst/>
          </a:prstGeom>
        </p:spPr>
      </p:pic>
    </p:spTree>
    <p:extLst>
      <p:ext uri="{BB962C8B-B14F-4D97-AF65-F5344CB8AC3E}">
        <p14:creationId xmlns:p14="http://schemas.microsoft.com/office/powerpoint/2010/main" val="4061596376"/>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7750"/>
            <a:ext cx="7955279" cy="4972050"/>
          </a:xfrm>
          <a:prstGeom prst="rect">
            <a:avLst/>
          </a:prstGeom>
        </p:spPr>
      </p:pic>
    </p:spTree>
    <p:extLst>
      <p:ext uri="{BB962C8B-B14F-4D97-AF65-F5344CB8AC3E}">
        <p14:creationId xmlns:p14="http://schemas.microsoft.com/office/powerpoint/2010/main" val="15676659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ChangeArrowheads="1"/>
          </p:cNvSpPr>
          <p:nvPr/>
        </p:nvSpPr>
        <p:spPr bwMode="auto">
          <a:xfrm>
            <a:off x="685800" y="1752600"/>
            <a:ext cx="79248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b="1">
                <a:solidFill>
                  <a:schemeClr val="tx1"/>
                </a:solidFill>
                <a:latin typeface="Arial" panose="020B0604020202020204" pitchFamily="34" charset="0"/>
              </a:defRPr>
            </a:lvl1pPr>
            <a:lvl2pPr marL="914400" indent="-457200" eaLnBrk="0" hangingPunct="0">
              <a:defRPr sz="2400" b="1">
                <a:solidFill>
                  <a:schemeClr val="tx1"/>
                </a:solidFill>
                <a:latin typeface="Arial" panose="020B0604020202020204" pitchFamily="34" charset="0"/>
              </a:defRPr>
            </a:lvl2pPr>
            <a:lvl3pPr marL="1371600" indent="-457200" eaLnBrk="0" hangingPunct="0">
              <a:defRPr sz="2400" b="1">
                <a:solidFill>
                  <a:schemeClr val="tx1"/>
                </a:solidFill>
                <a:latin typeface="Arial" panose="020B0604020202020204" pitchFamily="34" charset="0"/>
              </a:defRPr>
            </a:lvl3pPr>
            <a:lvl4pPr marL="1828800" indent="-457200" eaLnBrk="0" hangingPunct="0">
              <a:defRPr sz="2400" b="1">
                <a:solidFill>
                  <a:schemeClr val="tx1"/>
                </a:solidFill>
                <a:latin typeface="Arial" panose="020B0604020202020204" pitchFamily="34" charset="0"/>
              </a:defRPr>
            </a:lvl4pPr>
            <a:lvl5pPr marL="2286000" indent="-457200" eaLnBrk="0" hangingPunct="0">
              <a:defRPr sz="2400" b="1">
                <a:solidFill>
                  <a:schemeClr val="tx1"/>
                </a:solidFill>
                <a:latin typeface="Arial" panose="020B0604020202020204" pitchFamily="34" charset="0"/>
              </a:defRPr>
            </a:lvl5pPr>
            <a:lvl6pPr marL="2743200" indent="-457200" eaLnBrk="0" fontAlgn="base" hangingPunct="0">
              <a:spcBef>
                <a:spcPct val="0"/>
              </a:spcBef>
              <a:spcAft>
                <a:spcPct val="0"/>
              </a:spcAft>
              <a:defRPr sz="2400" b="1">
                <a:solidFill>
                  <a:schemeClr val="tx1"/>
                </a:solidFill>
                <a:latin typeface="Arial" panose="020B0604020202020204" pitchFamily="34" charset="0"/>
              </a:defRPr>
            </a:lvl6pPr>
            <a:lvl7pPr marL="3200400" indent="-457200" eaLnBrk="0" fontAlgn="base" hangingPunct="0">
              <a:spcBef>
                <a:spcPct val="0"/>
              </a:spcBef>
              <a:spcAft>
                <a:spcPct val="0"/>
              </a:spcAft>
              <a:defRPr sz="2400" b="1">
                <a:solidFill>
                  <a:schemeClr val="tx1"/>
                </a:solidFill>
                <a:latin typeface="Arial" panose="020B0604020202020204" pitchFamily="34" charset="0"/>
              </a:defRPr>
            </a:lvl7pPr>
            <a:lvl8pPr marL="3657600" indent="-457200" eaLnBrk="0" fontAlgn="base" hangingPunct="0">
              <a:spcBef>
                <a:spcPct val="0"/>
              </a:spcBef>
              <a:spcAft>
                <a:spcPct val="0"/>
              </a:spcAft>
              <a:defRPr sz="2400" b="1">
                <a:solidFill>
                  <a:schemeClr val="tx1"/>
                </a:solidFill>
                <a:latin typeface="Arial" panose="020B0604020202020204" pitchFamily="34" charset="0"/>
              </a:defRPr>
            </a:lvl8pPr>
            <a:lvl9pPr marL="4114800" indent="-4572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125000"/>
              </a:lnSpc>
            </a:pPr>
            <a:r>
              <a:rPr lang="en-US" altLang="en-US" sz="3200" b="0">
                <a:latin typeface="Times New Roman" panose="02020603050405020304" pitchFamily="18" charset="0"/>
              </a:rPr>
              <a:t>• The 8085 MPU uses five addressing Modes:</a:t>
            </a:r>
          </a:p>
          <a:p>
            <a:pPr algn="just" eaLnBrk="1" hangingPunct="1">
              <a:lnSpc>
                <a:spcPct val="125000"/>
              </a:lnSpc>
              <a:buFontTx/>
              <a:buAutoNum type="arabicPeriod"/>
            </a:pPr>
            <a:r>
              <a:rPr lang="en-US" altLang="en-US" sz="3200" b="0">
                <a:latin typeface="Times New Roman" panose="02020603050405020304" pitchFamily="18" charset="0"/>
              </a:rPr>
              <a:t>Immediate Addressing Modes</a:t>
            </a:r>
          </a:p>
          <a:p>
            <a:pPr algn="just" eaLnBrk="1" hangingPunct="1">
              <a:lnSpc>
                <a:spcPct val="125000"/>
              </a:lnSpc>
              <a:buFontTx/>
              <a:buAutoNum type="arabicPeriod"/>
            </a:pPr>
            <a:r>
              <a:rPr lang="en-US" altLang="en-US" sz="3200" b="0">
                <a:latin typeface="Times New Roman" panose="02020603050405020304" pitchFamily="18" charset="0"/>
              </a:rPr>
              <a:t>Register Addressing Modes</a:t>
            </a:r>
          </a:p>
          <a:p>
            <a:pPr algn="just" eaLnBrk="1" hangingPunct="1">
              <a:lnSpc>
                <a:spcPct val="125000"/>
              </a:lnSpc>
              <a:buFontTx/>
              <a:buAutoNum type="arabicPeriod"/>
            </a:pPr>
            <a:r>
              <a:rPr lang="en-US" altLang="en-US" sz="3200" b="0">
                <a:latin typeface="Times New Roman" panose="02020603050405020304" pitchFamily="18" charset="0"/>
              </a:rPr>
              <a:t>Direct Addressing Modes</a:t>
            </a:r>
          </a:p>
          <a:p>
            <a:pPr algn="just" eaLnBrk="1" hangingPunct="1">
              <a:lnSpc>
                <a:spcPct val="125000"/>
              </a:lnSpc>
              <a:buFontTx/>
              <a:buAutoNum type="arabicPeriod"/>
            </a:pPr>
            <a:r>
              <a:rPr lang="en-US" altLang="en-US" sz="3200" b="0">
                <a:latin typeface="Times New Roman" panose="02020603050405020304" pitchFamily="18" charset="0"/>
              </a:rPr>
              <a:t>Register Indirect Addressing Modes</a:t>
            </a:r>
          </a:p>
          <a:p>
            <a:pPr algn="just" eaLnBrk="1" hangingPunct="1">
              <a:lnSpc>
                <a:spcPct val="125000"/>
              </a:lnSpc>
              <a:buFontTx/>
              <a:buAutoNum type="arabicPeriod"/>
            </a:pPr>
            <a:r>
              <a:rPr lang="en-US" altLang="en-US" sz="3200" b="0">
                <a:latin typeface="Times New Roman" panose="02020603050405020304" pitchFamily="18" charset="0"/>
              </a:rPr>
              <a:t>Implied Addressing Modes</a:t>
            </a:r>
          </a:p>
        </p:txBody>
      </p:sp>
      <p:sp>
        <p:nvSpPr>
          <p:cNvPr id="83974" name="Rectangle 6"/>
          <p:cNvSpPr>
            <a:spLocks noChangeArrowheads="1"/>
          </p:cNvSpPr>
          <p:nvPr/>
        </p:nvSpPr>
        <p:spPr bwMode="auto">
          <a:xfrm>
            <a:off x="685800" y="419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Tree>
    <p:extLst>
      <p:ext uri="{BB962C8B-B14F-4D97-AF65-F5344CB8AC3E}">
        <p14:creationId xmlns:p14="http://schemas.microsoft.com/office/powerpoint/2010/main" val="213443123"/>
      </p:ext>
    </p:extLst>
  </p:cSld>
  <p:clrMapOvr>
    <a:masterClrMapping/>
  </p:clrMapOvr>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6910" y="366712"/>
            <a:ext cx="8229600" cy="990600"/>
          </a:xfrm>
        </p:spPr>
        <p:txBody>
          <a:bodyPr>
            <a:normAutofit fontScale="90000"/>
          </a:bodyPr>
          <a:lstStyle/>
          <a:p>
            <a:r>
              <a:rPr lang="en-US" b="1" dirty="0" smtClean="0">
                <a:solidFill>
                  <a:schemeClr val="accent3">
                    <a:lumMod val="50000"/>
                  </a:schemeClr>
                </a:solidFill>
              </a:rPr>
              <a:t>Universal </a:t>
            </a:r>
            <a:r>
              <a:rPr lang="en-US" b="1" dirty="0">
                <a:solidFill>
                  <a:schemeClr val="accent3">
                    <a:lumMod val="50000"/>
                  </a:schemeClr>
                </a:solidFill>
              </a:rPr>
              <a:t>Serial Bus (USB)</a:t>
            </a:r>
            <a:br>
              <a:rPr lang="en-US" b="1" dirty="0">
                <a:solidFill>
                  <a:schemeClr val="accent3">
                    <a:lumMod val="50000"/>
                  </a:schemeClr>
                </a:solidFill>
              </a:rPr>
            </a:br>
            <a:endParaRPr lang="en-US" dirty="0">
              <a:solidFill>
                <a:schemeClr val="accent3">
                  <a:lumMod val="50000"/>
                </a:schemeClr>
              </a:solidFill>
            </a:endParaRPr>
          </a:p>
        </p:txBody>
      </p:sp>
      <p:sp>
        <p:nvSpPr>
          <p:cNvPr id="5" name="Content Placeholder 4"/>
          <p:cNvSpPr>
            <a:spLocks noGrp="1"/>
          </p:cNvSpPr>
          <p:nvPr>
            <p:ph idx="1"/>
          </p:nvPr>
        </p:nvSpPr>
        <p:spPr>
          <a:xfrm>
            <a:off x="205991" y="1357312"/>
            <a:ext cx="8458200" cy="5364163"/>
          </a:xfrm>
        </p:spPr>
        <p:txBody>
          <a:bodyPr>
            <a:normAutofit/>
          </a:bodyPr>
          <a:lstStyle/>
          <a:p>
            <a:r>
              <a:rPr lang="en-US" sz="2000" dirty="0">
                <a:latin typeface="Time New Roman"/>
              </a:rPr>
              <a:t>USB was designed to standardize the connection of peripherals like pointing devices, keyboards, digital images and video cameras. But some devices such as printers, portable media players, disk drives, and network adaptors to personal computers used USB to communicate and to supply electric power. </a:t>
            </a:r>
            <a:endParaRPr lang="en-US" sz="2000" dirty="0" smtClean="0">
              <a:latin typeface="Time New Roman"/>
            </a:endParaRPr>
          </a:p>
          <a:p>
            <a:pPr marL="0" indent="0">
              <a:buNone/>
            </a:pPr>
            <a:endParaRPr lang="en-US" sz="2000" dirty="0" smtClean="0">
              <a:latin typeface="Time New Roman"/>
            </a:endParaRPr>
          </a:p>
          <a:p>
            <a:r>
              <a:rPr lang="en-US" sz="2000" dirty="0" smtClean="0">
                <a:latin typeface="Time New Roman"/>
              </a:rPr>
              <a:t>It </a:t>
            </a:r>
            <a:r>
              <a:rPr lang="en-US" sz="2000" dirty="0">
                <a:latin typeface="Time New Roman"/>
              </a:rPr>
              <a:t>is commonplace to many devices and has largely replaced interfaces such as serial ports and parallel ports. USB connectors have replaced other types of battery chargers for portable devices with themselves.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38945350"/>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381000" y="58847"/>
            <a:ext cx="8763000" cy="5016758"/>
          </a:xfrm>
          <a:prstGeom prst="rect">
            <a:avLst/>
          </a:prstGeom>
        </p:spPr>
        <p:txBody>
          <a:bodyPr wrap="square">
            <a:spAutoFit/>
          </a:bodyPr>
          <a:lstStyle/>
          <a:p>
            <a:r>
              <a:rPr lang="en-US" sz="2000" b="1" dirty="0">
                <a:solidFill>
                  <a:schemeClr val="accent3">
                    <a:lumMod val="50000"/>
                  </a:schemeClr>
                </a:solidFill>
                <a:latin typeface="Time New Roman"/>
              </a:rPr>
              <a:t>What is a Universal Serial Bus(USB)?</a:t>
            </a:r>
          </a:p>
          <a:p>
            <a:r>
              <a:rPr lang="en-US" sz="2000" dirty="0" smtClean="0">
                <a:latin typeface="Time New Roman"/>
              </a:rPr>
              <a:t>         Universal </a:t>
            </a:r>
            <a:r>
              <a:rPr lang="en-US" sz="2000" dirty="0">
                <a:latin typeface="Time New Roman"/>
              </a:rPr>
              <a:t>Serial Bus (USB) is an industry standard that establishes specifications for connectors, </a:t>
            </a:r>
            <a:r>
              <a:rPr lang="en-US" sz="2000" dirty="0" smtClean="0">
                <a:latin typeface="Time New Roman"/>
              </a:rPr>
              <a:t>cables, </a:t>
            </a:r>
            <a:r>
              <a:rPr lang="en-US" sz="2000" dirty="0">
                <a:latin typeface="Time New Roman"/>
              </a:rPr>
              <a:t>and protocols for communication, connection, and power supply between personal computers and their peripheral </a:t>
            </a:r>
            <a:r>
              <a:rPr lang="en-US" sz="2000" dirty="0" smtClean="0">
                <a:latin typeface="Time New Roman"/>
              </a:rPr>
              <a:t>devices. </a:t>
            </a:r>
            <a:r>
              <a:rPr lang="en-US" sz="2000" dirty="0">
                <a:latin typeface="Time New Roman"/>
              </a:rPr>
              <a:t>There have been 3 generations of USB specifications: </a:t>
            </a:r>
          </a:p>
          <a:p>
            <a:pPr>
              <a:buFont typeface="Arial" panose="020B0604020202020204" pitchFamily="34" charset="0"/>
              <a:buChar char="•"/>
            </a:pPr>
            <a:r>
              <a:rPr lang="en-US" sz="2000" dirty="0">
                <a:latin typeface="Time New Roman"/>
              </a:rPr>
              <a:t>USB 1.x</a:t>
            </a:r>
          </a:p>
          <a:p>
            <a:pPr>
              <a:buFont typeface="Arial" panose="020B0604020202020204" pitchFamily="34" charset="0"/>
              <a:buChar char="•"/>
            </a:pPr>
            <a:r>
              <a:rPr lang="en-US" sz="2000" dirty="0">
                <a:latin typeface="Time New Roman"/>
              </a:rPr>
              <a:t>USB 2.0</a:t>
            </a:r>
          </a:p>
          <a:p>
            <a:pPr>
              <a:buFont typeface="Arial" panose="020B0604020202020204" pitchFamily="34" charset="0"/>
              <a:buChar char="•"/>
            </a:pPr>
            <a:r>
              <a:rPr lang="en-US" sz="2000" dirty="0">
                <a:latin typeface="Time New Roman"/>
              </a:rPr>
              <a:t>USB 3.x </a:t>
            </a:r>
          </a:p>
          <a:p>
            <a:r>
              <a:rPr lang="en-US" sz="2000" dirty="0" smtClean="0">
                <a:latin typeface="Time New Roman"/>
              </a:rPr>
              <a:t>        The </a:t>
            </a:r>
            <a:r>
              <a:rPr lang="en-US" sz="2000" dirty="0">
                <a:latin typeface="Time New Roman"/>
              </a:rPr>
              <a:t>first USB was formulated in the mid-1990s. USB 1.1 was announced in 1995 and released in 1996. It was too popular and grab the market till about the year 2000. In the duration of USB 1.1 Intel announced a USB host controller and Philips announced USB audio for isochronous communication with consumer electronics devices.</a:t>
            </a:r>
          </a:p>
          <a:p>
            <a:r>
              <a:rPr lang="en-US" sz="2000" dirty="0" smtClean="0">
                <a:latin typeface="Time New Roman"/>
              </a:rPr>
              <a:t>      In </a:t>
            </a:r>
            <a:r>
              <a:rPr lang="en-US" sz="2000" dirty="0">
                <a:latin typeface="Time New Roman"/>
              </a:rPr>
              <a:t>April of 2000, USB 2.0 was announced. USB 2.0 has multiple updates and additions. The USB Implementer Forum (USB IF) currently maintains the USB standard and it was released in 1996.</a:t>
            </a:r>
          </a:p>
        </p:txBody>
      </p:sp>
    </p:spTree>
    <p:extLst>
      <p:ext uri="{BB962C8B-B14F-4D97-AF65-F5344CB8AC3E}">
        <p14:creationId xmlns:p14="http://schemas.microsoft.com/office/powerpoint/2010/main" val="2629367173"/>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b="1" dirty="0" smtClean="0">
                <a:solidFill>
                  <a:schemeClr val="accent3">
                    <a:lumMod val="50000"/>
                  </a:schemeClr>
                </a:solidFill>
                <a:latin typeface="Time New Roman"/>
              </a:rPr>
              <a:t>TYPES OF USB</a:t>
            </a:r>
            <a:endParaRPr lang="en-US" sz="2400" b="1" dirty="0">
              <a:solidFill>
                <a:schemeClr val="accent3">
                  <a:lumMod val="50000"/>
                </a:schemeClr>
              </a:solidFill>
              <a:latin typeface="Time New Roman"/>
            </a:endParaRPr>
          </a:p>
        </p:txBody>
      </p:sp>
      <p:sp>
        <p:nvSpPr>
          <p:cNvPr id="5" name="Content Placeholder 4"/>
          <p:cNvSpPr>
            <a:spLocks noGrp="1"/>
          </p:cNvSpPr>
          <p:nvPr>
            <p:ph idx="1"/>
          </p:nvPr>
        </p:nvSpPr>
        <p:spPr/>
        <p:txBody>
          <a:bodyPr/>
          <a:lstStyle/>
          <a:p>
            <a:r>
              <a:rPr lang="en-US" b="1" dirty="0">
                <a:solidFill>
                  <a:schemeClr val="accent3">
                    <a:lumMod val="50000"/>
                  </a:schemeClr>
                </a:solidFill>
                <a:latin typeface="Time New Roman"/>
              </a:rPr>
              <a:t>Mini </a:t>
            </a:r>
            <a:r>
              <a:rPr lang="en-US" b="1" dirty="0" smtClean="0">
                <a:solidFill>
                  <a:schemeClr val="accent3">
                    <a:lumMod val="50000"/>
                  </a:schemeClr>
                </a:solidFill>
                <a:latin typeface="Time New Roman"/>
              </a:rPr>
              <a:t>USB</a:t>
            </a:r>
          </a:p>
          <a:p>
            <a:r>
              <a:rPr lang="en-US" b="1" dirty="0">
                <a:solidFill>
                  <a:schemeClr val="accent3">
                    <a:lumMod val="50000"/>
                  </a:schemeClr>
                </a:solidFill>
                <a:latin typeface="Time New Roman"/>
              </a:rPr>
              <a:t>Micro </a:t>
            </a:r>
            <a:r>
              <a:rPr lang="en-US" b="1" dirty="0" smtClean="0">
                <a:solidFill>
                  <a:schemeClr val="accent3">
                    <a:lumMod val="50000"/>
                  </a:schemeClr>
                </a:solidFill>
                <a:latin typeface="Time New Roman"/>
              </a:rPr>
              <a:t>USB</a:t>
            </a:r>
          </a:p>
          <a:p>
            <a:r>
              <a:rPr lang="en-US" b="1" dirty="0">
                <a:solidFill>
                  <a:schemeClr val="accent3">
                    <a:lumMod val="50000"/>
                  </a:schemeClr>
                </a:solidFill>
                <a:latin typeface="Time New Roman"/>
              </a:rPr>
              <a:t>USB Type-C</a:t>
            </a:r>
          </a:p>
          <a:p>
            <a:endParaRPr lang="en-US" b="1" dirty="0">
              <a:solidFill>
                <a:schemeClr val="accent3">
                  <a:lumMod val="50000"/>
                </a:schemeClr>
              </a:solidFill>
              <a:latin typeface="Time New Roman"/>
            </a:endParaRPr>
          </a:p>
          <a:p>
            <a:endParaRPr lang="en-US" b="1" dirty="0">
              <a:solidFill>
                <a:schemeClr val="accent3">
                  <a:lumMod val="50000"/>
                </a:schemeClr>
              </a:solidFill>
              <a:latin typeface="Time New Roman"/>
            </a:endParaRPr>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38226103"/>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609600"/>
          </a:xfrm>
        </p:spPr>
        <p:txBody>
          <a:bodyPr>
            <a:noAutofit/>
          </a:bodyPr>
          <a:lstStyle/>
          <a:p>
            <a:r>
              <a:rPr lang="en-US" sz="2400" b="1" dirty="0" smtClean="0">
                <a:solidFill>
                  <a:schemeClr val="accent3">
                    <a:lumMod val="50000"/>
                  </a:schemeClr>
                </a:solidFill>
                <a:latin typeface="Time New Roman"/>
              </a:rPr>
              <a:t/>
            </a:r>
            <a:br>
              <a:rPr lang="en-US" sz="2400" b="1" dirty="0" smtClean="0">
                <a:solidFill>
                  <a:schemeClr val="accent3">
                    <a:lumMod val="50000"/>
                  </a:schemeClr>
                </a:solidFill>
                <a:latin typeface="Time New Roman"/>
              </a:rPr>
            </a:br>
            <a:r>
              <a:rPr lang="en-US" sz="2400" b="1" dirty="0" smtClean="0">
                <a:solidFill>
                  <a:schemeClr val="accent3">
                    <a:lumMod val="50000"/>
                  </a:schemeClr>
                </a:solidFill>
                <a:latin typeface="Time New Roman"/>
              </a:rPr>
              <a:t>USB </a:t>
            </a:r>
            <a:r>
              <a:rPr lang="en-US" sz="2400" b="1" dirty="0">
                <a:solidFill>
                  <a:schemeClr val="accent3">
                    <a:lumMod val="50000"/>
                  </a:schemeClr>
                </a:solidFill>
                <a:latin typeface="Time New Roman"/>
              </a:rPr>
              <a:t>Connector Types</a:t>
            </a:r>
            <a:br>
              <a:rPr lang="en-US" sz="2400" b="1" dirty="0">
                <a:solidFill>
                  <a:schemeClr val="accent3">
                    <a:lumMod val="50000"/>
                  </a:schemeClr>
                </a:solidFill>
                <a:latin typeface="Time New Roman"/>
              </a:rPr>
            </a:br>
            <a:endParaRPr lang="en-US" sz="2400" dirty="0">
              <a:solidFill>
                <a:schemeClr val="accent3">
                  <a:lumMod val="50000"/>
                </a:schemeClr>
              </a:solidFill>
              <a:latin typeface="Time New Roman"/>
            </a:endParaRPr>
          </a:p>
        </p:txBody>
      </p:sp>
      <p:sp>
        <p:nvSpPr>
          <p:cNvPr id="5" name="Content Placeholder 4"/>
          <p:cNvSpPr>
            <a:spLocks noGrp="1"/>
          </p:cNvSpPr>
          <p:nvPr>
            <p:ph idx="1"/>
          </p:nvPr>
        </p:nvSpPr>
        <p:spPr>
          <a:xfrm>
            <a:off x="304800" y="838200"/>
            <a:ext cx="8382000" cy="5287963"/>
          </a:xfrm>
        </p:spPr>
        <p:txBody>
          <a:bodyPr>
            <a:normAutofit/>
          </a:bodyPr>
          <a:lstStyle/>
          <a:p>
            <a:r>
              <a:rPr lang="en-US" sz="2000" b="1" dirty="0">
                <a:solidFill>
                  <a:schemeClr val="accent3">
                    <a:lumMod val="50000"/>
                  </a:schemeClr>
                </a:solidFill>
                <a:latin typeface="Time New Roman"/>
              </a:rPr>
              <a:t>Mini USB</a:t>
            </a:r>
          </a:p>
          <a:p>
            <a:pPr marL="0" indent="0">
              <a:buNone/>
            </a:pPr>
            <a:r>
              <a:rPr lang="en-US" sz="2000" dirty="0" smtClean="0">
                <a:latin typeface="Time New Roman"/>
              </a:rPr>
              <a:t>       Mini </a:t>
            </a:r>
            <a:r>
              <a:rPr lang="en-US" sz="2000" dirty="0">
                <a:latin typeface="Time New Roman"/>
              </a:rPr>
              <a:t>USB is available in three different types A type, B type, and AB type. It is used with computer peripherals and digital cameras. The most common kind of interface is this one, that is referred to as mini B. Micro USB and USB-C cables basically take the place of mini USB on the latest devices. It uses coaxial </a:t>
            </a:r>
            <a:r>
              <a:rPr lang="en-US" sz="2000" dirty="0" smtClean="0">
                <a:latin typeface="Time New Roman"/>
              </a:rPr>
              <a:t>cable </a:t>
            </a:r>
            <a:r>
              <a:rPr lang="en-US" sz="2000" dirty="0">
                <a:latin typeface="Time New Roman"/>
              </a:rPr>
              <a:t>to transmit data and power between two devices. it applies to mobile hard drives, digital cameras, and MP3 players. One end of a micro USB cable has a much smaller quadrilateral hub, and the other end has a regular USB hub with a flat head. It can be easily plugged into mobile devices. Although the tiny USB is mainly designed for, it can also be used to transfer data between computers having at least one USB port for charging device.</a:t>
            </a:r>
          </a:p>
          <a:p>
            <a:endParaRPr lang="en-US" sz="20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62130382"/>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382000" cy="5287963"/>
          </a:xfrm>
        </p:spPr>
        <p:txBody>
          <a:bodyPr>
            <a:normAutofit/>
          </a:bodyPr>
          <a:lstStyle/>
          <a:p>
            <a:r>
              <a:rPr lang="en-US" sz="2000" b="1" dirty="0">
                <a:solidFill>
                  <a:schemeClr val="accent3">
                    <a:lumMod val="50000"/>
                  </a:schemeClr>
                </a:solidFill>
                <a:latin typeface="Time New Roman"/>
              </a:rPr>
              <a:t>Micro USB</a:t>
            </a:r>
          </a:p>
          <a:p>
            <a:pPr marL="0" indent="0">
              <a:buNone/>
            </a:pPr>
            <a:r>
              <a:rPr lang="en-US" sz="2000" dirty="0" smtClean="0">
                <a:latin typeface="Time New Roman"/>
              </a:rPr>
              <a:t>       A </a:t>
            </a:r>
            <a:r>
              <a:rPr lang="en-US" sz="2000" dirty="0">
                <a:latin typeface="Time New Roman"/>
              </a:rPr>
              <a:t>reduced version of the USB (Universal Serial Bus), the micro-USB. It was created for connecting small and mobile devices including digital cameras, </a:t>
            </a:r>
            <a:r>
              <a:rPr lang="en-US" sz="2000" dirty="0" smtClean="0">
                <a:latin typeface="Time New Roman"/>
              </a:rPr>
              <a:t>smartphones, GPS, </a:t>
            </a:r>
            <a:r>
              <a:rPr lang="en-US" sz="2000" dirty="0">
                <a:latin typeface="Time New Roman"/>
              </a:rPr>
              <a:t>components, MP3 players, and photo </a:t>
            </a:r>
            <a:r>
              <a:rPr lang="en-US" sz="2000" dirty="0" smtClean="0">
                <a:latin typeface="Time New Roman"/>
              </a:rPr>
              <a:t>printers and </a:t>
            </a:r>
            <a:r>
              <a:rPr lang="en-US" sz="2000" dirty="0">
                <a:latin typeface="Time New Roman"/>
              </a:rPr>
              <a:t>was first announced in 2007 as a replacement for mini USB.</a:t>
            </a:r>
          </a:p>
          <a:p>
            <a:pPr marL="0" indent="0">
              <a:buNone/>
            </a:pPr>
            <a:r>
              <a:rPr lang="en-US" sz="2000" dirty="0" smtClean="0">
                <a:latin typeface="Time New Roman"/>
              </a:rPr>
              <a:t>     The </a:t>
            </a:r>
            <a:r>
              <a:rPr lang="en-US" sz="2000" dirty="0">
                <a:latin typeface="Time New Roman"/>
              </a:rPr>
              <a:t>three different types of Micro-USB are Micro A, Micro B, and Micro USB 3. The connector size for the type Micro-A and Micro-B is 6.85 x 1.8 mm, while the Micro-A connector has a larger maximum </a:t>
            </a:r>
            <a:r>
              <a:rPr lang="en-US" sz="2000" dirty="0" err="1">
                <a:latin typeface="Time New Roman"/>
              </a:rPr>
              <a:t>overmild</a:t>
            </a:r>
            <a:r>
              <a:rPr lang="en-US" sz="2000" dirty="0">
                <a:latin typeface="Time New Roman"/>
              </a:rPr>
              <a:t> size. Because it has more pins on the side for twice as many wires than micro B, USB 3 micro is more comparable to micro B yet has faster speed. Micro USB and normal USB versions are both plug-and-play and hot-swappable is still widely used with electronic devices</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3"/>
          <p:cNvSpPr>
            <a:spLocks noGrp="1"/>
          </p:cNvSpPr>
          <p:nvPr>
            <p:ph type="title"/>
          </p:nvPr>
        </p:nvSpPr>
        <p:spPr>
          <a:xfrm>
            <a:off x="457200" y="76200"/>
            <a:ext cx="8229600" cy="609600"/>
          </a:xfrm>
        </p:spPr>
        <p:txBody>
          <a:bodyPr>
            <a:noAutofit/>
          </a:bodyPr>
          <a:lstStyle/>
          <a:p>
            <a:r>
              <a:rPr lang="en-US" sz="2400" b="1" dirty="0" smtClean="0">
                <a:solidFill>
                  <a:schemeClr val="accent3">
                    <a:lumMod val="50000"/>
                  </a:schemeClr>
                </a:solidFill>
                <a:latin typeface="Time New Roman"/>
              </a:rPr>
              <a:t/>
            </a:r>
            <a:br>
              <a:rPr lang="en-US" sz="2400" b="1" dirty="0" smtClean="0">
                <a:solidFill>
                  <a:schemeClr val="accent3">
                    <a:lumMod val="50000"/>
                  </a:schemeClr>
                </a:solidFill>
                <a:latin typeface="Time New Roman"/>
              </a:rPr>
            </a:br>
            <a:r>
              <a:rPr lang="en-US" sz="2400" b="1" dirty="0" smtClean="0">
                <a:solidFill>
                  <a:schemeClr val="accent3">
                    <a:lumMod val="50000"/>
                  </a:schemeClr>
                </a:solidFill>
                <a:latin typeface="Time New Roman"/>
              </a:rPr>
              <a:t>USB </a:t>
            </a:r>
            <a:r>
              <a:rPr lang="en-US" sz="2400" b="1" dirty="0">
                <a:solidFill>
                  <a:schemeClr val="accent3">
                    <a:lumMod val="50000"/>
                  </a:schemeClr>
                </a:solidFill>
                <a:latin typeface="Time New Roman"/>
              </a:rPr>
              <a:t>Connector Types</a:t>
            </a:r>
            <a:br>
              <a:rPr lang="en-US" sz="2400" b="1" dirty="0">
                <a:solidFill>
                  <a:schemeClr val="accent3">
                    <a:lumMod val="50000"/>
                  </a:schemeClr>
                </a:solidFill>
                <a:latin typeface="Time New Roman"/>
              </a:rPr>
            </a:br>
            <a:endParaRPr lang="en-US" sz="2400" dirty="0">
              <a:solidFill>
                <a:schemeClr val="accent3">
                  <a:lumMod val="50000"/>
                </a:schemeClr>
              </a:solidFill>
              <a:latin typeface="Time New Roman"/>
            </a:endParaRPr>
          </a:p>
        </p:txBody>
      </p:sp>
    </p:spTree>
    <p:extLst>
      <p:ext uri="{BB962C8B-B14F-4D97-AF65-F5344CB8AC3E}">
        <p14:creationId xmlns:p14="http://schemas.microsoft.com/office/powerpoint/2010/main" val="1375616591"/>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458200" cy="4983163"/>
          </a:xfrm>
        </p:spPr>
        <p:txBody>
          <a:bodyPr>
            <a:normAutofit/>
          </a:bodyPr>
          <a:lstStyle/>
          <a:p>
            <a:r>
              <a:rPr lang="en-US" sz="2000" b="1" dirty="0">
                <a:solidFill>
                  <a:schemeClr val="accent3">
                    <a:lumMod val="50000"/>
                  </a:schemeClr>
                </a:solidFill>
                <a:latin typeface="Time New Roman"/>
              </a:rPr>
              <a:t>USB Type-C</a:t>
            </a:r>
          </a:p>
          <a:p>
            <a:pPr marL="0" indent="0">
              <a:buNone/>
            </a:pPr>
            <a:r>
              <a:rPr lang="en-US" sz="2000" dirty="0" smtClean="0">
                <a:latin typeface="Time New Roman"/>
              </a:rPr>
              <a:t>          A </a:t>
            </a:r>
            <a:r>
              <a:rPr lang="en-US" sz="2000" dirty="0">
                <a:latin typeface="Time New Roman"/>
              </a:rPr>
              <a:t>USB Type-C port is a relatively new type of connector that may be found on the majority of contemporary newer Android smartphones and other USB-connected devices. Data and power are delivered to computing machines using it. In contrast to traditional USB connections, USB-C cables can be connected into devices in either direction, including upside down.</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3"/>
          <p:cNvSpPr>
            <a:spLocks noGrp="1"/>
          </p:cNvSpPr>
          <p:nvPr>
            <p:ph type="title"/>
          </p:nvPr>
        </p:nvSpPr>
        <p:spPr>
          <a:xfrm>
            <a:off x="457200" y="76200"/>
            <a:ext cx="8229600" cy="609600"/>
          </a:xfrm>
        </p:spPr>
        <p:txBody>
          <a:bodyPr>
            <a:noAutofit/>
          </a:bodyPr>
          <a:lstStyle/>
          <a:p>
            <a:r>
              <a:rPr lang="en-US" sz="2400" b="1" dirty="0" smtClean="0">
                <a:solidFill>
                  <a:schemeClr val="accent3">
                    <a:lumMod val="50000"/>
                  </a:schemeClr>
                </a:solidFill>
                <a:latin typeface="Time New Roman"/>
              </a:rPr>
              <a:t/>
            </a:r>
            <a:br>
              <a:rPr lang="en-US" sz="2400" b="1" dirty="0" smtClean="0">
                <a:solidFill>
                  <a:schemeClr val="accent3">
                    <a:lumMod val="50000"/>
                  </a:schemeClr>
                </a:solidFill>
                <a:latin typeface="Time New Roman"/>
              </a:rPr>
            </a:br>
            <a:r>
              <a:rPr lang="en-US" sz="2400" b="1" dirty="0" smtClean="0">
                <a:solidFill>
                  <a:schemeClr val="accent3">
                    <a:lumMod val="50000"/>
                  </a:schemeClr>
                </a:solidFill>
                <a:latin typeface="Time New Roman"/>
              </a:rPr>
              <a:t>USB </a:t>
            </a:r>
            <a:r>
              <a:rPr lang="en-US" sz="2400" b="1" dirty="0">
                <a:solidFill>
                  <a:schemeClr val="accent3">
                    <a:lumMod val="50000"/>
                  </a:schemeClr>
                </a:solidFill>
                <a:latin typeface="Time New Roman"/>
              </a:rPr>
              <a:t>Connector Types</a:t>
            </a:r>
            <a:br>
              <a:rPr lang="en-US" sz="2400" b="1" dirty="0">
                <a:solidFill>
                  <a:schemeClr val="accent3">
                    <a:lumMod val="50000"/>
                  </a:schemeClr>
                </a:solidFill>
                <a:latin typeface="Time New Roman"/>
              </a:rPr>
            </a:br>
            <a:endParaRPr lang="en-US" sz="2400" dirty="0">
              <a:solidFill>
                <a:schemeClr val="accent3">
                  <a:lumMod val="50000"/>
                </a:schemeClr>
              </a:solidFill>
              <a:latin typeface="Time New Roman"/>
            </a:endParaRPr>
          </a:p>
        </p:txBody>
      </p:sp>
    </p:spTree>
    <p:extLst>
      <p:ext uri="{BB962C8B-B14F-4D97-AF65-F5344CB8AC3E}">
        <p14:creationId xmlns:p14="http://schemas.microsoft.com/office/powerpoint/2010/main" val="2194378217"/>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6340475"/>
          </a:xfrm>
        </p:spPr>
        <p:txBody>
          <a:bodyPr>
            <a:noAutofit/>
          </a:bodyPr>
          <a:lstStyle/>
          <a:p>
            <a:pPr marL="0" indent="0">
              <a:buNone/>
            </a:pPr>
            <a:r>
              <a:rPr lang="en-US" sz="1800" b="1" dirty="0">
                <a:solidFill>
                  <a:schemeClr val="accent3">
                    <a:lumMod val="50000"/>
                  </a:schemeClr>
                </a:solidFill>
                <a:latin typeface="Time New Roman"/>
              </a:rPr>
              <a:t>Advantages of USB</a:t>
            </a:r>
          </a:p>
          <a:p>
            <a:pPr marL="0" indent="0">
              <a:buNone/>
            </a:pPr>
            <a:r>
              <a:rPr lang="en-US" sz="1800" dirty="0" smtClean="0">
                <a:latin typeface="Time New Roman"/>
              </a:rPr>
              <a:t>       The </a:t>
            </a:r>
            <a:r>
              <a:rPr lang="en-US" sz="1800" dirty="0">
                <a:latin typeface="Time New Roman"/>
              </a:rPr>
              <a:t>Universal Serial Bus was designed to simplify and improve the interface between personal computers and peripheral devices when compared with previously existing standard or ad-hoc proprietary interfaces.  </a:t>
            </a:r>
          </a:p>
          <a:p>
            <a:r>
              <a:rPr lang="en-US" sz="1800" dirty="0">
                <a:latin typeface="Time New Roman"/>
              </a:rPr>
              <a:t>The USB interface is self-configuring. This means that the user need not adjust settings on the device and interface for speed or data format, or configure </a:t>
            </a:r>
            <a:r>
              <a:rPr lang="en-US" sz="1800" dirty="0" smtClean="0">
                <a:latin typeface="Time New Roman"/>
              </a:rPr>
              <a:t>interrupts, </a:t>
            </a:r>
            <a:r>
              <a:rPr lang="en-US" sz="1800" dirty="0">
                <a:latin typeface="Time New Roman"/>
              </a:rPr>
              <a:t>input/output addresses, or direct memory access channels. </a:t>
            </a:r>
          </a:p>
          <a:p>
            <a:r>
              <a:rPr lang="en-US" sz="1800" dirty="0">
                <a:latin typeface="Time New Roman"/>
              </a:rPr>
              <a:t>USB connectors are standardized at the host, so any peripheral can use any available receptacle. USB takes full advantage of the additional processing power that can be economically put into peripheral devices so that they can manage themselves. USB devices mostly do not have user-adjustable interface settings. </a:t>
            </a:r>
          </a:p>
          <a:p>
            <a:r>
              <a:rPr lang="en-US" sz="1800" dirty="0">
                <a:latin typeface="Time New Roman"/>
              </a:rPr>
              <a:t>The USB interface is hot pluggable or plug and plays, meaning devices can be exchanged without rebooting the host computer. Small devices can be powered directly from the USB interface thus removing extra power supply cables. </a:t>
            </a:r>
          </a:p>
          <a:p>
            <a:r>
              <a:rPr lang="en-US" sz="1800" dirty="0">
                <a:latin typeface="Time New Roman"/>
              </a:rPr>
              <a:t>The USB interface defines protocols for improving reliability over previous interfaces and recovery from common errors. </a:t>
            </a:r>
          </a:p>
          <a:p>
            <a:r>
              <a:rPr lang="en-US" sz="1800" dirty="0">
                <a:latin typeface="Time New Roman"/>
              </a:rPr>
              <a:t>Installation of a device relying on the USB standard minimal operator action is required.</a:t>
            </a:r>
          </a:p>
          <a:p>
            <a:endParaRPr lang="en-US" sz="18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6307421"/>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305800" cy="5211763"/>
          </a:xfrm>
        </p:spPr>
        <p:txBody>
          <a:bodyPr>
            <a:normAutofit/>
          </a:bodyPr>
          <a:lstStyle/>
          <a:p>
            <a:pPr marL="0" indent="0">
              <a:buNone/>
            </a:pPr>
            <a:r>
              <a:rPr lang="en-US" sz="2000" b="1" dirty="0">
                <a:solidFill>
                  <a:schemeClr val="accent3">
                    <a:lumMod val="50000"/>
                  </a:schemeClr>
                </a:solidFill>
                <a:latin typeface="Time New Roman"/>
              </a:rPr>
              <a:t>Disadvantages of USB</a:t>
            </a:r>
          </a:p>
          <a:p>
            <a:r>
              <a:rPr lang="en-US" sz="2000" dirty="0">
                <a:latin typeface="Time New Roman"/>
              </a:rPr>
              <a:t>USB cables are limited in length. </a:t>
            </a:r>
          </a:p>
          <a:p>
            <a:r>
              <a:rPr lang="en-US" sz="2000" dirty="0">
                <a:latin typeface="Time New Roman"/>
              </a:rPr>
              <a:t>USB has a strict tree </a:t>
            </a:r>
            <a:r>
              <a:rPr lang="en-US" sz="2000" dirty="0" smtClean="0">
                <a:latin typeface="Time New Roman"/>
              </a:rPr>
              <a:t>topology and </a:t>
            </a:r>
            <a:r>
              <a:rPr lang="en-US" sz="2000" dirty="0">
                <a:latin typeface="Time New Roman"/>
              </a:rPr>
              <a:t>master-slave protocol for addressing peripheral devices. Peripheral devices cannot interact with one another except via the host, and two hosts cannot communicate over their USB ports directly. </a:t>
            </a:r>
          </a:p>
          <a:p>
            <a:r>
              <a:rPr lang="en-US" sz="2000" dirty="0">
                <a:latin typeface="Time New Roman"/>
              </a:rPr>
              <a:t>Some very high-speed peripheral devices require sustained speeds not available in the USB standard. </a:t>
            </a:r>
          </a:p>
          <a:p>
            <a:r>
              <a:rPr lang="en-US" sz="2000" dirty="0">
                <a:latin typeface="Time New Roman"/>
              </a:rPr>
              <a:t>For a product developer, the use of USB requires the implementation of a complex protocol and implies an intelligent controller in the peripheral device. </a:t>
            </a:r>
          </a:p>
          <a:p>
            <a:r>
              <a:rPr lang="en-US" sz="2000" dirty="0">
                <a:latin typeface="Time New Roman"/>
              </a:rPr>
              <a:t>Use of the USB logos on the product requires annual fees and membership in the organization.</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4009384"/>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152400" y="2057400"/>
            <a:ext cx="8991600" cy="1569660"/>
          </a:xfrm>
          <a:prstGeom prst="rect">
            <a:avLst/>
          </a:prstGeom>
        </p:spPr>
        <p:txBody>
          <a:bodyPr wrap="square">
            <a:spAutoFit/>
          </a:bodyPr>
          <a:lstStyle/>
          <a:p>
            <a:r>
              <a:rPr lang="en-US" sz="2400" b="1" dirty="0" smtClean="0">
                <a:solidFill>
                  <a:schemeClr val="accent3">
                    <a:lumMod val="50000"/>
                  </a:schemeClr>
                </a:solidFill>
                <a:latin typeface="Time New Roman"/>
              </a:rPr>
              <a:t>COMPARE RS-232 AND USB COMMUNICATION STANDARDS IN DETAIL. EXPLAIN THEIR ARCHITECTURE, WORKING PRINCIPLES, ADVANTAGES, DISADVANTAGES, AND APPLICATIONS.</a:t>
            </a:r>
            <a:endParaRPr lang="en-US" sz="2400" b="1" dirty="0">
              <a:solidFill>
                <a:schemeClr val="accent3">
                  <a:lumMod val="50000"/>
                </a:schemeClr>
              </a:solidFill>
              <a:latin typeface="Time New Roman"/>
            </a:endParaRPr>
          </a:p>
        </p:txBody>
      </p:sp>
    </p:spTree>
    <p:extLst>
      <p:ext uri="{BB962C8B-B14F-4D97-AF65-F5344CB8AC3E}">
        <p14:creationId xmlns:p14="http://schemas.microsoft.com/office/powerpoint/2010/main" val="3838334596"/>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1"/>
            <a:ext cx="8686800" cy="6492874"/>
          </a:xfrm>
        </p:spPr>
        <p:txBody>
          <a:bodyPr>
            <a:noAutofit/>
          </a:bodyPr>
          <a:lstStyle/>
          <a:p>
            <a:pPr algn="l"/>
            <a:r>
              <a:rPr lang="en-US" sz="1800" b="1" dirty="0">
                <a:latin typeface="Time New Roman"/>
              </a:rPr>
              <a:t>1. Introduction:</a:t>
            </a:r>
            <a:br>
              <a:rPr lang="en-US" sz="1800" b="1" dirty="0">
                <a:latin typeface="Time New Roman"/>
              </a:rPr>
            </a:br>
            <a:r>
              <a:rPr lang="en-US" sz="1800" dirty="0">
                <a:latin typeface="Time New Roman"/>
              </a:rPr>
              <a:t>RS-232 and USB are two widely used communication standards for </a:t>
            </a:r>
            <a:r>
              <a:rPr lang="en-US" sz="1800" dirty="0" smtClean="0">
                <a:latin typeface="Time New Roman"/>
              </a:rPr>
              <a:t> connecting </a:t>
            </a:r>
            <a:r>
              <a:rPr lang="en-US" sz="1800" dirty="0">
                <a:latin typeface="Time New Roman"/>
              </a:rPr>
              <a:t>electronic devices and transferring data.</a:t>
            </a:r>
            <a:br>
              <a:rPr lang="en-US" sz="1800" dirty="0">
                <a:latin typeface="Time New Roman"/>
              </a:rPr>
            </a:br>
            <a:r>
              <a:rPr lang="en-US" sz="1800" dirty="0" smtClean="0">
                <a:latin typeface="Time New Roman"/>
              </a:rPr>
              <a:t>   </a:t>
            </a:r>
            <a:r>
              <a:rPr lang="en-US" sz="1800" b="1" dirty="0" smtClean="0">
                <a:latin typeface="Time New Roman"/>
              </a:rPr>
              <a:t>RS-232 </a:t>
            </a:r>
            <a:r>
              <a:rPr lang="en-US" sz="1800" b="1" dirty="0">
                <a:latin typeface="Time New Roman"/>
              </a:rPr>
              <a:t>(Recommended Standard 232)</a:t>
            </a:r>
            <a:r>
              <a:rPr lang="en-US" sz="1800" dirty="0">
                <a:latin typeface="Time New Roman"/>
              </a:rPr>
              <a:t> is an </a:t>
            </a:r>
            <a:r>
              <a:rPr lang="en-US" sz="1800" b="1" dirty="0">
                <a:latin typeface="Time New Roman"/>
              </a:rPr>
              <a:t>older serial communication</a:t>
            </a:r>
            <a:r>
              <a:rPr lang="en-US" sz="1800" dirty="0">
                <a:latin typeface="Time New Roman"/>
              </a:rPr>
              <a:t> standard used for short-distance data exchange between two devices.</a:t>
            </a:r>
            <a:br>
              <a:rPr lang="en-US" sz="1800" dirty="0">
                <a:latin typeface="Time New Roman"/>
              </a:rPr>
            </a:br>
            <a:r>
              <a:rPr lang="en-US" sz="1800" dirty="0" smtClean="0">
                <a:latin typeface="Time New Roman"/>
              </a:rPr>
              <a:t>      </a:t>
            </a:r>
            <a:r>
              <a:rPr lang="en-US" sz="1800" b="1" dirty="0" smtClean="0">
                <a:latin typeface="Time New Roman"/>
              </a:rPr>
              <a:t>USB </a:t>
            </a:r>
            <a:r>
              <a:rPr lang="en-US" sz="1800" b="1" dirty="0">
                <a:latin typeface="Time New Roman"/>
              </a:rPr>
              <a:t>(Universal Serial Bus)</a:t>
            </a:r>
            <a:r>
              <a:rPr lang="en-US" sz="1800" dirty="0">
                <a:latin typeface="Time New Roman"/>
              </a:rPr>
              <a:t> is a </a:t>
            </a:r>
            <a:r>
              <a:rPr lang="en-US" sz="1800" b="1" dirty="0">
                <a:latin typeface="Time New Roman"/>
              </a:rPr>
              <a:t>modern communication protocol</a:t>
            </a:r>
            <a:r>
              <a:rPr lang="en-US" sz="1800" dirty="0">
                <a:latin typeface="Time New Roman"/>
              </a:rPr>
              <a:t> used to connect multiple devices to a computer with high data transfer speed</a:t>
            </a:r>
            <a:r>
              <a:rPr lang="en-US" sz="1800" dirty="0" smtClean="0">
                <a:latin typeface="Time New Roman"/>
              </a:rPr>
              <a:t>.</a:t>
            </a:r>
            <a:br>
              <a:rPr lang="en-US" sz="1800" dirty="0" smtClean="0">
                <a:latin typeface="Time New Roman"/>
              </a:rPr>
            </a:br>
            <a:r>
              <a:rPr lang="en-US" sz="1800" b="1" dirty="0">
                <a:latin typeface="Time New Roman"/>
              </a:rPr>
              <a:t>2. Architecture and Working Principle:</a:t>
            </a:r>
            <a:br>
              <a:rPr lang="en-US" sz="1800" b="1" dirty="0">
                <a:latin typeface="Time New Roman"/>
              </a:rPr>
            </a:br>
            <a:r>
              <a:rPr lang="en-US" sz="1800" b="1" dirty="0" smtClean="0">
                <a:latin typeface="Time New Roman"/>
              </a:rPr>
              <a:t>     RS-232</a:t>
            </a:r>
            <a:r>
              <a:rPr lang="en-US" sz="1800" b="1" dirty="0">
                <a:latin typeface="Time New Roman"/>
              </a:rPr>
              <a:t>:</a:t>
            </a:r>
            <a:br>
              <a:rPr lang="en-US" sz="1800" b="1" dirty="0">
                <a:latin typeface="Time New Roman"/>
              </a:rPr>
            </a:br>
            <a:r>
              <a:rPr lang="en-US" sz="1800" dirty="0">
                <a:latin typeface="Time New Roman"/>
              </a:rPr>
              <a:t>RS-232 uses </a:t>
            </a:r>
            <a:r>
              <a:rPr lang="en-US" sz="1800" b="1" dirty="0">
                <a:latin typeface="Time New Roman"/>
              </a:rPr>
              <a:t>asynchronous serial communication</a:t>
            </a:r>
            <a:r>
              <a:rPr lang="en-US" sz="1800" dirty="0">
                <a:latin typeface="Time New Roman"/>
              </a:rPr>
              <a:t> with no clock signal.</a:t>
            </a:r>
            <a:br>
              <a:rPr lang="en-US" sz="1800" dirty="0">
                <a:latin typeface="Time New Roman"/>
              </a:rPr>
            </a:br>
            <a:r>
              <a:rPr lang="en-US" sz="1800" dirty="0">
                <a:latin typeface="Time New Roman"/>
              </a:rPr>
              <a:t>Data is transmitted </a:t>
            </a:r>
            <a:r>
              <a:rPr lang="en-US" sz="1800" b="1" dirty="0">
                <a:latin typeface="Time New Roman"/>
              </a:rPr>
              <a:t>bit by bit</a:t>
            </a:r>
            <a:r>
              <a:rPr lang="en-US" sz="1800" dirty="0">
                <a:latin typeface="Time New Roman"/>
              </a:rPr>
              <a:t> over a single channel using </a:t>
            </a:r>
            <a:r>
              <a:rPr lang="en-US" sz="1800" b="1" dirty="0">
                <a:latin typeface="Time New Roman"/>
              </a:rPr>
              <a:t>start and stop bits</a:t>
            </a:r>
            <a:r>
              <a:rPr lang="en-US" sz="1800" dirty="0">
                <a:latin typeface="Time New Roman"/>
              </a:rPr>
              <a:t>.</a:t>
            </a:r>
            <a:br>
              <a:rPr lang="en-US" sz="1800" dirty="0">
                <a:latin typeface="Time New Roman"/>
              </a:rPr>
            </a:br>
            <a:r>
              <a:rPr lang="en-US" sz="1800" dirty="0">
                <a:latin typeface="Time New Roman"/>
              </a:rPr>
              <a:t>Uses </a:t>
            </a:r>
            <a:r>
              <a:rPr lang="en-US" sz="1800" b="1" dirty="0">
                <a:latin typeface="Time New Roman"/>
              </a:rPr>
              <a:t>voltage levels</a:t>
            </a:r>
            <a:r>
              <a:rPr lang="en-US" sz="1800" dirty="0">
                <a:latin typeface="Time New Roman"/>
              </a:rPr>
              <a:t>:</a:t>
            </a:r>
            <a:br>
              <a:rPr lang="en-US" sz="1800" dirty="0">
                <a:latin typeface="Time New Roman"/>
              </a:rPr>
            </a:br>
            <a:r>
              <a:rPr lang="en-US" sz="1800" dirty="0">
                <a:latin typeface="Time New Roman"/>
              </a:rPr>
              <a:t>Logic 1 = –3V to –15V</a:t>
            </a:r>
            <a:br>
              <a:rPr lang="en-US" sz="1800" dirty="0">
                <a:latin typeface="Time New Roman"/>
              </a:rPr>
            </a:br>
            <a:r>
              <a:rPr lang="en-US" sz="1800" dirty="0">
                <a:latin typeface="Time New Roman"/>
              </a:rPr>
              <a:t>Logic 0 = +3V to +15V</a:t>
            </a:r>
            <a:br>
              <a:rPr lang="en-US" sz="1800" dirty="0">
                <a:latin typeface="Time New Roman"/>
              </a:rPr>
            </a:br>
            <a:r>
              <a:rPr lang="en-US" sz="1800" dirty="0">
                <a:latin typeface="Time New Roman"/>
              </a:rPr>
              <a:t>Uses </a:t>
            </a:r>
            <a:r>
              <a:rPr lang="en-US" sz="1800" b="1" dirty="0">
                <a:latin typeface="Time New Roman"/>
              </a:rPr>
              <a:t>DB9 or DB25 connectors</a:t>
            </a:r>
            <a:r>
              <a:rPr lang="en-US" sz="1800" dirty="0">
                <a:latin typeface="Time New Roman"/>
              </a:rPr>
              <a:t>.</a:t>
            </a:r>
            <a:br>
              <a:rPr lang="en-US" sz="1800" dirty="0">
                <a:latin typeface="Time New Roman"/>
              </a:rPr>
            </a:br>
            <a:r>
              <a:rPr lang="en-US" sz="1800" dirty="0" smtClean="0">
                <a:latin typeface="Time New Roman"/>
              </a:rPr>
              <a:t>          </a:t>
            </a:r>
            <a:r>
              <a:rPr lang="en-US" sz="1800" b="1" dirty="0" smtClean="0">
                <a:latin typeface="Time New Roman"/>
              </a:rPr>
              <a:t>USB</a:t>
            </a:r>
            <a:r>
              <a:rPr lang="en-US" sz="1800" b="1" dirty="0">
                <a:latin typeface="Time New Roman"/>
              </a:rPr>
              <a:t>:</a:t>
            </a:r>
            <a:br>
              <a:rPr lang="en-US" sz="1800" b="1" dirty="0">
                <a:latin typeface="Time New Roman"/>
              </a:rPr>
            </a:br>
            <a:r>
              <a:rPr lang="en-US" sz="1800" dirty="0">
                <a:latin typeface="Time New Roman"/>
              </a:rPr>
              <a:t>USB is a </a:t>
            </a:r>
            <a:r>
              <a:rPr lang="en-US" sz="1800" b="1" dirty="0">
                <a:latin typeface="Time New Roman"/>
              </a:rPr>
              <a:t>synchronous protocol</a:t>
            </a:r>
            <a:r>
              <a:rPr lang="en-US" sz="1800" dirty="0">
                <a:latin typeface="Time New Roman"/>
              </a:rPr>
              <a:t> that uses a </a:t>
            </a:r>
            <a:r>
              <a:rPr lang="en-US" sz="1800" b="1" dirty="0">
                <a:latin typeface="Time New Roman"/>
              </a:rPr>
              <a:t>host-controller architecture</a:t>
            </a:r>
            <a:r>
              <a:rPr lang="en-US" sz="1800" dirty="0">
                <a:latin typeface="Time New Roman"/>
              </a:rPr>
              <a:t>.</a:t>
            </a:r>
            <a:br>
              <a:rPr lang="en-US" sz="1800" dirty="0">
                <a:latin typeface="Time New Roman"/>
              </a:rPr>
            </a:br>
            <a:r>
              <a:rPr lang="en-US" sz="1800" dirty="0">
                <a:latin typeface="Time New Roman"/>
              </a:rPr>
              <a:t>It supports </a:t>
            </a:r>
            <a:r>
              <a:rPr lang="en-US" sz="1800" b="1" dirty="0">
                <a:latin typeface="Time New Roman"/>
              </a:rPr>
              <a:t>multiple devices</a:t>
            </a:r>
            <a:r>
              <a:rPr lang="en-US" sz="1800" dirty="0">
                <a:latin typeface="Time New Roman"/>
              </a:rPr>
              <a:t> via hubs using a </a:t>
            </a:r>
            <a:r>
              <a:rPr lang="en-US" sz="1800" b="1" dirty="0">
                <a:latin typeface="Time New Roman"/>
              </a:rPr>
              <a:t>tiered star topology</a:t>
            </a:r>
            <a:r>
              <a:rPr lang="en-US" sz="1800" dirty="0">
                <a:latin typeface="Time New Roman"/>
              </a:rPr>
              <a:t>.</a:t>
            </a:r>
            <a:br>
              <a:rPr lang="en-US" sz="1800" dirty="0">
                <a:latin typeface="Time New Roman"/>
              </a:rPr>
            </a:br>
            <a:r>
              <a:rPr lang="en-US" sz="1800" dirty="0">
                <a:latin typeface="Time New Roman"/>
              </a:rPr>
              <a:t>Uses </a:t>
            </a:r>
            <a:r>
              <a:rPr lang="en-US" sz="1800" b="1" dirty="0">
                <a:latin typeface="Time New Roman"/>
              </a:rPr>
              <a:t>differential signaling</a:t>
            </a:r>
            <a:r>
              <a:rPr lang="en-US" sz="1800" dirty="0">
                <a:latin typeface="Time New Roman"/>
              </a:rPr>
              <a:t> (D+ and D– lines).</a:t>
            </a:r>
            <a:br>
              <a:rPr lang="en-US" sz="1800" dirty="0">
                <a:latin typeface="Time New Roman"/>
              </a:rPr>
            </a:br>
            <a:r>
              <a:rPr lang="en-US" sz="1800" dirty="0">
                <a:latin typeface="Time New Roman"/>
              </a:rPr>
              <a:t>Supports </a:t>
            </a:r>
            <a:r>
              <a:rPr lang="en-US" sz="1800" b="1" dirty="0">
                <a:latin typeface="Time New Roman"/>
              </a:rPr>
              <a:t>plug-and-play</a:t>
            </a:r>
            <a:r>
              <a:rPr lang="en-US" sz="1800" dirty="0">
                <a:latin typeface="Time New Roman"/>
              </a:rPr>
              <a:t> and </a:t>
            </a:r>
            <a:r>
              <a:rPr lang="en-US" sz="1800" b="1" dirty="0">
                <a:latin typeface="Time New Roman"/>
              </a:rPr>
              <a:t>hot-swapping</a:t>
            </a:r>
            <a:r>
              <a:rPr lang="en-US" sz="1800" dirty="0">
                <a:latin typeface="Time New Roman"/>
              </a:rPr>
              <a:t>.</a:t>
            </a:r>
            <a:br>
              <a:rPr lang="en-US" sz="1800" dirty="0">
                <a:latin typeface="Time New Roman"/>
              </a:rPr>
            </a:br>
            <a:r>
              <a:rPr lang="en-US" sz="1800" dirty="0">
                <a:latin typeface="Time New Roman"/>
              </a:rPr>
              <a:t>Transfers data in </a:t>
            </a:r>
            <a:r>
              <a:rPr lang="en-US" sz="1800" b="1" dirty="0">
                <a:latin typeface="Time New Roman"/>
              </a:rPr>
              <a:t>packets</a:t>
            </a:r>
            <a:r>
              <a:rPr lang="en-US" sz="1800" dirty="0">
                <a:latin typeface="Time New Roman"/>
              </a:rPr>
              <a:t> with built-in </a:t>
            </a:r>
            <a:r>
              <a:rPr lang="en-US" sz="1800" b="1" dirty="0">
                <a:latin typeface="Time New Roman"/>
              </a:rPr>
              <a:t>error checking and retry mechanisms</a:t>
            </a:r>
            <a:r>
              <a:rPr lang="en-US" sz="1800" dirty="0">
                <a:latin typeface="Time New Roman"/>
              </a:rPr>
              <a:t>.</a:t>
            </a:r>
            <a:br>
              <a:rPr lang="en-US" sz="1800" dirty="0">
                <a:latin typeface="Time New Roman"/>
              </a:rPr>
            </a:br>
            <a:r>
              <a:rPr lang="en-US" sz="1800" dirty="0">
                <a:latin typeface="Time New Roman"/>
              </a:rPr>
              <a:t/>
            </a:r>
            <a:br>
              <a:rPr lang="en-US" sz="1800" dirty="0">
                <a:latin typeface="Time New Roman"/>
              </a:rPr>
            </a:br>
            <a:endParaRPr lang="en-US" sz="18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04848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ChangeArrowheads="1"/>
          </p:cNvSpPr>
          <p:nvPr/>
        </p:nvSpPr>
        <p:spPr bwMode="auto">
          <a:xfrm>
            <a:off x="685800"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
        <p:nvSpPr>
          <p:cNvPr id="84999" name="Rectangle 7"/>
          <p:cNvSpPr>
            <a:spLocks noChangeArrowheads="1"/>
          </p:cNvSpPr>
          <p:nvPr/>
        </p:nvSpPr>
        <p:spPr bwMode="auto">
          <a:xfrm>
            <a:off x="457200" y="1295400"/>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en-US" sz="3200">
                <a:solidFill>
                  <a:schemeClr val="accent2"/>
                </a:solidFill>
                <a:latin typeface="Times New Roman" panose="02020603050405020304" pitchFamily="18" charset="0"/>
              </a:rPr>
              <a:t>Immediate Addressing Mode:</a:t>
            </a:r>
          </a:p>
          <a:p>
            <a:pPr algn="just">
              <a:lnSpc>
                <a:spcPct val="125000"/>
              </a:lnSpc>
              <a:buFontTx/>
              <a:buChar char="•"/>
            </a:pPr>
            <a:r>
              <a:rPr lang="en-US" altLang="en-US" sz="3200" b="0">
                <a:latin typeface="Times New Roman" panose="02020603050405020304" pitchFamily="18" charset="0"/>
              </a:rPr>
              <a:t>Data immediately follow the opcode in    program memory</a:t>
            </a:r>
          </a:p>
          <a:p>
            <a:pPr algn="just">
              <a:lnSpc>
                <a:spcPct val="125000"/>
              </a:lnSpc>
              <a:buFontTx/>
              <a:buChar char="•"/>
            </a:pPr>
            <a:r>
              <a:rPr lang="en-US" altLang="en-US" sz="3200" b="0">
                <a:latin typeface="Times New Roman" panose="02020603050405020304" pitchFamily="18" charset="0"/>
              </a:rPr>
              <a:t>The operand comes from next byte in program memory</a:t>
            </a:r>
          </a:p>
          <a:p>
            <a:pPr>
              <a:lnSpc>
                <a:spcPct val="125000"/>
              </a:lnSpc>
              <a:buFontTx/>
              <a:buChar char="•"/>
            </a:pPr>
            <a:r>
              <a:rPr lang="en-US" altLang="en-US" sz="3200" b="0">
                <a:latin typeface="Times New Roman" panose="02020603050405020304" pitchFamily="18" charset="0"/>
              </a:rPr>
              <a:t>Example: MVI E,08h</a:t>
            </a:r>
          </a:p>
          <a:p>
            <a:pPr>
              <a:lnSpc>
                <a:spcPct val="125000"/>
              </a:lnSpc>
            </a:pPr>
            <a:r>
              <a:rPr lang="en-US" altLang="en-US" sz="3200" b="0">
                <a:latin typeface="Times New Roman" panose="02020603050405020304" pitchFamily="18" charset="0"/>
              </a:rPr>
              <a:t>	        ADI 7Ah</a:t>
            </a:r>
          </a:p>
          <a:p>
            <a:pPr>
              <a:lnSpc>
                <a:spcPct val="125000"/>
              </a:lnSpc>
            </a:pPr>
            <a:r>
              <a:rPr lang="en-US" altLang="en-US" sz="3200" b="0">
                <a:latin typeface="Times New Roman" panose="02020603050405020304" pitchFamily="18" charset="0"/>
              </a:rPr>
              <a:t>	        LXI B,0001h</a:t>
            </a:r>
          </a:p>
        </p:txBody>
      </p:sp>
    </p:spTree>
    <p:extLst>
      <p:ext uri="{BB962C8B-B14F-4D97-AF65-F5344CB8AC3E}">
        <p14:creationId xmlns:p14="http://schemas.microsoft.com/office/powerpoint/2010/main" val="4192435838"/>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US" sz="2400" b="1" dirty="0">
                <a:solidFill>
                  <a:schemeClr val="accent3">
                    <a:lumMod val="50000"/>
                  </a:schemeClr>
                </a:solidFill>
                <a:latin typeface="Time New Roman"/>
              </a:rPr>
              <a:t>Differences Between RS-232 and USB:</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4142215216"/>
              </p:ext>
            </p:extLst>
          </p:nvPr>
        </p:nvGraphicFramePr>
        <p:xfrm>
          <a:off x="228600" y="838197"/>
          <a:ext cx="8610600" cy="5883282"/>
        </p:xfrm>
        <a:graphic>
          <a:graphicData uri="http://schemas.openxmlformats.org/drawingml/2006/table">
            <a:tbl>
              <a:tblPr firstRow="1" firstCol="1" bandRow="1">
                <a:tableStyleId>{5C22544A-7EE6-4342-B048-85BDC9FD1C3A}</a:tableStyleId>
              </a:tblPr>
              <a:tblGrid>
                <a:gridCol w="2870200"/>
                <a:gridCol w="2870200"/>
                <a:gridCol w="2870200"/>
              </a:tblGrid>
              <a:tr h="653698">
                <a:tc>
                  <a:txBody>
                    <a:bodyPr/>
                    <a:lstStyle/>
                    <a:p>
                      <a:pPr marL="0" marR="0" algn="ctr">
                        <a:lnSpc>
                          <a:spcPct val="107000"/>
                        </a:lnSpc>
                        <a:spcBef>
                          <a:spcPts val="0"/>
                        </a:spcBef>
                        <a:spcAft>
                          <a:spcPts val="0"/>
                        </a:spcAft>
                      </a:pPr>
                      <a:r>
                        <a:rPr lang="en-US" sz="1800" dirty="0">
                          <a:solidFill>
                            <a:schemeClr val="accent3">
                              <a:lumMod val="50000"/>
                            </a:schemeClr>
                          </a:solidFill>
                          <a:effectLst/>
                          <a:latin typeface="Time New Roman"/>
                        </a:rPr>
                        <a:t>Feature</a:t>
                      </a:r>
                      <a:endParaRPr lang="en-US" sz="1800" dirty="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a:solidFill>
                            <a:schemeClr val="accent3">
                              <a:lumMod val="50000"/>
                            </a:schemeClr>
                          </a:solidFill>
                          <a:effectLst/>
                          <a:latin typeface="Time New Roman"/>
                        </a:rPr>
                        <a:t>RS-232</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a:solidFill>
                            <a:schemeClr val="accent3">
                              <a:lumMod val="50000"/>
                            </a:schemeClr>
                          </a:solidFill>
                          <a:effectLst/>
                          <a:latin typeface="Time New Roman"/>
                        </a:rPr>
                        <a:t>USB</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Type</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dirty="0">
                          <a:solidFill>
                            <a:schemeClr val="accent3">
                              <a:lumMod val="50000"/>
                            </a:schemeClr>
                          </a:solidFill>
                          <a:effectLst/>
                          <a:latin typeface="Time New Roman"/>
                        </a:rPr>
                        <a:t>Serial (asynchronous)</a:t>
                      </a:r>
                      <a:endParaRPr lang="en-US" sz="1800" dirty="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Serial (synchronous, packet-based)</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dirty="0">
                          <a:solidFill>
                            <a:schemeClr val="accent3">
                              <a:lumMod val="50000"/>
                            </a:schemeClr>
                          </a:solidFill>
                          <a:effectLst/>
                          <a:latin typeface="Time New Roman"/>
                        </a:rPr>
                        <a:t>Voltage Levels</a:t>
                      </a:r>
                      <a:endParaRPr lang="en-US" sz="1800" dirty="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dirty="0">
                          <a:solidFill>
                            <a:schemeClr val="accent3">
                              <a:lumMod val="50000"/>
                            </a:schemeClr>
                          </a:solidFill>
                          <a:effectLst/>
                          <a:latin typeface="Time New Roman"/>
                        </a:rPr>
                        <a:t>±3V to ±15V</a:t>
                      </a:r>
                      <a:endParaRPr lang="en-US" sz="1800" dirty="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0V to 5V (TTL)</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Speed</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Up to 115.2 kbps</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Up to 10 Gbps (USB 3.1/3.2)</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Distance</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Up to 15 meters</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Up to 5 meters (standard USB)</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Number of Devices</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1-to-1 connection</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Supports up to 127 devices</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Connector Type</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DB9, DB25</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USB-A, USB-B, USB-C</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Plug and Play</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Not supported</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Supported</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r h="653698">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Power Supply</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a:solidFill>
                            <a:schemeClr val="accent3">
                              <a:lumMod val="50000"/>
                            </a:schemeClr>
                          </a:solidFill>
                          <a:effectLst/>
                          <a:latin typeface="Time New Roman"/>
                        </a:rPr>
                        <a:t>Not provided</a:t>
                      </a:r>
                      <a:endParaRPr lang="en-US" sz="180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en-US" sz="1800" dirty="0">
                          <a:solidFill>
                            <a:schemeClr val="accent3">
                              <a:lumMod val="50000"/>
                            </a:schemeClr>
                          </a:solidFill>
                          <a:effectLst/>
                          <a:latin typeface="Time New Roman"/>
                        </a:rPr>
                        <a:t>Provides power to devices</a:t>
                      </a:r>
                      <a:endParaRPr lang="en-US" sz="1800" dirty="0">
                        <a:solidFill>
                          <a:schemeClr val="accent3">
                            <a:lumMod val="50000"/>
                          </a:schemeClr>
                        </a:solidFill>
                        <a:effectLst/>
                        <a:latin typeface="Time New Roman"/>
                        <a:ea typeface="Calibri" panose="020F0502020204030204" pitchFamily="34" charset="0"/>
                        <a:cs typeface="Times New Roman" panose="02020603050405020304" pitchFamily="18" charset="0"/>
                      </a:endParaRPr>
                    </a:p>
                  </a:txBody>
                  <a:tcPr marL="9525" marR="9525" marT="9525" marB="9525"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350001162"/>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2800" b="1" dirty="0" smtClean="0">
                <a:latin typeface="Time New Roman"/>
              </a:rPr>
              <a:t>Advantages </a:t>
            </a:r>
            <a:r>
              <a:rPr lang="en-US" sz="2800" b="1" dirty="0">
                <a:latin typeface="Time New Roman"/>
              </a:rPr>
              <a:t>and </a:t>
            </a:r>
            <a:r>
              <a:rPr lang="en-US" sz="2800" b="1" dirty="0" smtClean="0">
                <a:latin typeface="Time New Roman"/>
              </a:rPr>
              <a:t>Disadvantages</a:t>
            </a:r>
            <a:endParaRPr lang="en-US" sz="2800" b="1"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228600" y="914400"/>
            <a:ext cx="8686800" cy="5324535"/>
          </a:xfrm>
          <a:prstGeom prst="rect">
            <a:avLst/>
          </a:prstGeom>
        </p:spPr>
        <p:txBody>
          <a:bodyPr wrap="square">
            <a:spAutoFit/>
          </a:bodyPr>
          <a:lstStyle/>
          <a:p>
            <a:r>
              <a:rPr lang="en-US" sz="2000" b="1" dirty="0" smtClean="0">
                <a:latin typeface="Time New Roman"/>
              </a:rPr>
              <a:t>RS-232</a:t>
            </a:r>
            <a:r>
              <a:rPr lang="en-US" sz="2000" b="1" dirty="0">
                <a:latin typeface="Time New Roman"/>
              </a:rPr>
              <a:t>:</a:t>
            </a:r>
          </a:p>
          <a:p>
            <a:r>
              <a:rPr lang="en-US" sz="2000" b="1" dirty="0" smtClean="0">
                <a:latin typeface="Time New Roman"/>
              </a:rPr>
              <a:t>  Advantages</a:t>
            </a:r>
            <a:r>
              <a:rPr lang="en-US" sz="2000" b="1" dirty="0">
                <a:latin typeface="Time New Roman"/>
              </a:rPr>
              <a:t>:</a:t>
            </a:r>
            <a:endParaRPr lang="en-US" sz="2000" dirty="0">
              <a:latin typeface="Time New Roman"/>
            </a:endParaRPr>
          </a:p>
          <a:p>
            <a:pPr>
              <a:buFont typeface="Arial" panose="020B0604020202020204" pitchFamily="34" charset="0"/>
              <a:buChar char="•"/>
            </a:pPr>
            <a:r>
              <a:rPr lang="en-US" sz="2000" dirty="0" smtClean="0">
                <a:latin typeface="Time New Roman"/>
              </a:rPr>
              <a:t>    Simple </a:t>
            </a:r>
            <a:r>
              <a:rPr lang="en-US" sz="2000" dirty="0">
                <a:latin typeface="Time New Roman"/>
              </a:rPr>
              <a:t>and easy to implement.</a:t>
            </a:r>
          </a:p>
          <a:p>
            <a:pPr>
              <a:buFont typeface="Arial" panose="020B0604020202020204" pitchFamily="34" charset="0"/>
              <a:buChar char="•"/>
            </a:pPr>
            <a:r>
              <a:rPr lang="en-US" sz="2000" dirty="0" smtClean="0">
                <a:latin typeface="Time New Roman"/>
              </a:rPr>
              <a:t>     Good </a:t>
            </a:r>
            <a:r>
              <a:rPr lang="en-US" sz="2000" dirty="0">
                <a:latin typeface="Time New Roman"/>
              </a:rPr>
              <a:t>for short-distance point-to-point communication.</a:t>
            </a:r>
          </a:p>
          <a:p>
            <a:r>
              <a:rPr lang="en-US" sz="2000" b="1" dirty="0" smtClean="0">
                <a:latin typeface="Time New Roman"/>
              </a:rPr>
              <a:t> Disadvantages</a:t>
            </a:r>
            <a:r>
              <a:rPr lang="en-US" sz="2000" b="1" dirty="0">
                <a:latin typeface="Time New Roman"/>
              </a:rPr>
              <a:t>:</a:t>
            </a:r>
            <a:endParaRPr lang="en-US" sz="2000" dirty="0">
              <a:latin typeface="Time New Roman"/>
            </a:endParaRPr>
          </a:p>
          <a:p>
            <a:pPr>
              <a:buFont typeface="Arial" panose="020B0604020202020204" pitchFamily="34" charset="0"/>
              <a:buChar char="•"/>
            </a:pPr>
            <a:r>
              <a:rPr lang="en-US" sz="2000" dirty="0" smtClean="0">
                <a:latin typeface="Time New Roman"/>
              </a:rPr>
              <a:t>     Slow </a:t>
            </a:r>
            <a:r>
              <a:rPr lang="en-US" sz="2000" dirty="0">
                <a:latin typeface="Time New Roman"/>
              </a:rPr>
              <a:t>data transfer rate.</a:t>
            </a:r>
          </a:p>
          <a:p>
            <a:pPr>
              <a:buFont typeface="Arial" panose="020B0604020202020204" pitchFamily="34" charset="0"/>
              <a:buChar char="•"/>
            </a:pPr>
            <a:r>
              <a:rPr lang="en-US" sz="2000" dirty="0" smtClean="0">
                <a:latin typeface="Time New Roman"/>
              </a:rPr>
              <a:t>     Limited </a:t>
            </a:r>
            <a:r>
              <a:rPr lang="en-US" sz="2000" dirty="0">
                <a:latin typeface="Time New Roman"/>
              </a:rPr>
              <a:t>to one device.</a:t>
            </a:r>
          </a:p>
          <a:p>
            <a:pPr>
              <a:buFont typeface="Arial" panose="020B0604020202020204" pitchFamily="34" charset="0"/>
              <a:buChar char="•"/>
            </a:pPr>
            <a:r>
              <a:rPr lang="en-US" sz="2000" dirty="0" smtClean="0">
                <a:latin typeface="Time New Roman"/>
              </a:rPr>
              <a:t>      Large </a:t>
            </a:r>
            <a:r>
              <a:rPr lang="en-US" sz="2000" dirty="0">
                <a:latin typeface="Time New Roman"/>
              </a:rPr>
              <a:t>and bulky connectors.</a:t>
            </a:r>
          </a:p>
          <a:p>
            <a:r>
              <a:rPr lang="en-US" sz="2000" b="1" dirty="0" smtClean="0">
                <a:latin typeface="Time New Roman"/>
              </a:rPr>
              <a:t>  USB</a:t>
            </a:r>
            <a:r>
              <a:rPr lang="en-US" sz="2000" b="1" dirty="0">
                <a:latin typeface="Time New Roman"/>
              </a:rPr>
              <a:t>:</a:t>
            </a:r>
          </a:p>
          <a:p>
            <a:r>
              <a:rPr lang="en-US" sz="2000" b="1" dirty="0">
                <a:latin typeface="Time New Roman"/>
              </a:rPr>
              <a:t>Advantages:</a:t>
            </a:r>
            <a:endParaRPr lang="en-US" sz="2000" dirty="0">
              <a:latin typeface="Time New Roman"/>
            </a:endParaRPr>
          </a:p>
          <a:p>
            <a:pPr>
              <a:buFont typeface="Arial" panose="020B0604020202020204" pitchFamily="34" charset="0"/>
              <a:buChar char="•"/>
            </a:pPr>
            <a:r>
              <a:rPr lang="en-US" sz="2000" dirty="0" smtClean="0">
                <a:latin typeface="Time New Roman"/>
              </a:rPr>
              <a:t>    High-speed </a:t>
            </a:r>
            <a:r>
              <a:rPr lang="en-US" sz="2000" dirty="0">
                <a:latin typeface="Time New Roman"/>
              </a:rPr>
              <a:t>data transfer.</a:t>
            </a:r>
          </a:p>
          <a:p>
            <a:pPr>
              <a:buFont typeface="Arial" panose="020B0604020202020204" pitchFamily="34" charset="0"/>
              <a:buChar char="•"/>
            </a:pPr>
            <a:r>
              <a:rPr lang="en-US" sz="2000" dirty="0" smtClean="0">
                <a:latin typeface="Time New Roman"/>
              </a:rPr>
              <a:t>     Supports </a:t>
            </a:r>
            <a:r>
              <a:rPr lang="en-US" sz="2000" dirty="0">
                <a:latin typeface="Time New Roman"/>
              </a:rPr>
              <a:t>multiple devices.</a:t>
            </a:r>
          </a:p>
          <a:p>
            <a:pPr>
              <a:buFont typeface="Arial" panose="020B0604020202020204" pitchFamily="34" charset="0"/>
              <a:buChar char="•"/>
            </a:pPr>
            <a:r>
              <a:rPr lang="en-US" sz="2000" dirty="0" smtClean="0">
                <a:latin typeface="Time New Roman"/>
              </a:rPr>
              <a:t>    Provides </a:t>
            </a:r>
            <a:r>
              <a:rPr lang="en-US" sz="2000" dirty="0">
                <a:latin typeface="Time New Roman"/>
              </a:rPr>
              <a:t>power supply to devices.</a:t>
            </a:r>
          </a:p>
          <a:p>
            <a:pPr>
              <a:buFont typeface="Arial" panose="020B0604020202020204" pitchFamily="34" charset="0"/>
              <a:buChar char="•"/>
            </a:pPr>
            <a:r>
              <a:rPr lang="en-US" sz="2000" dirty="0" smtClean="0">
                <a:latin typeface="Time New Roman"/>
              </a:rPr>
              <a:t>     Easy </a:t>
            </a:r>
            <a:r>
              <a:rPr lang="en-US" sz="2000" dirty="0">
                <a:latin typeface="Time New Roman"/>
              </a:rPr>
              <a:t>to use with plug-and-play.</a:t>
            </a:r>
          </a:p>
          <a:p>
            <a:r>
              <a:rPr lang="en-US" sz="2000" b="1" dirty="0">
                <a:latin typeface="Time New Roman"/>
              </a:rPr>
              <a:t>Disadvantages:</a:t>
            </a:r>
            <a:endParaRPr lang="en-US" sz="2000" dirty="0">
              <a:latin typeface="Time New Roman"/>
            </a:endParaRPr>
          </a:p>
          <a:p>
            <a:pPr>
              <a:buFont typeface="Arial" panose="020B0604020202020204" pitchFamily="34" charset="0"/>
              <a:buChar char="•"/>
            </a:pPr>
            <a:r>
              <a:rPr lang="en-US" sz="2000" dirty="0" smtClean="0">
                <a:latin typeface="Time New Roman"/>
              </a:rPr>
              <a:t>   More </a:t>
            </a:r>
            <a:r>
              <a:rPr lang="en-US" sz="2000" dirty="0">
                <a:latin typeface="Time New Roman"/>
              </a:rPr>
              <a:t>complex protocol.</a:t>
            </a:r>
          </a:p>
          <a:p>
            <a:pPr>
              <a:buFont typeface="Arial" panose="020B0604020202020204" pitchFamily="34" charset="0"/>
              <a:buChar char="•"/>
            </a:pPr>
            <a:r>
              <a:rPr lang="en-US" sz="2000" dirty="0" smtClean="0">
                <a:latin typeface="Time New Roman"/>
              </a:rPr>
              <a:t>   Requires </a:t>
            </a:r>
            <a:r>
              <a:rPr lang="en-US" sz="2000" dirty="0">
                <a:latin typeface="Time New Roman"/>
              </a:rPr>
              <a:t>driver support in the operating system.</a:t>
            </a:r>
          </a:p>
        </p:txBody>
      </p:sp>
    </p:spTree>
    <p:extLst>
      <p:ext uri="{BB962C8B-B14F-4D97-AF65-F5344CB8AC3E}">
        <p14:creationId xmlns:p14="http://schemas.microsoft.com/office/powerpoint/2010/main" val="2675201304"/>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dirty="0">
                <a:latin typeface="Time New Roman"/>
              </a:rPr>
              <a:t>Applications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Rectangle 3"/>
          <p:cNvSpPr/>
          <p:nvPr/>
        </p:nvSpPr>
        <p:spPr>
          <a:xfrm>
            <a:off x="457200" y="1676400"/>
            <a:ext cx="8229600" cy="3170099"/>
          </a:xfrm>
          <a:prstGeom prst="rect">
            <a:avLst/>
          </a:prstGeom>
        </p:spPr>
        <p:txBody>
          <a:bodyPr wrap="square">
            <a:spAutoFit/>
          </a:bodyPr>
          <a:lstStyle/>
          <a:p>
            <a:r>
              <a:rPr lang="en-US" sz="2000" b="1" dirty="0">
                <a:latin typeface="Time New Roman"/>
              </a:rPr>
              <a:t>RS-232 Applications:</a:t>
            </a:r>
          </a:p>
          <a:p>
            <a:pPr>
              <a:buFont typeface="Arial" panose="020B0604020202020204" pitchFamily="34" charset="0"/>
              <a:buChar char="•"/>
            </a:pPr>
            <a:r>
              <a:rPr lang="en-US" sz="2000" dirty="0">
                <a:latin typeface="Time New Roman"/>
              </a:rPr>
              <a:t>Modems</a:t>
            </a:r>
          </a:p>
          <a:p>
            <a:pPr>
              <a:buFont typeface="Arial" panose="020B0604020202020204" pitchFamily="34" charset="0"/>
              <a:buChar char="•"/>
            </a:pPr>
            <a:r>
              <a:rPr lang="en-US" sz="2000" dirty="0">
                <a:latin typeface="Time New Roman"/>
              </a:rPr>
              <a:t>Old printers</a:t>
            </a:r>
          </a:p>
          <a:p>
            <a:pPr>
              <a:buFont typeface="Arial" panose="020B0604020202020204" pitchFamily="34" charset="0"/>
              <a:buChar char="•"/>
            </a:pPr>
            <a:r>
              <a:rPr lang="en-US" sz="2000" dirty="0">
                <a:latin typeface="Time New Roman"/>
              </a:rPr>
              <a:t>CNC machines</a:t>
            </a:r>
          </a:p>
          <a:p>
            <a:pPr>
              <a:buFont typeface="Arial" panose="020B0604020202020204" pitchFamily="34" charset="0"/>
              <a:buChar char="•"/>
            </a:pPr>
            <a:r>
              <a:rPr lang="en-US" sz="2000" dirty="0">
                <a:latin typeface="Time New Roman"/>
              </a:rPr>
              <a:t>Industrial controllers</a:t>
            </a:r>
          </a:p>
          <a:p>
            <a:r>
              <a:rPr lang="en-US" sz="2000" b="1" dirty="0">
                <a:latin typeface="Time New Roman"/>
              </a:rPr>
              <a:t>USB Applications:</a:t>
            </a:r>
          </a:p>
          <a:p>
            <a:pPr>
              <a:buFont typeface="Arial" panose="020B0604020202020204" pitchFamily="34" charset="0"/>
              <a:buChar char="•"/>
            </a:pPr>
            <a:r>
              <a:rPr lang="en-US" sz="2000" dirty="0">
                <a:latin typeface="Time New Roman"/>
              </a:rPr>
              <a:t>Keyboards, mice, printers</a:t>
            </a:r>
          </a:p>
          <a:p>
            <a:pPr>
              <a:buFont typeface="Arial" panose="020B0604020202020204" pitchFamily="34" charset="0"/>
              <a:buChar char="•"/>
            </a:pPr>
            <a:r>
              <a:rPr lang="en-US" sz="2000" dirty="0">
                <a:latin typeface="Time New Roman"/>
              </a:rPr>
              <a:t>Flash drives, hard drives</a:t>
            </a:r>
          </a:p>
          <a:p>
            <a:pPr>
              <a:buFont typeface="Arial" panose="020B0604020202020204" pitchFamily="34" charset="0"/>
              <a:buChar char="•"/>
            </a:pPr>
            <a:r>
              <a:rPr lang="en-US" sz="2000" dirty="0">
                <a:latin typeface="Time New Roman"/>
              </a:rPr>
              <a:t>Cameras, mobile phones</a:t>
            </a:r>
          </a:p>
          <a:p>
            <a:pPr>
              <a:buFont typeface="Arial" panose="020B0604020202020204" pitchFamily="34" charset="0"/>
              <a:buChar char="•"/>
            </a:pPr>
            <a:r>
              <a:rPr lang="en-US" sz="2000" dirty="0">
                <a:latin typeface="Time New Roman"/>
              </a:rPr>
              <a:t>Microcontroller-based development boards</a:t>
            </a:r>
          </a:p>
        </p:txBody>
      </p:sp>
    </p:spTree>
    <p:extLst>
      <p:ext uri="{BB962C8B-B14F-4D97-AF65-F5344CB8AC3E}">
        <p14:creationId xmlns:p14="http://schemas.microsoft.com/office/powerpoint/2010/main" val="3210190204"/>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Autofit/>
          </a:bodyPr>
          <a:lstStyle/>
          <a:p>
            <a:pPr marL="0" indent="0" algn="ctr">
              <a:buNone/>
            </a:pPr>
            <a:r>
              <a:rPr lang="en-US" sz="19900" dirty="0" smtClean="0">
                <a:solidFill>
                  <a:schemeClr val="accent3">
                    <a:lumMod val="50000"/>
                  </a:schemeClr>
                </a:solidFill>
              </a:rPr>
              <a:t>UNIT V</a:t>
            </a:r>
            <a:endParaRPr lang="en-US" sz="19900" dirty="0">
              <a:solidFill>
                <a:schemeClr val="accent3">
                  <a:lumMod val="50000"/>
                </a:schemeClr>
              </a:solidFill>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42877698"/>
      </p:ext>
    </p:extLst>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b="1" dirty="0">
                <a:solidFill>
                  <a:schemeClr val="accent3">
                    <a:lumMod val="50000"/>
                  </a:schemeClr>
                </a:solidFill>
                <a:latin typeface="Time New Roman"/>
              </a:rPr>
              <a:t>ARM </a:t>
            </a:r>
            <a:r>
              <a:rPr lang="en-US" sz="4400" b="1" dirty="0" smtClean="0">
                <a:solidFill>
                  <a:schemeClr val="accent3">
                    <a:lumMod val="50000"/>
                  </a:schemeClr>
                </a:solidFill>
                <a:latin typeface="Time New Roman"/>
              </a:rPr>
              <a:t>PROCESSOR</a:t>
            </a:r>
            <a:endParaRPr lang="en-US" sz="4400" b="1" dirty="0">
              <a:solidFill>
                <a:schemeClr val="accent3">
                  <a:lumMod val="50000"/>
                </a:schemeClr>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33673249"/>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382000" cy="5592763"/>
          </a:xfrm>
        </p:spPr>
        <p:txBody>
          <a:bodyPr>
            <a:normAutofit fontScale="55000" lnSpcReduction="20000"/>
          </a:bodyPr>
          <a:lstStyle/>
          <a:p>
            <a:pPr marL="0" indent="0">
              <a:buNone/>
            </a:pPr>
            <a:r>
              <a:rPr lang="en-US" dirty="0">
                <a:latin typeface="Time New Roman"/>
              </a:rPr>
              <a:t>ARM Architecture </a:t>
            </a:r>
            <a:r>
              <a:rPr lang="en-US" dirty="0" smtClean="0">
                <a:latin typeface="Time New Roman"/>
              </a:rPr>
              <a:t>Versions:</a:t>
            </a:r>
          </a:p>
          <a:p>
            <a:pPr marL="0" indent="0">
              <a:buNone/>
            </a:pPr>
            <a:endParaRPr lang="en-US" dirty="0">
              <a:latin typeface="Time New Roman"/>
            </a:endParaRPr>
          </a:p>
          <a:p>
            <a:pPr marL="0" indent="0">
              <a:buNone/>
            </a:pPr>
            <a:r>
              <a:rPr lang="en-US" dirty="0">
                <a:latin typeface="Time New Roman"/>
              </a:rPr>
              <a:t>• ARM means </a:t>
            </a:r>
            <a:r>
              <a:rPr lang="en-US" dirty="0">
                <a:solidFill>
                  <a:srgbClr val="FF0000"/>
                </a:solidFill>
                <a:latin typeface="Time New Roman"/>
              </a:rPr>
              <a:t>Advanced RISC Machines</a:t>
            </a:r>
            <a:r>
              <a:rPr lang="en-US" dirty="0">
                <a:latin typeface="Time New Roman"/>
              </a:rPr>
              <a:t>. ARM machines have a </a:t>
            </a:r>
            <a:r>
              <a:rPr lang="en-US" dirty="0" smtClean="0">
                <a:latin typeface="Time New Roman"/>
              </a:rPr>
              <a:t>32-bit Reduced </a:t>
            </a:r>
            <a:r>
              <a:rPr lang="en-US" dirty="0">
                <a:latin typeface="Time New Roman"/>
              </a:rPr>
              <a:t>Instruction Set Computer (RISC) Load Store Architecture. It </a:t>
            </a:r>
            <a:r>
              <a:rPr lang="en-US" dirty="0" smtClean="0">
                <a:latin typeface="Time New Roman"/>
              </a:rPr>
              <a:t>is first </a:t>
            </a:r>
            <a:r>
              <a:rPr lang="en-US" dirty="0">
                <a:latin typeface="Time New Roman"/>
              </a:rPr>
              <a:t>RISC microprocessor for commercial use and market-leader for </a:t>
            </a:r>
            <a:r>
              <a:rPr lang="en-US" dirty="0" smtClean="0">
                <a:solidFill>
                  <a:srgbClr val="FF0000"/>
                </a:solidFill>
                <a:latin typeface="Time New Roman"/>
              </a:rPr>
              <a:t>low- power </a:t>
            </a:r>
            <a:r>
              <a:rPr lang="en-US" dirty="0">
                <a:solidFill>
                  <a:srgbClr val="FF0000"/>
                </a:solidFill>
                <a:latin typeface="Time New Roman"/>
              </a:rPr>
              <a:t>and cost-sensitive embedded applications</a:t>
            </a:r>
            <a:r>
              <a:rPr lang="en-US" dirty="0" smtClean="0">
                <a:latin typeface="Time New Roman"/>
              </a:rPr>
              <a:t>.</a:t>
            </a:r>
          </a:p>
          <a:p>
            <a:pPr marL="0" indent="0">
              <a:buNone/>
            </a:pPr>
            <a:endParaRPr lang="en-US" dirty="0">
              <a:latin typeface="Time New Roman"/>
            </a:endParaRPr>
          </a:p>
          <a:p>
            <a:pPr marL="0" indent="0">
              <a:buNone/>
            </a:pPr>
            <a:r>
              <a:rPr lang="en-US" dirty="0">
                <a:latin typeface="Time New Roman"/>
              </a:rPr>
              <a:t>• The processor originated in England in 1984. At its inception ARM </a:t>
            </a:r>
            <a:r>
              <a:rPr lang="en-US" dirty="0" smtClean="0">
                <a:latin typeface="Time New Roman"/>
              </a:rPr>
              <a:t>stood for </a:t>
            </a:r>
            <a:r>
              <a:rPr lang="en-US" dirty="0">
                <a:latin typeface="Time New Roman"/>
              </a:rPr>
              <a:t>Acorn RISC Machine. The first ARM reliant systems include the </a:t>
            </a:r>
            <a:r>
              <a:rPr lang="en-US" dirty="0" smtClean="0">
                <a:latin typeface="Time New Roman"/>
              </a:rPr>
              <a:t>Acorn : </a:t>
            </a:r>
            <a:r>
              <a:rPr lang="en-US" dirty="0">
                <a:latin typeface="Time New Roman"/>
              </a:rPr>
              <a:t>BBC Micro, Masters and the Archimedes. During this early period </a:t>
            </a:r>
            <a:r>
              <a:rPr lang="en-US" dirty="0" smtClean="0">
                <a:latin typeface="Time New Roman"/>
              </a:rPr>
              <a:t>they were </a:t>
            </a:r>
            <a:r>
              <a:rPr lang="en-US" dirty="0">
                <a:latin typeface="Time New Roman"/>
              </a:rPr>
              <a:t>used mostly for British educational systems and therefore, were </a:t>
            </a:r>
            <a:r>
              <a:rPr lang="en-US" dirty="0" smtClean="0">
                <a:latin typeface="Time New Roman"/>
              </a:rPr>
              <a:t>not widely </a:t>
            </a:r>
            <a:r>
              <a:rPr lang="en-US" dirty="0">
                <a:latin typeface="Time New Roman"/>
              </a:rPr>
              <a:t>available or known outside England. However in 1987 the </a:t>
            </a:r>
            <a:r>
              <a:rPr lang="en-US" dirty="0" smtClean="0">
                <a:latin typeface="Time New Roman"/>
              </a:rPr>
              <a:t>ARM became </a:t>
            </a:r>
            <a:r>
              <a:rPr lang="en-US" dirty="0">
                <a:latin typeface="Time New Roman"/>
              </a:rPr>
              <a:t>the first commercial RISC processor</a:t>
            </a:r>
            <a:r>
              <a:rPr lang="en-US" dirty="0" smtClean="0">
                <a:latin typeface="Time New Roman"/>
              </a:rPr>
              <a:t>.</a:t>
            </a:r>
          </a:p>
          <a:p>
            <a:pPr marL="0" indent="0">
              <a:buNone/>
            </a:pPr>
            <a:endParaRPr lang="en-US" dirty="0">
              <a:latin typeface="Time New Roman"/>
            </a:endParaRPr>
          </a:p>
          <a:p>
            <a:pPr marL="0" indent="0">
              <a:buNone/>
            </a:pPr>
            <a:r>
              <a:rPr lang="en-US" dirty="0">
                <a:latin typeface="Time New Roman"/>
              </a:rPr>
              <a:t>• The ARM is a Von Neumann, load/store architecture i.e. only 32-bit </a:t>
            </a:r>
            <a:r>
              <a:rPr lang="en-US" dirty="0" smtClean="0">
                <a:latin typeface="Time New Roman"/>
              </a:rPr>
              <a:t>data bus </a:t>
            </a:r>
            <a:r>
              <a:rPr lang="en-US" dirty="0">
                <a:latin typeface="Time New Roman"/>
              </a:rPr>
              <a:t>for both instruction and data. Also for the load/store instruction </a:t>
            </a:r>
            <a:r>
              <a:rPr lang="en-US" dirty="0" smtClean="0">
                <a:latin typeface="Time New Roman"/>
              </a:rPr>
              <a:t>access memory</a:t>
            </a:r>
            <a:r>
              <a:rPr lang="en-US" dirty="0" smtClean="0">
                <a:latin typeface="Time New Roman"/>
              </a:rPr>
              <a:t>.</a:t>
            </a:r>
          </a:p>
          <a:p>
            <a:pPr marL="0" indent="0">
              <a:buNone/>
            </a:pPr>
            <a:endParaRPr lang="en-US" dirty="0">
              <a:latin typeface="Time New Roman"/>
            </a:endParaRPr>
          </a:p>
          <a:p>
            <a:pPr marL="0" indent="0">
              <a:buNone/>
            </a:pPr>
            <a:r>
              <a:rPr lang="en-US" dirty="0">
                <a:latin typeface="Time New Roman"/>
              </a:rPr>
              <a:t>• Licenses ARM core designs to semiconductor partners who fabricate </a:t>
            </a:r>
            <a:r>
              <a:rPr lang="en-US" dirty="0" smtClean="0">
                <a:latin typeface="Time New Roman"/>
              </a:rPr>
              <a:t>and sell </a:t>
            </a:r>
            <a:r>
              <a:rPr lang="en-US" dirty="0">
                <a:latin typeface="Time New Roman"/>
              </a:rPr>
              <a:t>to their customers. ARM does not fabricate silicon itself.</a:t>
            </a:r>
          </a:p>
          <a:p>
            <a:pPr marL="0" indent="0">
              <a:buNone/>
            </a:pPr>
            <a:r>
              <a:rPr lang="en-US" dirty="0">
                <a:latin typeface="Time New Roman"/>
              </a:rPr>
              <a:t>• First models had only a 26-bit program counter, limiting the memory </a:t>
            </a:r>
            <a:r>
              <a:rPr lang="en-US" dirty="0" smtClean="0">
                <a:latin typeface="Time New Roman"/>
              </a:rPr>
              <a:t>space to </a:t>
            </a:r>
            <a:r>
              <a:rPr lang="en-US" dirty="0">
                <a:latin typeface="Time New Roman"/>
              </a:rPr>
              <a:t>64 MB.</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72606957"/>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382000" cy="5592763"/>
          </a:xfrm>
        </p:spPr>
        <p:txBody>
          <a:bodyPr>
            <a:normAutofit fontScale="62500" lnSpcReduction="20000"/>
          </a:bodyPr>
          <a:lstStyle/>
          <a:p>
            <a:pPr marL="0" indent="0">
              <a:buNone/>
            </a:pPr>
            <a:r>
              <a:rPr lang="en-US" dirty="0">
                <a:latin typeface="Time New Roman"/>
              </a:rPr>
              <a:t>• In 1990, the research section of Acorn separated from the parent </a:t>
            </a:r>
            <a:r>
              <a:rPr lang="en-US" dirty="0" smtClean="0">
                <a:latin typeface="Time New Roman"/>
              </a:rPr>
              <a:t>company and </a:t>
            </a:r>
            <a:r>
              <a:rPr lang="en-US" dirty="0">
                <a:latin typeface="Time New Roman"/>
              </a:rPr>
              <a:t>formed : Advanced RISC Machines Limited.</a:t>
            </a:r>
          </a:p>
          <a:p>
            <a:pPr marL="0" indent="0">
              <a:buNone/>
            </a:pPr>
            <a:r>
              <a:rPr lang="en-US" dirty="0">
                <a:latin typeface="Time New Roman"/>
              </a:rPr>
              <a:t>• The ARM is a 32-bit architecture. When used in relation to the ARM :</a:t>
            </a:r>
          </a:p>
          <a:p>
            <a:pPr marL="0" indent="0">
              <a:buNone/>
            </a:pPr>
            <a:r>
              <a:rPr lang="en-US" dirty="0" smtClean="0">
                <a:latin typeface="Time New Roman"/>
              </a:rPr>
              <a:t>   1</a:t>
            </a:r>
            <a:r>
              <a:rPr lang="en-US" dirty="0">
                <a:latin typeface="Time New Roman"/>
              </a:rPr>
              <a:t>. Byte means 8 bits</a:t>
            </a:r>
          </a:p>
          <a:p>
            <a:pPr marL="0" indent="0">
              <a:buNone/>
            </a:pPr>
            <a:r>
              <a:rPr lang="en-US" dirty="0" smtClean="0">
                <a:latin typeface="Time New Roman"/>
              </a:rPr>
              <a:t>    2</a:t>
            </a:r>
            <a:r>
              <a:rPr lang="en-US" dirty="0">
                <a:latin typeface="Time New Roman"/>
              </a:rPr>
              <a:t>. </a:t>
            </a:r>
            <a:r>
              <a:rPr lang="en-US" dirty="0" err="1">
                <a:latin typeface="Time New Roman"/>
              </a:rPr>
              <a:t>Halfword</a:t>
            </a:r>
            <a:r>
              <a:rPr lang="en-US" dirty="0">
                <a:latin typeface="Time New Roman"/>
              </a:rPr>
              <a:t> means 16 bits.</a:t>
            </a:r>
          </a:p>
          <a:p>
            <a:pPr marL="0" indent="0">
              <a:buNone/>
            </a:pPr>
            <a:r>
              <a:rPr lang="en-US" dirty="0" smtClean="0">
                <a:latin typeface="Time New Roman"/>
              </a:rPr>
              <a:t>    3</a:t>
            </a:r>
            <a:r>
              <a:rPr lang="en-US" dirty="0">
                <a:latin typeface="Time New Roman"/>
              </a:rPr>
              <a:t>. Word means 32 bits</a:t>
            </a:r>
            <a:r>
              <a:rPr lang="en-US" dirty="0" smtClean="0">
                <a:latin typeface="Time New Roman"/>
              </a:rPr>
              <a:t>.</a:t>
            </a:r>
          </a:p>
          <a:p>
            <a:pPr marL="0" indent="0">
              <a:buNone/>
            </a:pPr>
            <a:endParaRPr lang="en-US" dirty="0">
              <a:latin typeface="Time New Roman"/>
            </a:endParaRPr>
          </a:p>
          <a:p>
            <a:pPr marL="0" indent="0">
              <a:buNone/>
            </a:pPr>
            <a:r>
              <a:rPr lang="en-US" dirty="0">
                <a:solidFill>
                  <a:srgbClr val="FF0000"/>
                </a:solidFill>
                <a:latin typeface="Time New Roman"/>
              </a:rPr>
              <a:t>• Most ARM's implement two instruction sets</a:t>
            </a:r>
          </a:p>
          <a:p>
            <a:pPr marL="0" indent="0">
              <a:buNone/>
            </a:pPr>
            <a:r>
              <a:rPr lang="en-US" dirty="0" smtClean="0">
                <a:solidFill>
                  <a:srgbClr val="FF0000"/>
                </a:solidFill>
                <a:latin typeface="Time New Roman"/>
              </a:rPr>
              <a:t>    1</a:t>
            </a:r>
            <a:r>
              <a:rPr lang="en-US" dirty="0">
                <a:solidFill>
                  <a:srgbClr val="FF0000"/>
                </a:solidFill>
                <a:latin typeface="Time New Roman"/>
              </a:rPr>
              <a:t>. 32-bit ARM Instruction Set</a:t>
            </a:r>
          </a:p>
          <a:p>
            <a:pPr marL="0" indent="0">
              <a:buNone/>
            </a:pPr>
            <a:r>
              <a:rPr lang="en-US" dirty="0" smtClean="0">
                <a:solidFill>
                  <a:srgbClr val="FF0000"/>
                </a:solidFill>
                <a:latin typeface="Time New Roman"/>
              </a:rPr>
              <a:t>    2</a:t>
            </a:r>
            <a:r>
              <a:rPr lang="en-US" dirty="0">
                <a:solidFill>
                  <a:srgbClr val="FF0000"/>
                </a:solidFill>
                <a:latin typeface="Time New Roman"/>
              </a:rPr>
              <a:t>. 16-bit Thumb Instruction </a:t>
            </a:r>
            <a:r>
              <a:rPr lang="en-US" dirty="0" smtClean="0">
                <a:solidFill>
                  <a:srgbClr val="FF0000"/>
                </a:solidFill>
                <a:latin typeface="Time New Roman"/>
              </a:rPr>
              <a:t>Set</a:t>
            </a:r>
          </a:p>
          <a:p>
            <a:pPr marL="0" indent="0">
              <a:buNone/>
            </a:pPr>
            <a:endParaRPr lang="en-US" dirty="0" smtClean="0">
              <a:latin typeface="Time New Roman"/>
            </a:endParaRPr>
          </a:p>
          <a:p>
            <a:pPr marL="0" indent="0">
              <a:buNone/>
            </a:pPr>
            <a:r>
              <a:rPr lang="en-US" dirty="0">
                <a:latin typeface="Time New Roman"/>
              </a:rPr>
              <a:t>• Memory is addressed as a 32 bit address space. Data type can be 8 bit</a:t>
            </a:r>
          </a:p>
          <a:p>
            <a:pPr marL="0" indent="0">
              <a:buNone/>
            </a:pPr>
            <a:r>
              <a:rPr lang="en-US" dirty="0">
                <a:latin typeface="Time New Roman"/>
              </a:rPr>
              <a:t>bytes, 16 bit half-words or 32 bit words and may be seen as a byte line</a:t>
            </a:r>
          </a:p>
          <a:p>
            <a:pPr marL="0" indent="0">
              <a:buNone/>
            </a:pPr>
            <a:r>
              <a:rPr lang="en-US" dirty="0">
                <a:latin typeface="Time New Roman"/>
              </a:rPr>
              <a:t>folded into 4-byte words.</a:t>
            </a:r>
          </a:p>
          <a:p>
            <a:pPr>
              <a:buFont typeface="Wingdings" panose="05000000000000000000" pitchFamily="2" charset="2"/>
              <a:buChar char="§"/>
            </a:pPr>
            <a:r>
              <a:rPr lang="en-US" dirty="0" smtClean="0">
                <a:latin typeface="Time New Roman"/>
              </a:rPr>
              <a:t>  </a:t>
            </a:r>
            <a:r>
              <a:rPr lang="en-US" dirty="0">
                <a:latin typeface="Time New Roman"/>
              </a:rPr>
              <a:t>ARM1 processor was the first commercialized </a:t>
            </a:r>
            <a:r>
              <a:rPr lang="en-US" dirty="0" err="1">
                <a:latin typeface="Time New Roman"/>
              </a:rPr>
              <a:t>RiSC</a:t>
            </a:r>
            <a:r>
              <a:rPr lang="en-US" dirty="0">
                <a:latin typeface="Time New Roman"/>
              </a:rPr>
              <a:t> processor and it</a:t>
            </a:r>
          </a:p>
          <a:p>
            <a:pPr marL="0" indent="0">
              <a:buNone/>
            </a:pPr>
            <a:r>
              <a:rPr lang="en-US" dirty="0">
                <a:latin typeface="Time New Roman"/>
              </a:rPr>
              <a:t>contained 25,000 transistors.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10125258"/>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5745163"/>
          </a:xfrm>
        </p:spPr>
        <p:txBody>
          <a:bodyPr>
            <a:normAutofit fontScale="62500" lnSpcReduction="20000"/>
          </a:bodyPr>
          <a:lstStyle/>
          <a:p>
            <a:pPr marL="0" indent="0">
              <a:buNone/>
            </a:pPr>
            <a:r>
              <a:rPr lang="en-US" b="1" dirty="0" smtClean="0">
                <a:latin typeface="Time New Roman"/>
              </a:rPr>
              <a:t>ARM </a:t>
            </a:r>
            <a:r>
              <a:rPr lang="en-US" b="1" dirty="0" smtClean="0">
                <a:latin typeface="Time New Roman"/>
              </a:rPr>
              <a:t>Features:</a:t>
            </a:r>
          </a:p>
          <a:p>
            <a:pPr marL="0" indent="0">
              <a:buNone/>
            </a:pPr>
            <a:endParaRPr lang="en-US" b="1" dirty="0">
              <a:latin typeface="Time New Roman"/>
            </a:endParaRPr>
          </a:p>
          <a:p>
            <a:pPr marL="0" indent="0">
              <a:buNone/>
            </a:pPr>
            <a:r>
              <a:rPr lang="en-US" dirty="0">
                <a:latin typeface="Time New Roman"/>
              </a:rPr>
              <a:t>1. Thumb Set designed for </a:t>
            </a:r>
            <a:r>
              <a:rPr lang="en-US" dirty="0">
                <a:solidFill>
                  <a:srgbClr val="FF0000"/>
                </a:solidFill>
                <a:latin typeface="Time New Roman"/>
              </a:rPr>
              <a:t>16-bit word lengths and instructions</a:t>
            </a:r>
            <a:r>
              <a:rPr lang="en-US" dirty="0">
                <a:latin typeface="Time New Roman"/>
              </a:rPr>
              <a:t>, </a:t>
            </a:r>
            <a:r>
              <a:rPr lang="en-US" dirty="0" smtClean="0">
                <a:latin typeface="Time New Roman"/>
              </a:rPr>
              <a:t>which internally </a:t>
            </a:r>
            <a:r>
              <a:rPr lang="en-US" dirty="0">
                <a:latin typeface="Time New Roman"/>
              </a:rPr>
              <a:t>executes by same 32-bit core.</a:t>
            </a:r>
          </a:p>
          <a:p>
            <a:pPr marL="0" indent="0">
              <a:buNone/>
            </a:pPr>
            <a:r>
              <a:rPr lang="en-US" dirty="0">
                <a:latin typeface="Time New Roman"/>
              </a:rPr>
              <a:t>2. ARM views memory as a linear collection of bytes numbered </a:t>
            </a:r>
            <a:r>
              <a:rPr lang="en-US" dirty="0" smtClean="0">
                <a:latin typeface="Time New Roman"/>
              </a:rPr>
              <a:t>upwards from </a:t>
            </a:r>
            <a:r>
              <a:rPr lang="en-US" dirty="0">
                <a:latin typeface="Time New Roman"/>
              </a:rPr>
              <a:t>zero. it contains memory management unit and memory </a:t>
            </a:r>
            <a:r>
              <a:rPr lang="en-US" dirty="0" smtClean="0">
                <a:latin typeface="Time New Roman"/>
              </a:rPr>
              <a:t>protection unit. </a:t>
            </a:r>
          </a:p>
          <a:p>
            <a:pPr marL="0" indent="0">
              <a:buNone/>
            </a:pPr>
            <a:r>
              <a:rPr lang="en-US" dirty="0">
                <a:latin typeface="Time New Roman"/>
              </a:rPr>
              <a:t>3. Most </a:t>
            </a:r>
            <a:r>
              <a:rPr lang="en-US" dirty="0">
                <a:solidFill>
                  <a:srgbClr val="FF0000"/>
                </a:solidFill>
                <a:latin typeface="Time New Roman"/>
              </a:rPr>
              <a:t>operations are executed over registers</a:t>
            </a:r>
            <a:r>
              <a:rPr lang="en-US" dirty="0">
                <a:latin typeface="Time New Roman"/>
              </a:rPr>
              <a:t>.</a:t>
            </a:r>
          </a:p>
          <a:p>
            <a:pPr marL="0" indent="0">
              <a:buNone/>
            </a:pPr>
            <a:r>
              <a:rPr lang="en-US" dirty="0">
                <a:latin typeface="Time New Roman"/>
              </a:rPr>
              <a:t>4. All instructions can be conditional.</a:t>
            </a:r>
          </a:p>
          <a:p>
            <a:pPr marL="0" indent="0">
              <a:buNone/>
            </a:pPr>
            <a:r>
              <a:rPr lang="en-US" dirty="0">
                <a:latin typeface="Time New Roman"/>
              </a:rPr>
              <a:t>5. it </a:t>
            </a:r>
            <a:r>
              <a:rPr lang="en-US" dirty="0">
                <a:solidFill>
                  <a:srgbClr val="FF0000"/>
                </a:solidFill>
                <a:latin typeface="Time New Roman"/>
              </a:rPr>
              <a:t>uses Big-endian and Little-endian method</a:t>
            </a:r>
            <a:r>
              <a:rPr lang="en-US" dirty="0">
                <a:latin typeface="Time New Roman"/>
              </a:rPr>
              <a:t>.</a:t>
            </a:r>
          </a:p>
          <a:p>
            <a:pPr marL="0" indent="0">
              <a:buNone/>
            </a:pPr>
            <a:r>
              <a:rPr lang="en-US" dirty="0">
                <a:latin typeface="Time New Roman"/>
              </a:rPr>
              <a:t>6. The ARM processor </a:t>
            </a:r>
            <a:r>
              <a:rPr lang="en-US" dirty="0">
                <a:solidFill>
                  <a:srgbClr val="FF0000"/>
                </a:solidFill>
                <a:latin typeface="Time New Roman"/>
              </a:rPr>
              <a:t>supports 25 different instruction</a:t>
            </a:r>
            <a:r>
              <a:rPr lang="en-US" dirty="0">
                <a:latin typeface="Time New Roman"/>
              </a:rPr>
              <a:t>.</a:t>
            </a:r>
          </a:p>
          <a:p>
            <a:pPr marL="0" indent="0">
              <a:buNone/>
            </a:pPr>
            <a:r>
              <a:rPr lang="en-US" dirty="0">
                <a:latin typeface="Time New Roman"/>
              </a:rPr>
              <a:t>7. ARM provides no explicit return instruction.</a:t>
            </a:r>
          </a:p>
          <a:p>
            <a:pPr marL="0" indent="0">
              <a:buNone/>
            </a:pPr>
            <a:r>
              <a:rPr lang="en-US" dirty="0">
                <a:latin typeface="Time New Roman"/>
              </a:rPr>
              <a:t>8. The Software Interrupt (SWI) instruction is the only way an ARM</a:t>
            </a:r>
          </a:p>
          <a:p>
            <a:pPr marL="0" indent="0">
              <a:buNone/>
            </a:pPr>
            <a:r>
              <a:rPr lang="en-US" dirty="0">
                <a:latin typeface="Time New Roman"/>
              </a:rPr>
              <a:t>processor can access resources controlled by the operating system.</a:t>
            </a:r>
          </a:p>
          <a:p>
            <a:pPr marL="0" indent="0">
              <a:buNone/>
            </a:pPr>
            <a:r>
              <a:rPr lang="en-US" dirty="0">
                <a:latin typeface="Time New Roman"/>
              </a:rPr>
              <a:t>9. Many Thumb data processing instructions use a 2-address format.</a:t>
            </a:r>
          </a:p>
          <a:p>
            <a:pPr marL="0" indent="0">
              <a:buNone/>
            </a:pPr>
            <a:r>
              <a:rPr lang="en-US" dirty="0">
                <a:latin typeface="Time New Roman"/>
              </a:rPr>
              <a:t>10. </a:t>
            </a:r>
            <a:r>
              <a:rPr lang="en-US" dirty="0" err="1">
                <a:latin typeface="Time New Roman"/>
              </a:rPr>
              <a:t>Jazelle</a:t>
            </a:r>
            <a:r>
              <a:rPr lang="en-US" dirty="0">
                <a:latin typeface="Time New Roman"/>
              </a:rPr>
              <a:t> Instruction Set : Introduces technological infrastructure for</a:t>
            </a:r>
          </a:p>
          <a:p>
            <a:pPr marL="0" indent="0">
              <a:buNone/>
            </a:pPr>
            <a:r>
              <a:rPr lang="en-US" dirty="0">
                <a:latin typeface="Time New Roman"/>
              </a:rPr>
              <a:t>running Java code.</a:t>
            </a:r>
          </a:p>
          <a:p>
            <a:pPr marL="0" indent="0">
              <a:buNone/>
            </a:pPr>
            <a:r>
              <a:rPr lang="en-US" dirty="0">
                <a:latin typeface="Time New Roman"/>
              </a:rPr>
              <a:t>11. The ARM architecture has a </a:t>
            </a:r>
            <a:r>
              <a:rPr lang="en-US" dirty="0">
                <a:solidFill>
                  <a:srgbClr val="FF0000"/>
                </a:solidFill>
                <a:latin typeface="Time New Roman"/>
              </a:rPr>
              <a:t>large variety of addressing modes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402607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a:solidFill>
                  <a:schemeClr val="accent3">
                    <a:lumMod val="50000"/>
                  </a:schemeClr>
                </a:solidFill>
                <a:latin typeface="Time New Roman"/>
              </a:rPr>
              <a:t>ARM Architecture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6411108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400" dirty="0">
                <a:latin typeface="Time New Roman"/>
              </a:rPr>
              <a:t>ARM Architecture</a:t>
            </a:r>
          </a:p>
        </p:txBody>
      </p:sp>
      <p:sp>
        <p:nvSpPr>
          <p:cNvPr id="3" name="Content Placeholder 2"/>
          <p:cNvSpPr>
            <a:spLocks noGrp="1"/>
          </p:cNvSpPr>
          <p:nvPr>
            <p:ph idx="1"/>
          </p:nvPr>
        </p:nvSpPr>
        <p:spPr>
          <a:xfrm>
            <a:off x="457200" y="1066800"/>
            <a:ext cx="8229600" cy="5059363"/>
          </a:xfrm>
        </p:spPr>
        <p:txBody>
          <a:bodyPr>
            <a:noAutofit/>
          </a:bodyPr>
          <a:lstStyle/>
          <a:p>
            <a:r>
              <a:rPr lang="en-US" sz="2000" dirty="0">
                <a:latin typeface="Time New Roman"/>
              </a:rPr>
              <a:t>• The ARM architecture processor is an advanced reduced instruction </a:t>
            </a:r>
            <a:r>
              <a:rPr lang="en-US" sz="2000" dirty="0" smtClean="0">
                <a:latin typeface="Time New Roman"/>
              </a:rPr>
              <a:t>set computing </a:t>
            </a:r>
            <a:r>
              <a:rPr lang="en-US" sz="2000" dirty="0">
                <a:latin typeface="Time New Roman"/>
              </a:rPr>
              <a:t>[RISC] machine and it's a 32 bit RISC microcontroller.</a:t>
            </a:r>
          </a:p>
          <a:p>
            <a:r>
              <a:rPr lang="en-US" sz="2000" dirty="0">
                <a:latin typeface="Time New Roman"/>
              </a:rPr>
              <a:t>• The ARM cortex is a complicated microcontroller within the ARM </a:t>
            </a:r>
            <a:r>
              <a:rPr lang="en-US" sz="2000" dirty="0" smtClean="0">
                <a:latin typeface="Time New Roman"/>
              </a:rPr>
              <a:t>family that </a:t>
            </a:r>
            <a:r>
              <a:rPr lang="en-US" sz="2000" dirty="0">
                <a:latin typeface="Time New Roman"/>
              </a:rPr>
              <a:t>has ARMv7 design. There are 3 subfamilies within the ARM </a:t>
            </a:r>
            <a:r>
              <a:rPr lang="en-US" sz="2000" dirty="0" smtClean="0">
                <a:latin typeface="Time New Roman"/>
              </a:rPr>
              <a:t>cortex family</a:t>
            </a:r>
            <a:r>
              <a:rPr lang="en-US" sz="2000" dirty="0">
                <a:latin typeface="Time New Roman"/>
              </a:rPr>
              <a:t>:</a:t>
            </a:r>
          </a:p>
          <a:p>
            <a:pPr marL="0" indent="0">
              <a:buNone/>
            </a:pPr>
            <a:r>
              <a:rPr lang="en-US" sz="2000" dirty="0" smtClean="0">
                <a:solidFill>
                  <a:srgbClr val="FF0000"/>
                </a:solidFill>
                <a:latin typeface="Time New Roman"/>
              </a:rPr>
              <a:t>           a</a:t>
            </a:r>
            <a:r>
              <a:rPr lang="en-US" sz="2000" dirty="0">
                <a:solidFill>
                  <a:srgbClr val="FF0000"/>
                </a:solidFill>
                <a:latin typeface="Time New Roman"/>
              </a:rPr>
              <a:t>) ARM Cortex Ax-series</a:t>
            </a:r>
          </a:p>
          <a:p>
            <a:pPr marL="0" indent="0">
              <a:buNone/>
            </a:pPr>
            <a:r>
              <a:rPr lang="en-US" sz="2000" dirty="0" smtClean="0">
                <a:solidFill>
                  <a:srgbClr val="FF0000"/>
                </a:solidFill>
                <a:latin typeface="Time New Roman"/>
              </a:rPr>
              <a:t>             b</a:t>
            </a:r>
            <a:r>
              <a:rPr lang="en-US" sz="2000" dirty="0">
                <a:solidFill>
                  <a:srgbClr val="FF0000"/>
                </a:solidFill>
                <a:latin typeface="Time New Roman"/>
              </a:rPr>
              <a:t>) ARM Cortex Rx-series</a:t>
            </a:r>
          </a:p>
          <a:p>
            <a:pPr marL="0" indent="0">
              <a:buNone/>
            </a:pPr>
            <a:r>
              <a:rPr lang="en-US" sz="2000" dirty="0" smtClean="0">
                <a:solidFill>
                  <a:srgbClr val="FF0000"/>
                </a:solidFill>
                <a:latin typeface="Time New Roman"/>
              </a:rPr>
              <a:t>               c</a:t>
            </a:r>
            <a:r>
              <a:rPr lang="en-US" sz="2000" dirty="0">
                <a:solidFill>
                  <a:srgbClr val="FF0000"/>
                </a:solidFill>
                <a:latin typeface="Time New Roman"/>
              </a:rPr>
              <a:t>) ARM Cortex </a:t>
            </a:r>
            <a:r>
              <a:rPr lang="en-US" sz="2000" dirty="0" err="1">
                <a:solidFill>
                  <a:srgbClr val="FF0000"/>
                </a:solidFill>
                <a:latin typeface="Time New Roman"/>
              </a:rPr>
              <a:t>Mx</a:t>
            </a:r>
            <a:r>
              <a:rPr lang="en-US" sz="2000" dirty="0">
                <a:solidFill>
                  <a:srgbClr val="FF0000"/>
                </a:solidFill>
                <a:latin typeface="Time New Roman"/>
              </a:rPr>
              <a:t>-series</a:t>
            </a:r>
          </a:p>
          <a:p>
            <a:pPr marL="0" indent="0">
              <a:buNone/>
            </a:pPr>
            <a:r>
              <a:rPr lang="en-US" sz="2000" dirty="0">
                <a:latin typeface="Time New Roman"/>
              </a:rPr>
              <a:t>• The ARM Architecture consists of following:</a:t>
            </a:r>
          </a:p>
          <a:p>
            <a:pPr marL="0" indent="0">
              <a:buNone/>
            </a:pPr>
            <a:r>
              <a:rPr lang="en-US" sz="2000" dirty="0" smtClean="0">
                <a:solidFill>
                  <a:srgbClr val="FF0000"/>
                </a:solidFill>
                <a:latin typeface="Time New Roman"/>
              </a:rPr>
              <a:t>            a</a:t>
            </a:r>
            <a:r>
              <a:rPr lang="en-US" sz="2000" dirty="0">
                <a:solidFill>
                  <a:srgbClr val="FF0000"/>
                </a:solidFill>
                <a:latin typeface="Time New Roman"/>
              </a:rPr>
              <a:t>) Arithmetic Logic Unit</a:t>
            </a:r>
          </a:p>
          <a:p>
            <a:pPr marL="0" indent="0">
              <a:buNone/>
            </a:pPr>
            <a:r>
              <a:rPr lang="en-US" sz="2000" dirty="0" smtClean="0">
                <a:solidFill>
                  <a:srgbClr val="FF0000"/>
                </a:solidFill>
                <a:latin typeface="Time New Roman"/>
              </a:rPr>
              <a:t>            </a:t>
            </a:r>
            <a:r>
              <a:rPr lang="en-US" sz="2000" dirty="0" smtClean="0">
                <a:solidFill>
                  <a:srgbClr val="FF0000"/>
                </a:solidFill>
                <a:latin typeface="Time New Roman"/>
              </a:rPr>
              <a:t>b</a:t>
            </a:r>
            <a:r>
              <a:rPr lang="en-US" sz="2000" dirty="0">
                <a:solidFill>
                  <a:srgbClr val="FF0000"/>
                </a:solidFill>
                <a:latin typeface="Time New Roman"/>
              </a:rPr>
              <a:t>) Booth multiplier</a:t>
            </a:r>
          </a:p>
          <a:p>
            <a:pPr marL="0" indent="0">
              <a:buNone/>
            </a:pPr>
            <a:r>
              <a:rPr lang="en-US" sz="2000" dirty="0" smtClean="0">
                <a:solidFill>
                  <a:srgbClr val="FF0000"/>
                </a:solidFill>
                <a:latin typeface="Time New Roman"/>
              </a:rPr>
              <a:t>            </a:t>
            </a:r>
            <a:r>
              <a:rPr lang="en-US" sz="2000" dirty="0" smtClean="0">
                <a:solidFill>
                  <a:srgbClr val="FF0000"/>
                </a:solidFill>
                <a:latin typeface="Time New Roman"/>
              </a:rPr>
              <a:t>c</a:t>
            </a:r>
            <a:r>
              <a:rPr lang="en-US" sz="2000" dirty="0">
                <a:solidFill>
                  <a:srgbClr val="FF0000"/>
                </a:solidFill>
                <a:latin typeface="Time New Roman"/>
              </a:rPr>
              <a:t>) Barrel shifter</a:t>
            </a:r>
          </a:p>
          <a:p>
            <a:pPr marL="0" indent="0">
              <a:buNone/>
            </a:pPr>
            <a:r>
              <a:rPr lang="en-US" sz="2000" dirty="0" smtClean="0">
                <a:solidFill>
                  <a:srgbClr val="FF0000"/>
                </a:solidFill>
                <a:latin typeface="Time New Roman"/>
              </a:rPr>
              <a:t>            </a:t>
            </a:r>
            <a:r>
              <a:rPr lang="en-US" sz="2000" dirty="0" smtClean="0">
                <a:solidFill>
                  <a:srgbClr val="FF0000"/>
                </a:solidFill>
                <a:latin typeface="Time New Roman"/>
              </a:rPr>
              <a:t>d</a:t>
            </a:r>
            <a:r>
              <a:rPr lang="en-US" sz="2000" dirty="0">
                <a:solidFill>
                  <a:srgbClr val="FF0000"/>
                </a:solidFill>
                <a:latin typeface="Time New Roman"/>
              </a:rPr>
              <a:t>) Control unit</a:t>
            </a:r>
          </a:p>
          <a:p>
            <a:pPr marL="0" indent="0">
              <a:buNone/>
            </a:pPr>
            <a:r>
              <a:rPr lang="en-US" sz="2000" dirty="0" smtClean="0">
                <a:solidFill>
                  <a:srgbClr val="FF0000"/>
                </a:solidFill>
                <a:latin typeface="Time New Roman"/>
              </a:rPr>
              <a:t>             </a:t>
            </a:r>
            <a:r>
              <a:rPr lang="en-US" sz="2000" dirty="0" smtClean="0">
                <a:solidFill>
                  <a:srgbClr val="FF0000"/>
                </a:solidFill>
                <a:latin typeface="Time New Roman"/>
              </a:rPr>
              <a:t>e</a:t>
            </a:r>
            <a:r>
              <a:rPr lang="en-US" sz="2000" dirty="0">
                <a:solidFill>
                  <a:srgbClr val="FF0000"/>
                </a:solidFill>
                <a:latin typeface="Time New Roman"/>
              </a:rPr>
              <a:t>) Register file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3872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685800"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
        <p:nvSpPr>
          <p:cNvPr id="87043" name="Rectangle 3"/>
          <p:cNvSpPr>
            <a:spLocks noChangeArrowheads="1"/>
          </p:cNvSpPr>
          <p:nvPr/>
        </p:nvSpPr>
        <p:spPr bwMode="auto">
          <a:xfrm>
            <a:off x="457200" y="990600"/>
            <a:ext cx="822960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en-US" altLang="en-US" sz="3200">
                <a:solidFill>
                  <a:schemeClr val="accent2"/>
                </a:solidFill>
                <a:latin typeface="Times New Roman" panose="02020603050405020304" pitchFamily="18" charset="0"/>
              </a:rPr>
              <a:t>Register Addressing Mode:</a:t>
            </a:r>
          </a:p>
          <a:p>
            <a:pPr algn="just">
              <a:lnSpc>
                <a:spcPct val="115000"/>
              </a:lnSpc>
            </a:pPr>
            <a:r>
              <a:rPr lang="en-US" altLang="en-US" sz="3200" b="0">
                <a:latin typeface="Times New Roman" panose="02020603050405020304" pitchFamily="18" charset="0"/>
              </a:rPr>
              <a:t>• Many 8085 MPU instructions use register addressing</a:t>
            </a:r>
          </a:p>
          <a:p>
            <a:pPr algn="just">
              <a:lnSpc>
                <a:spcPct val="115000"/>
              </a:lnSpc>
            </a:pPr>
            <a:r>
              <a:rPr lang="en-US" altLang="en-US" sz="3200" b="0">
                <a:latin typeface="Times New Roman" panose="02020603050405020304" pitchFamily="18" charset="0"/>
              </a:rPr>
              <a:t>• Specify one of the registers A through E, H or L as well as the operation code.</a:t>
            </a:r>
          </a:p>
          <a:p>
            <a:pPr algn="just">
              <a:lnSpc>
                <a:spcPct val="115000"/>
              </a:lnSpc>
            </a:pPr>
            <a:r>
              <a:rPr lang="en-US" altLang="en-US" sz="3200" b="0">
                <a:latin typeface="Times New Roman" panose="02020603050405020304" pitchFamily="18" charset="0"/>
              </a:rPr>
              <a:t>• The operand is retrieved from internal CPU Register</a:t>
            </a:r>
          </a:p>
          <a:p>
            <a:pPr>
              <a:lnSpc>
                <a:spcPct val="115000"/>
              </a:lnSpc>
              <a:buFontTx/>
              <a:buChar char="•"/>
            </a:pPr>
            <a:r>
              <a:rPr lang="en-US" altLang="en-US" sz="3200" b="0">
                <a:latin typeface="Times New Roman" panose="02020603050405020304" pitchFamily="18" charset="0"/>
              </a:rPr>
              <a:t> Example: MOV A,B</a:t>
            </a:r>
          </a:p>
          <a:p>
            <a:pPr lvl="3">
              <a:lnSpc>
                <a:spcPct val="115000"/>
              </a:lnSpc>
            </a:pPr>
            <a:r>
              <a:rPr lang="en-US" altLang="en-US" sz="3200" b="0">
                <a:latin typeface="Times New Roman" panose="02020603050405020304" pitchFamily="18" charset="0"/>
              </a:rPr>
              <a:t>     ANA E</a:t>
            </a:r>
          </a:p>
          <a:p>
            <a:pPr lvl="3">
              <a:lnSpc>
                <a:spcPct val="115000"/>
              </a:lnSpc>
            </a:pPr>
            <a:r>
              <a:rPr lang="en-US" altLang="en-US" sz="3200" b="0">
                <a:latin typeface="Times New Roman" panose="02020603050405020304" pitchFamily="18" charset="0"/>
              </a:rPr>
              <a:t>     SUB H</a:t>
            </a:r>
          </a:p>
        </p:txBody>
      </p:sp>
    </p:spTree>
    <p:extLst>
      <p:ext uri="{BB962C8B-B14F-4D97-AF65-F5344CB8AC3E}">
        <p14:creationId xmlns:p14="http://schemas.microsoft.com/office/powerpoint/2010/main" val="231373931"/>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a) Arithmetic Logic Unit</a:t>
            </a:r>
            <a:r>
              <a:rPr lang="en-US" dirty="0"/>
              <a:t/>
            </a:r>
            <a:br>
              <a:rPr lang="en-US" dirty="0"/>
            </a:br>
            <a:r>
              <a:rPr lang="en-US" dirty="0"/>
              <a:t>→ Performs math and logic operations.</a:t>
            </a:r>
          </a:p>
          <a:p>
            <a:r>
              <a:rPr lang="en-US" b="1" dirty="0"/>
              <a:t>b) Booth Multiplier</a:t>
            </a:r>
            <a:r>
              <a:rPr lang="en-US" dirty="0"/>
              <a:t/>
            </a:r>
            <a:br>
              <a:rPr lang="en-US" dirty="0"/>
            </a:br>
            <a:r>
              <a:rPr lang="en-US" dirty="0"/>
              <a:t>→ Fast binary multiplication unit.</a:t>
            </a:r>
          </a:p>
          <a:p>
            <a:r>
              <a:rPr lang="en-US" b="1" dirty="0"/>
              <a:t>c) Barrel Shifter</a:t>
            </a:r>
            <a:r>
              <a:rPr lang="en-US" dirty="0"/>
              <a:t/>
            </a:r>
            <a:br>
              <a:rPr lang="en-US" dirty="0"/>
            </a:br>
            <a:r>
              <a:rPr lang="en-US" dirty="0"/>
              <a:t>→ Shifts bits in one cycle.</a:t>
            </a:r>
          </a:p>
          <a:p>
            <a:r>
              <a:rPr lang="en-US" b="1" dirty="0"/>
              <a:t>d) Control Unit</a:t>
            </a:r>
            <a:r>
              <a:rPr lang="en-US" dirty="0"/>
              <a:t/>
            </a:r>
            <a:br>
              <a:rPr lang="en-US" dirty="0"/>
            </a:br>
            <a:r>
              <a:rPr lang="en-US" dirty="0"/>
              <a:t>→ Directs instruction execution flow.</a:t>
            </a:r>
          </a:p>
          <a:p>
            <a:r>
              <a:rPr lang="en-US" b="1" dirty="0"/>
              <a:t>e) Register File</a:t>
            </a:r>
            <a:r>
              <a:rPr lang="en-US" dirty="0"/>
              <a:t/>
            </a:r>
            <a:br>
              <a:rPr lang="en-US" dirty="0"/>
            </a:br>
            <a:r>
              <a:rPr lang="en-US" dirty="0"/>
              <a:t>→ Holds temporary processor data.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0111724"/>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66800" y="457200"/>
            <a:ext cx="6096000" cy="6155912"/>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7522329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a:latin typeface="Time New Roman"/>
              </a:rPr>
              <a:t>• The ARM processor conjointly has other components like the </a:t>
            </a:r>
            <a:r>
              <a:rPr lang="en-US" sz="2000" dirty="0" smtClean="0">
                <a:latin typeface="Time New Roman"/>
              </a:rPr>
              <a:t>Program status </a:t>
            </a:r>
            <a:r>
              <a:rPr lang="en-US" sz="2000" dirty="0">
                <a:latin typeface="Time New Roman"/>
              </a:rPr>
              <a:t>register, which contains the processor flags (Z, S, V and C).</a:t>
            </a:r>
          </a:p>
          <a:p>
            <a:pPr marL="0" indent="0">
              <a:buNone/>
            </a:pPr>
            <a:r>
              <a:rPr lang="en-US" sz="2000" dirty="0">
                <a:latin typeface="Time New Roman"/>
              </a:rPr>
              <a:t>• The modes bits conjointly exist within the program standing register, </a:t>
            </a:r>
            <a:r>
              <a:rPr lang="en-US" sz="2000" dirty="0" smtClean="0">
                <a:latin typeface="Time New Roman"/>
              </a:rPr>
              <a:t>in addition </a:t>
            </a:r>
            <a:r>
              <a:rPr lang="en-US" sz="2000" dirty="0">
                <a:latin typeface="Time New Roman"/>
              </a:rPr>
              <a:t>to the interrupt and quick interrupt disable bits; Some </a:t>
            </a:r>
            <a:r>
              <a:rPr lang="en-US" sz="2000" dirty="0" smtClean="0">
                <a:latin typeface="Time New Roman"/>
              </a:rPr>
              <a:t>special registers</a:t>
            </a:r>
            <a:r>
              <a:rPr lang="en-US" sz="2000" dirty="0">
                <a:latin typeface="Time New Roman"/>
              </a:rPr>
              <a:t>: Some registers are used like the instruction, memory data </a:t>
            </a:r>
            <a:r>
              <a:rPr lang="en-US" sz="2000" dirty="0" smtClean="0">
                <a:latin typeface="Time New Roman"/>
              </a:rPr>
              <a:t>read and </a:t>
            </a:r>
            <a:r>
              <a:rPr lang="en-US" sz="2000" dirty="0">
                <a:latin typeface="Time New Roman"/>
              </a:rPr>
              <a:t>write registers and memory address register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536093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534400" cy="6248400"/>
          </a:xfrm>
        </p:spPr>
        <p:txBody>
          <a:bodyPr>
            <a:noAutofit/>
          </a:bodyPr>
          <a:lstStyle/>
          <a:p>
            <a:pPr marL="0" indent="0">
              <a:buNone/>
            </a:pPr>
            <a:r>
              <a:rPr lang="en-US" sz="2000" b="1" dirty="0" smtClean="0">
                <a:latin typeface="Time New Roman"/>
              </a:rPr>
              <a:t>1</a:t>
            </a:r>
            <a:r>
              <a:rPr lang="en-US" sz="2000" b="1" dirty="0">
                <a:latin typeface="Time New Roman"/>
              </a:rPr>
              <a:t>. Priority encoder : </a:t>
            </a:r>
            <a:r>
              <a:rPr lang="en-US" sz="2000" dirty="0">
                <a:latin typeface="Time New Roman"/>
              </a:rPr>
              <a:t>The encoder is used in the multiple load and </a:t>
            </a:r>
            <a:r>
              <a:rPr lang="en-US" sz="2000" dirty="0" smtClean="0">
                <a:latin typeface="Time New Roman"/>
              </a:rPr>
              <a:t>store instruction </a:t>
            </a:r>
            <a:r>
              <a:rPr lang="en-US" sz="2000" dirty="0">
                <a:latin typeface="Time New Roman"/>
              </a:rPr>
              <a:t>to point which register within the register file to be loaded </a:t>
            </a:r>
            <a:r>
              <a:rPr lang="en-US" sz="2000" dirty="0" smtClean="0">
                <a:latin typeface="Time New Roman"/>
              </a:rPr>
              <a:t>or kept</a:t>
            </a:r>
            <a:r>
              <a:rPr lang="en-US" sz="2000" dirty="0">
                <a:latin typeface="Time New Roman"/>
              </a:rPr>
              <a:t>.</a:t>
            </a:r>
          </a:p>
          <a:p>
            <a:pPr marL="0" indent="0">
              <a:buNone/>
            </a:pPr>
            <a:r>
              <a:rPr lang="en-US" sz="2000" dirty="0">
                <a:latin typeface="Time New Roman"/>
              </a:rPr>
              <a:t>2. </a:t>
            </a:r>
            <a:r>
              <a:rPr lang="en-US" sz="2000" b="1" dirty="0">
                <a:latin typeface="Time New Roman"/>
              </a:rPr>
              <a:t>Multiplexers</a:t>
            </a:r>
            <a:r>
              <a:rPr lang="en-US" sz="2000" dirty="0">
                <a:latin typeface="Time New Roman"/>
              </a:rPr>
              <a:t> : Several multiplexers are accustomed to the </a:t>
            </a:r>
            <a:r>
              <a:rPr lang="en-US" sz="2000" dirty="0" smtClean="0">
                <a:latin typeface="Time New Roman"/>
              </a:rPr>
              <a:t>management operation </a:t>
            </a:r>
            <a:r>
              <a:rPr lang="en-US" sz="2000" dirty="0">
                <a:latin typeface="Time New Roman"/>
              </a:rPr>
              <a:t>of the processor buses.</a:t>
            </a:r>
          </a:p>
          <a:p>
            <a:pPr marL="0" indent="0">
              <a:buNone/>
            </a:pPr>
            <a:r>
              <a:rPr lang="en-US" sz="2000" dirty="0">
                <a:latin typeface="Time New Roman"/>
              </a:rPr>
              <a:t>3. </a:t>
            </a:r>
            <a:r>
              <a:rPr lang="en-US" sz="2000" b="1" dirty="0">
                <a:latin typeface="Time New Roman"/>
              </a:rPr>
              <a:t>Arithmetic Logic Unit (ALU) </a:t>
            </a:r>
            <a:r>
              <a:rPr lang="en-US" sz="2000" dirty="0">
                <a:latin typeface="Time New Roman"/>
              </a:rPr>
              <a:t>: The ALU has two 32-bits inputs. </a:t>
            </a:r>
            <a:r>
              <a:rPr lang="en-US" sz="2000" dirty="0" smtClean="0">
                <a:latin typeface="Time New Roman"/>
              </a:rPr>
              <a:t>The primary </a:t>
            </a:r>
            <a:r>
              <a:rPr lang="en-US" sz="2000" dirty="0">
                <a:latin typeface="Time New Roman"/>
              </a:rPr>
              <a:t>comes from the register file, whereas the other comes from </a:t>
            </a:r>
            <a:r>
              <a:rPr lang="en-US" sz="2000" dirty="0" smtClean="0">
                <a:latin typeface="Time New Roman"/>
              </a:rPr>
              <a:t>the shifter</a:t>
            </a:r>
            <a:r>
              <a:rPr lang="en-US" sz="2000" dirty="0">
                <a:latin typeface="Time New Roman"/>
              </a:rPr>
              <a:t>. Status registers flags modified by the ALU outputs. The </a:t>
            </a:r>
            <a:r>
              <a:rPr lang="en-US" sz="2000" dirty="0" smtClean="0">
                <a:latin typeface="Time New Roman"/>
              </a:rPr>
              <a:t>V-bit output </a:t>
            </a:r>
            <a:r>
              <a:rPr lang="en-US" sz="2000" dirty="0">
                <a:latin typeface="Time New Roman"/>
              </a:rPr>
              <a:t>goes to the V flag as well as the Count goes to the C flag. </a:t>
            </a:r>
            <a:r>
              <a:rPr lang="en-US" sz="2000" dirty="0" smtClean="0">
                <a:latin typeface="Time New Roman"/>
              </a:rPr>
              <a:t>Whereas the </a:t>
            </a:r>
            <a:r>
              <a:rPr lang="en-US" sz="2000" dirty="0">
                <a:latin typeface="Time New Roman"/>
              </a:rPr>
              <a:t>foremost significant bit really represents the S flag, the ALU </a:t>
            </a:r>
            <a:r>
              <a:rPr lang="en-US" sz="2000" dirty="0" smtClean="0">
                <a:latin typeface="Time New Roman"/>
              </a:rPr>
              <a:t>output operation </a:t>
            </a:r>
            <a:r>
              <a:rPr lang="en-US" sz="2000" dirty="0">
                <a:latin typeface="Time New Roman"/>
              </a:rPr>
              <a:t>is done by </a:t>
            </a:r>
            <a:r>
              <a:rPr lang="en-US" sz="2000" dirty="0" err="1">
                <a:latin typeface="Time New Roman"/>
              </a:rPr>
              <a:t>NORed</a:t>
            </a:r>
            <a:r>
              <a:rPr lang="en-US" sz="2000" dirty="0">
                <a:latin typeface="Time New Roman"/>
              </a:rPr>
              <a:t> to get the Z flag. The ALU has a 4-bit </a:t>
            </a:r>
            <a:r>
              <a:rPr lang="en-US" sz="2000" dirty="0" smtClean="0">
                <a:latin typeface="Time New Roman"/>
              </a:rPr>
              <a:t>function bus </a:t>
            </a:r>
            <a:r>
              <a:rPr lang="en-US" sz="2000" dirty="0">
                <a:latin typeface="Time New Roman"/>
              </a:rPr>
              <a:t>that permits up to 16 </a:t>
            </a:r>
            <a:r>
              <a:rPr lang="en-US" sz="2000" dirty="0" err="1">
                <a:latin typeface="Time New Roman"/>
              </a:rPr>
              <a:t>opcode</a:t>
            </a:r>
            <a:r>
              <a:rPr lang="en-US" sz="2000" dirty="0">
                <a:latin typeface="Time New Roman"/>
              </a:rPr>
              <a:t> to be implemented</a:t>
            </a:r>
            <a:r>
              <a:rPr lang="en-US" sz="2000" dirty="0" smtClean="0">
                <a:latin typeface="Time New Roman"/>
              </a:rPr>
              <a:t>.</a:t>
            </a:r>
          </a:p>
          <a:p>
            <a:pPr marL="0" indent="0">
              <a:buNone/>
            </a:pPr>
            <a:r>
              <a:rPr lang="en-US" sz="2000" dirty="0">
                <a:latin typeface="Time New Roman"/>
              </a:rPr>
              <a:t>4. </a:t>
            </a:r>
            <a:r>
              <a:rPr lang="en-US" sz="2000" b="1" dirty="0">
                <a:latin typeface="Time New Roman"/>
              </a:rPr>
              <a:t>Booth multiplier factor </a:t>
            </a:r>
            <a:r>
              <a:rPr lang="en-US" sz="2000" dirty="0">
                <a:latin typeface="Time New Roman"/>
              </a:rPr>
              <a:t>: The multiplier factor has 3 32-bit inputs and </a:t>
            </a:r>
            <a:r>
              <a:rPr lang="en-US" sz="2000" dirty="0" smtClean="0">
                <a:latin typeface="Time New Roman"/>
              </a:rPr>
              <a:t>the inputs </a:t>
            </a:r>
            <a:r>
              <a:rPr lang="en-US" sz="2000" dirty="0">
                <a:latin typeface="Time New Roman"/>
              </a:rPr>
              <a:t>return from the register file. The multiplier output is barely </a:t>
            </a:r>
            <a:r>
              <a:rPr lang="en-US" sz="2000" dirty="0" smtClean="0">
                <a:latin typeface="Time New Roman"/>
              </a:rPr>
              <a:t>32-Least Significant </a:t>
            </a:r>
            <a:r>
              <a:rPr lang="en-US" sz="2000" dirty="0">
                <a:latin typeface="Time New Roman"/>
              </a:rPr>
              <a:t>Bits of the merchandise. The entity representation of the</a:t>
            </a:r>
          </a:p>
          <a:p>
            <a:pPr marL="0" indent="0">
              <a:buNone/>
            </a:pPr>
            <a:r>
              <a:rPr lang="en-US" sz="2000" dirty="0">
                <a:latin typeface="Time New Roman"/>
              </a:rPr>
              <a:t>multiplier factor is shown in the above block diagram. The multiplication</a:t>
            </a:r>
          </a:p>
          <a:p>
            <a:pPr marL="0" indent="0">
              <a:buNone/>
            </a:pPr>
            <a:r>
              <a:rPr lang="en-US" sz="2000" dirty="0">
                <a:latin typeface="Time New Roman"/>
              </a:rPr>
              <a:t>starts whenever the beginning 04 input goes active. Fin of the output </a:t>
            </a:r>
            <a:r>
              <a:rPr lang="en-US" sz="2000" dirty="0" smtClean="0">
                <a:latin typeface="Time New Roman"/>
              </a:rPr>
              <a:t>goes high </a:t>
            </a:r>
            <a:r>
              <a:rPr lang="en-US" sz="2000" dirty="0">
                <a:latin typeface="Time New Roman"/>
              </a:rPr>
              <a:t>when finishing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82185042"/>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86800" cy="6569075"/>
          </a:xfrm>
        </p:spPr>
        <p:txBody>
          <a:bodyPr>
            <a:noAutofit/>
          </a:bodyPr>
          <a:lstStyle/>
          <a:p>
            <a:pPr marL="0" indent="0">
              <a:buNone/>
            </a:pPr>
            <a:r>
              <a:rPr lang="en-US" sz="1800" dirty="0">
                <a:latin typeface="Time New Roman"/>
              </a:rPr>
              <a:t>5. </a:t>
            </a:r>
            <a:r>
              <a:rPr lang="en-US" sz="1800" b="1" dirty="0">
                <a:latin typeface="Time New Roman"/>
              </a:rPr>
              <a:t>Barrel shifter </a:t>
            </a:r>
            <a:r>
              <a:rPr lang="en-US" sz="1800" dirty="0">
                <a:latin typeface="Time New Roman"/>
              </a:rPr>
              <a:t>: The barrel shifter features a 32-bit input to be shifted. </a:t>
            </a:r>
            <a:r>
              <a:rPr lang="en-US" sz="1800" dirty="0" smtClean="0">
                <a:latin typeface="Time New Roman"/>
              </a:rPr>
              <a:t>input </a:t>
            </a:r>
            <a:r>
              <a:rPr lang="en-US" sz="1800" dirty="0">
                <a:latin typeface="Time New Roman"/>
              </a:rPr>
              <a:t>is coming back from the register file or it might be immediate data</a:t>
            </a:r>
            <a:r>
              <a:rPr lang="en-US" sz="1800" dirty="0" smtClean="0">
                <a:latin typeface="Time New Roman"/>
              </a:rPr>
              <a:t>. The </a:t>
            </a:r>
            <a:r>
              <a:rPr lang="en-US" sz="1800" dirty="0">
                <a:latin typeface="Time New Roman"/>
              </a:rPr>
              <a:t>shifter has different control inputs coming back from the </a:t>
            </a:r>
            <a:r>
              <a:rPr lang="en-US" sz="1800" dirty="0" smtClean="0">
                <a:latin typeface="Time New Roman"/>
              </a:rPr>
              <a:t>instruction register</a:t>
            </a:r>
            <a:r>
              <a:rPr lang="en-US" sz="1800" dirty="0">
                <a:latin typeface="Time New Roman"/>
              </a:rPr>
              <a:t>. The Shift field within the instruction controls the operation of </a:t>
            </a:r>
            <a:r>
              <a:rPr lang="en-US" sz="1800" dirty="0" smtClean="0">
                <a:latin typeface="Time New Roman"/>
              </a:rPr>
              <a:t>the barrel </a:t>
            </a:r>
            <a:r>
              <a:rPr lang="en-US" sz="1800" dirty="0">
                <a:latin typeface="Time New Roman"/>
              </a:rPr>
              <a:t>shifter. This field indicates the kind of shift to be performed. </a:t>
            </a:r>
            <a:r>
              <a:rPr lang="en-US" sz="1800" dirty="0" smtClean="0">
                <a:latin typeface="Time New Roman"/>
              </a:rPr>
              <a:t>The quantity </a:t>
            </a:r>
            <a:r>
              <a:rPr lang="en-US" sz="1800" dirty="0">
                <a:latin typeface="Time New Roman"/>
              </a:rPr>
              <a:t>by which the register thought to be shifted is contained in </a:t>
            </a:r>
            <a:r>
              <a:rPr lang="en-US" sz="1800" dirty="0" err="1" smtClean="0">
                <a:latin typeface="Time New Roman"/>
              </a:rPr>
              <a:t>animmediate</a:t>
            </a:r>
            <a:r>
              <a:rPr lang="en-US" sz="1800" dirty="0" smtClean="0">
                <a:latin typeface="Time New Roman"/>
              </a:rPr>
              <a:t> </a:t>
            </a:r>
            <a:r>
              <a:rPr lang="en-US" sz="1800" dirty="0">
                <a:latin typeface="Time New Roman"/>
              </a:rPr>
              <a:t>field within the instruction or it might be the lower 6 bits of </a:t>
            </a:r>
            <a:r>
              <a:rPr lang="en-US" sz="1800" dirty="0" smtClean="0">
                <a:latin typeface="Time New Roman"/>
              </a:rPr>
              <a:t>a register </a:t>
            </a:r>
            <a:r>
              <a:rPr lang="en-US" sz="1800" dirty="0">
                <a:latin typeface="Time New Roman"/>
              </a:rPr>
              <a:t>within the register file.</a:t>
            </a:r>
          </a:p>
          <a:p>
            <a:pPr marL="0" indent="0">
              <a:buNone/>
            </a:pPr>
            <a:r>
              <a:rPr lang="en-US" sz="1800" dirty="0">
                <a:latin typeface="Time New Roman"/>
              </a:rPr>
              <a:t>6. </a:t>
            </a:r>
            <a:r>
              <a:rPr lang="en-US" sz="1800" b="1" dirty="0">
                <a:latin typeface="Time New Roman"/>
              </a:rPr>
              <a:t>Control unit </a:t>
            </a:r>
            <a:r>
              <a:rPr lang="en-US" sz="1800" dirty="0">
                <a:latin typeface="Time New Roman"/>
              </a:rPr>
              <a:t>: The control unit is sometimes a pure combinational </a:t>
            </a:r>
            <a:r>
              <a:rPr lang="en-US" sz="1800" dirty="0" smtClean="0">
                <a:latin typeface="Time New Roman"/>
              </a:rPr>
              <a:t>circuit design</a:t>
            </a:r>
            <a:r>
              <a:rPr lang="en-US" sz="1800" dirty="0">
                <a:latin typeface="Time New Roman"/>
              </a:rPr>
              <a:t>. Here, the control unit is implemented by easy state machine. </a:t>
            </a:r>
            <a:r>
              <a:rPr lang="en-US" sz="1800" dirty="0" smtClean="0">
                <a:latin typeface="Time New Roman"/>
              </a:rPr>
              <a:t>The processor </a:t>
            </a:r>
            <a:r>
              <a:rPr lang="en-US" sz="1800" dirty="0">
                <a:latin typeface="Time New Roman"/>
              </a:rPr>
              <a:t>timing is additionally included within the control unit. Signals from the control unit are connected to each component within the </a:t>
            </a:r>
            <a:r>
              <a:rPr lang="en-US" sz="1800" dirty="0" smtClean="0">
                <a:latin typeface="Time New Roman"/>
              </a:rPr>
              <a:t>processor to </a:t>
            </a:r>
            <a:r>
              <a:rPr lang="en-US" sz="1800" dirty="0">
                <a:latin typeface="Time New Roman"/>
              </a:rPr>
              <a:t>supervise its operation</a:t>
            </a:r>
            <a:r>
              <a:rPr lang="en-US" sz="1800" dirty="0" smtClean="0">
                <a:latin typeface="Time New Roman"/>
              </a:rPr>
              <a:t>.</a:t>
            </a:r>
          </a:p>
          <a:p>
            <a:pPr marL="0" indent="0">
              <a:buNone/>
            </a:pPr>
            <a:r>
              <a:rPr lang="en-US" sz="1800" dirty="0">
                <a:latin typeface="Time New Roman"/>
              </a:rPr>
              <a:t>7. </a:t>
            </a:r>
            <a:r>
              <a:rPr lang="en-US" sz="1800" b="1" dirty="0">
                <a:latin typeface="Time New Roman"/>
              </a:rPr>
              <a:t>Incremented </a:t>
            </a:r>
            <a:r>
              <a:rPr lang="en-US" sz="1800" b="1" dirty="0" smtClean="0">
                <a:latin typeface="Time New Roman"/>
              </a:rPr>
              <a:t>: </a:t>
            </a:r>
          </a:p>
          <a:p>
            <a:pPr marL="0" indent="0">
              <a:spcBef>
                <a:spcPts val="0"/>
              </a:spcBef>
              <a:buNone/>
            </a:pPr>
            <a:r>
              <a:rPr lang="en-US" sz="1800" dirty="0" smtClean="0">
                <a:latin typeface="Time New Roman"/>
              </a:rPr>
              <a:t>      • </a:t>
            </a:r>
            <a:r>
              <a:rPr lang="en-US" sz="1800" dirty="0">
                <a:latin typeface="Time New Roman"/>
              </a:rPr>
              <a:t>For load and store instructions, the incremented updates the </a:t>
            </a:r>
            <a:r>
              <a:rPr lang="en-US" sz="1800" dirty="0" smtClean="0">
                <a:latin typeface="Time New Roman"/>
              </a:rPr>
              <a:t>     contents of the </a:t>
            </a:r>
            <a:r>
              <a:rPr lang="en-US" sz="1800" dirty="0">
                <a:latin typeface="Time New Roman"/>
              </a:rPr>
              <a:t>address register before the processor core reads or writes the </a:t>
            </a:r>
            <a:r>
              <a:rPr lang="en-US" sz="1800" dirty="0" smtClean="0">
                <a:latin typeface="Time New Roman"/>
              </a:rPr>
              <a:t>next register </a:t>
            </a:r>
            <a:r>
              <a:rPr lang="en-US" sz="1800" dirty="0">
                <a:latin typeface="Time New Roman"/>
              </a:rPr>
              <a:t>value from or to the consecutive memory location</a:t>
            </a:r>
            <a:r>
              <a:rPr lang="en-US" sz="1800" dirty="0" smtClean="0">
                <a:latin typeface="Time New Roman"/>
              </a:rPr>
              <a:t>. </a:t>
            </a:r>
          </a:p>
          <a:p>
            <a:pPr marL="0" indent="0">
              <a:spcBef>
                <a:spcPts val="0"/>
              </a:spcBef>
              <a:buNone/>
            </a:pPr>
            <a:r>
              <a:rPr lang="en-US" sz="1800" dirty="0" smtClean="0">
                <a:latin typeface="Time New Roman"/>
              </a:rPr>
              <a:t>    • </a:t>
            </a:r>
            <a:r>
              <a:rPr lang="en-US" sz="1800" dirty="0">
                <a:latin typeface="Time New Roman"/>
              </a:rPr>
              <a:t>The processor core continues the execution of instruction. Only when</a:t>
            </a:r>
          </a:p>
          <a:p>
            <a:pPr marL="0" indent="0">
              <a:spcBef>
                <a:spcPts val="0"/>
              </a:spcBef>
              <a:buNone/>
            </a:pPr>
            <a:r>
              <a:rPr lang="en-US" sz="1800" dirty="0">
                <a:latin typeface="Time New Roman"/>
              </a:rPr>
              <a:t>an exception or interrupt occurs, the normal execution flow is </a:t>
            </a:r>
            <a:r>
              <a:rPr lang="en-US" sz="1800" dirty="0" smtClean="0">
                <a:latin typeface="Time New Roman"/>
              </a:rPr>
              <a:t>changed</a:t>
            </a:r>
          </a:p>
          <a:p>
            <a:pPr marL="0" indent="0">
              <a:spcBef>
                <a:spcPts val="0"/>
              </a:spcBef>
              <a:buNone/>
            </a:pPr>
            <a:r>
              <a:rPr lang="en-US" sz="1800" dirty="0">
                <a:latin typeface="Time New Roman"/>
              </a:rPr>
              <a:t>8. Address Register : This holds the address generated by the load and </a:t>
            </a:r>
            <a:r>
              <a:rPr lang="en-US" sz="1800" dirty="0" smtClean="0">
                <a:latin typeface="Time New Roman"/>
              </a:rPr>
              <a:t>store instructions </a:t>
            </a:r>
            <a:r>
              <a:rPr lang="en-US" sz="1800" dirty="0">
                <a:latin typeface="Time New Roman"/>
              </a:rPr>
              <a:t>and places it on the address bus.</a:t>
            </a:r>
          </a:p>
          <a:p>
            <a:pPr marL="0" indent="0">
              <a:buNone/>
            </a:pPr>
            <a:r>
              <a:rPr lang="en-US" sz="1800" dirty="0">
                <a:latin typeface="Time New Roman"/>
              </a:rPr>
              <a:t>9. </a:t>
            </a:r>
            <a:r>
              <a:rPr lang="en-US" sz="1800" b="1" dirty="0">
                <a:latin typeface="Time New Roman"/>
              </a:rPr>
              <a:t>Instruction decoder </a:t>
            </a:r>
            <a:r>
              <a:rPr lang="en-US" sz="1800" dirty="0">
                <a:latin typeface="Time New Roman"/>
              </a:rPr>
              <a:t>: It decodes the instruction </a:t>
            </a:r>
            <a:r>
              <a:rPr lang="en-US" sz="1800" dirty="0" err="1">
                <a:latin typeface="Time New Roman"/>
              </a:rPr>
              <a:t>opcode</a:t>
            </a:r>
            <a:r>
              <a:rPr lang="en-US" sz="1800" dirty="0">
                <a:latin typeface="Time New Roman"/>
              </a:rPr>
              <a:t> read from the</a:t>
            </a:r>
          </a:p>
          <a:p>
            <a:pPr marL="0" indent="0">
              <a:buNone/>
            </a:pPr>
            <a:r>
              <a:rPr lang="en-US" sz="1800" dirty="0">
                <a:latin typeface="Time New Roman"/>
              </a:rPr>
              <a:t>memory and then the instruction is executed.</a:t>
            </a:r>
          </a:p>
          <a:p>
            <a:pPr marL="0" indent="0">
              <a:buNone/>
            </a:pPr>
            <a:r>
              <a:rPr lang="en-US" sz="1800" dirty="0">
                <a:latin typeface="Time New Roman"/>
              </a:rPr>
              <a:t>10. </a:t>
            </a:r>
            <a:r>
              <a:rPr lang="en-US" sz="1800" b="1" dirty="0">
                <a:latin typeface="Time New Roman"/>
              </a:rPr>
              <a:t>Register file </a:t>
            </a:r>
            <a:r>
              <a:rPr lang="en-US" sz="1800" dirty="0">
                <a:latin typeface="Time New Roman"/>
              </a:rPr>
              <a:t>: This is a bank of 32-bit registers used for storing data items.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9589227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600" b="1" dirty="0">
                <a:solidFill>
                  <a:srgbClr val="00B050"/>
                </a:solidFill>
                <a:latin typeface="Time New Roman"/>
              </a:rPr>
              <a:t>Pipeline</a:t>
            </a:r>
            <a:endParaRPr lang="en-US" sz="6600" dirty="0">
              <a:solidFill>
                <a:srgbClr val="00B050"/>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8956643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4800" y="381000"/>
            <a:ext cx="8382000" cy="5745163"/>
          </a:xfrm>
        </p:spPr>
        <p:txBody>
          <a:bodyPr>
            <a:normAutofit fontScale="55000" lnSpcReduction="20000"/>
          </a:bodyPr>
          <a:lstStyle/>
          <a:p>
            <a:pPr marL="0" indent="0">
              <a:buNone/>
            </a:pPr>
            <a:r>
              <a:rPr lang="en-US" b="1" dirty="0">
                <a:latin typeface="Time New Roman"/>
              </a:rPr>
              <a:t>Pipeline Concept in ARM </a:t>
            </a:r>
            <a:r>
              <a:rPr lang="en-US" b="1" dirty="0" smtClean="0">
                <a:latin typeface="Time New Roman"/>
              </a:rPr>
              <a:t>Processor</a:t>
            </a:r>
          </a:p>
          <a:p>
            <a:r>
              <a:rPr lang="en-US" b="1" dirty="0">
                <a:latin typeface="Time New Roman"/>
              </a:rPr>
              <a:t>Pipelining</a:t>
            </a:r>
            <a:r>
              <a:rPr lang="en-US" dirty="0">
                <a:latin typeface="Time New Roman"/>
              </a:rPr>
              <a:t> is a technique used in ARM processors to improve instruction execution speed by overlapping different stages of instruction processing</a:t>
            </a:r>
            <a:r>
              <a:rPr lang="en-US" dirty="0" smtClean="0">
                <a:latin typeface="Time New Roman"/>
              </a:rPr>
              <a:t>.</a:t>
            </a:r>
          </a:p>
          <a:p>
            <a:pPr marL="0" indent="0">
              <a:buNone/>
            </a:pPr>
            <a:r>
              <a:rPr lang="en-US" b="1" dirty="0">
                <a:latin typeface="Time New Roman"/>
              </a:rPr>
              <a:t>Basic 3-Stage Pipeline in ARM:</a:t>
            </a:r>
          </a:p>
          <a:p>
            <a:r>
              <a:rPr lang="en-US" b="1" dirty="0">
                <a:latin typeface="Time New Roman"/>
              </a:rPr>
              <a:t>Fetch</a:t>
            </a:r>
            <a:r>
              <a:rPr lang="en-US" dirty="0">
                <a:latin typeface="Time New Roman"/>
              </a:rPr>
              <a:t> – The instruction is fetched from memory.</a:t>
            </a:r>
          </a:p>
          <a:p>
            <a:r>
              <a:rPr lang="en-US" b="1" dirty="0">
                <a:latin typeface="Time New Roman"/>
              </a:rPr>
              <a:t>Decode</a:t>
            </a:r>
            <a:r>
              <a:rPr lang="en-US" dirty="0">
                <a:latin typeface="Time New Roman"/>
              </a:rPr>
              <a:t> – The fetched instruction is decoded to understand what it should do.</a:t>
            </a:r>
          </a:p>
          <a:p>
            <a:r>
              <a:rPr lang="en-US" b="1" dirty="0">
                <a:latin typeface="Time New Roman"/>
              </a:rPr>
              <a:t>Execute</a:t>
            </a:r>
            <a:r>
              <a:rPr lang="en-US" dirty="0">
                <a:latin typeface="Time New Roman"/>
              </a:rPr>
              <a:t> – The instruction is executed, and the result is written back if </a:t>
            </a:r>
            <a:r>
              <a:rPr lang="en-US" dirty="0" smtClean="0">
                <a:latin typeface="Time New Roman"/>
              </a:rPr>
              <a:t>needed</a:t>
            </a:r>
          </a:p>
          <a:p>
            <a:pPr marL="0" indent="0">
              <a:buNone/>
            </a:pPr>
            <a:r>
              <a:rPr lang="en-US" b="1" dirty="0">
                <a:latin typeface="Time New Roman"/>
              </a:rPr>
              <a:t>How It Works:</a:t>
            </a:r>
          </a:p>
          <a:p>
            <a:r>
              <a:rPr lang="en-US" dirty="0">
                <a:latin typeface="Time New Roman"/>
              </a:rPr>
              <a:t>In pipelining, while one instruction is being </a:t>
            </a:r>
            <a:r>
              <a:rPr lang="en-US" b="1" dirty="0">
                <a:latin typeface="Time New Roman"/>
              </a:rPr>
              <a:t>decoded</a:t>
            </a:r>
            <a:r>
              <a:rPr lang="en-US" dirty="0">
                <a:latin typeface="Time New Roman"/>
              </a:rPr>
              <a:t>, the next one is being </a:t>
            </a:r>
            <a:r>
              <a:rPr lang="en-US" b="1" dirty="0">
                <a:latin typeface="Time New Roman"/>
              </a:rPr>
              <a:t>fetched</a:t>
            </a:r>
            <a:r>
              <a:rPr lang="en-US" dirty="0">
                <a:latin typeface="Time New Roman"/>
              </a:rPr>
              <a:t>, and a previous one might be in the </a:t>
            </a:r>
            <a:r>
              <a:rPr lang="en-US" b="1" dirty="0">
                <a:latin typeface="Time New Roman"/>
              </a:rPr>
              <a:t>execution</a:t>
            </a:r>
            <a:r>
              <a:rPr lang="en-US" dirty="0">
                <a:latin typeface="Time New Roman"/>
              </a:rPr>
              <a:t> stage.</a:t>
            </a:r>
          </a:p>
          <a:p>
            <a:r>
              <a:rPr lang="en-US" dirty="0">
                <a:latin typeface="Time New Roman"/>
              </a:rPr>
              <a:t>This overlap increases the </a:t>
            </a:r>
            <a:r>
              <a:rPr lang="en-US" b="1" dirty="0">
                <a:latin typeface="Time New Roman"/>
              </a:rPr>
              <a:t>throughput</a:t>
            </a:r>
            <a:r>
              <a:rPr lang="en-US" dirty="0">
                <a:latin typeface="Time New Roman"/>
              </a:rPr>
              <a:t> — more instructions are completed in less </a:t>
            </a:r>
            <a:r>
              <a:rPr lang="en-US" dirty="0" smtClean="0">
                <a:latin typeface="Time New Roman"/>
              </a:rPr>
              <a:t>time</a:t>
            </a:r>
          </a:p>
          <a:p>
            <a:pPr marL="0" indent="0">
              <a:buNone/>
            </a:pPr>
            <a:r>
              <a:rPr lang="en-US" b="1" dirty="0">
                <a:latin typeface="Time New Roman"/>
              </a:rPr>
              <a:t>Advantages:</a:t>
            </a:r>
          </a:p>
          <a:p>
            <a:r>
              <a:rPr lang="en-US" dirty="0">
                <a:latin typeface="Time New Roman"/>
              </a:rPr>
              <a:t>Improves CPU performance and efficiency.</a:t>
            </a:r>
          </a:p>
          <a:p>
            <a:r>
              <a:rPr lang="en-US" dirty="0">
                <a:latin typeface="Time New Roman"/>
              </a:rPr>
              <a:t>Makes better use of processor resources</a:t>
            </a:r>
            <a:r>
              <a:rPr lang="en-US" dirty="0" smtClean="0">
                <a:latin typeface="Time New Roman"/>
              </a:rPr>
              <a:t>.</a:t>
            </a:r>
          </a:p>
          <a:p>
            <a:pPr marL="0" indent="0">
              <a:buNone/>
            </a:pPr>
            <a:r>
              <a:rPr lang="en-US" b="1" dirty="0">
                <a:latin typeface="Time New Roman"/>
              </a:rPr>
              <a:t>Advanced Pipelining:</a:t>
            </a:r>
          </a:p>
          <a:p>
            <a:r>
              <a:rPr lang="en-US" dirty="0">
                <a:latin typeface="Time New Roman"/>
              </a:rPr>
              <a:t>Later ARM cores (like ARM7, ARM9, Cortex series) have </a:t>
            </a:r>
            <a:r>
              <a:rPr lang="en-US" b="1" dirty="0">
                <a:latin typeface="Time New Roman"/>
              </a:rPr>
              <a:t>5-stage</a:t>
            </a:r>
            <a:r>
              <a:rPr lang="en-US" dirty="0">
                <a:latin typeface="Time New Roman"/>
              </a:rPr>
              <a:t> or </a:t>
            </a:r>
            <a:r>
              <a:rPr lang="en-US" b="1" dirty="0">
                <a:latin typeface="Time New Roman"/>
              </a:rPr>
              <a:t>even deeper pipelines</a:t>
            </a:r>
            <a:r>
              <a:rPr lang="en-US" dirty="0">
                <a:latin typeface="Time New Roman"/>
              </a:rPr>
              <a:t> to further increase speed</a:t>
            </a:r>
          </a:p>
          <a:p>
            <a:endParaRPr lang="en-US" dirty="0">
              <a:latin typeface="Time New Roman"/>
            </a:endParaRPr>
          </a:p>
          <a:p>
            <a:endParaRPr lang="en-US" dirty="0">
              <a:latin typeface="Time New Roman"/>
            </a:endParaRPr>
          </a:p>
          <a:p>
            <a:endParaRPr lang="en-US" dirty="0">
              <a:latin typeface="Time New Roman"/>
            </a:endParaRPr>
          </a:p>
          <a:p>
            <a:endParaRPr lang="en-US"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87573799"/>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600" b="1" dirty="0">
                <a:solidFill>
                  <a:srgbClr val="00B050"/>
                </a:solidFill>
                <a:latin typeface="Time New Roman"/>
              </a:rPr>
              <a:t>Interrupt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697182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96851"/>
            <a:ext cx="8229600" cy="563562"/>
          </a:xfrm>
        </p:spPr>
        <p:txBody>
          <a:bodyPr>
            <a:normAutofit/>
          </a:bodyPr>
          <a:lstStyle/>
          <a:p>
            <a:r>
              <a:rPr lang="en-US" sz="2400" dirty="0">
                <a:latin typeface="Time New Roman"/>
              </a:rPr>
              <a:t>Software Interrupt (SWI) in ARM </a:t>
            </a:r>
            <a:r>
              <a:rPr lang="en-US" sz="2400" dirty="0" err="1" smtClean="0">
                <a:latin typeface="Time New Roman"/>
              </a:rPr>
              <a:t>ProcessoR</a:t>
            </a:r>
            <a:endParaRPr lang="en-US" sz="2400" dirty="0">
              <a:latin typeface="Time New Roman"/>
            </a:endParaRPr>
          </a:p>
        </p:txBody>
      </p:sp>
      <p:sp>
        <p:nvSpPr>
          <p:cNvPr id="5" name="Content Placeholder 4"/>
          <p:cNvSpPr>
            <a:spLocks noGrp="1"/>
          </p:cNvSpPr>
          <p:nvPr>
            <p:ph idx="1"/>
          </p:nvPr>
        </p:nvSpPr>
        <p:spPr>
          <a:xfrm>
            <a:off x="457200" y="796420"/>
            <a:ext cx="8229600" cy="5135563"/>
          </a:xfrm>
        </p:spPr>
        <p:txBody>
          <a:bodyPr>
            <a:noAutofit/>
          </a:bodyPr>
          <a:lstStyle/>
          <a:p>
            <a:r>
              <a:rPr lang="en-US" sz="2000" b="1" dirty="0">
                <a:latin typeface="Time New Roman"/>
              </a:rPr>
              <a:t>Definition:</a:t>
            </a:r>
            <a:r>
              <a:rPr lang="en-US" sz="2000" dirty="0">
                <a:latin typeface="Time New Roman"/>
              </a:rPr>
              <a:t/>
            </a:r>
            <a:br>
              <a:rPr lang="en-US" sz="2000" dirty="0">
                <a:latin typeface="Time New Roman"/>
              </a:rPr>
            </a:br>
            <a:r>
              <a:rPr lang="en-US" sz="2000" dirty="0">
                <a:latin typeface="Time New Roman"/>
              </a:rPr>
              <a:t>A </a:t>
            </a:r>
            <a:r>
              <a:rPr lang="en-US" sz="2000" b="1" dirty="0">
                <a:latin typeface="Time New Roman"/>
              </a:rPr>
              <a:t>Software Interrupt (SWI)</a:t>
            </a:r>
            <a:r>
              <a:rPr lang="en-US" sz="2000" dirty="0">
                <a:latin typeface="Time New Roman"/>
              </a:rPr>
              <a:t> is an instruction used in ARM processors to </a:t>
            </a:r>
            <a:r>
              <a:rPr lang="en-US" sz="2000" b="1" dirty="0">
                <a:latin typeface="Time New Roman"/>
              </a:rPr>
              <a:t>generate a software interrupt</a:t>
            </a:r>
            <a:r>
              <a:rPr lang="en-US" sz="2000" dirty="0">
                <a:latin typeface="Time New Roman"/>
              </a:rPr>
              <a:t>, allowing the processor to switch to </a:t>
            </a:r>
            <a:r>
              <a:rPr lang="en-US" sz="2000" b="1" dirty="0">
                <a:latin typeface="Time New Roman"/>
              </a:rPr>
              <a:t>Supervisor mode</a:t>
            </a:r>
            <a:r>
              <a:rPr lang="en-US" sz="2000" dirty="0">
                <a:latin typeface="Time New Roman"/>
              </a:rPr>
              <a:t> and execute a specific service </a:t>
            </a:r>
            <a:r>
              <a:rPr lang="en-US" sz="2000" dirty="0" smtClean="0">
                <a:latin typeface="Time New Roman"/>
              </a:rPr>
              <a:t>routine</a:t>
            </a:r>
          </a:p>
          <a:p>
            <a:r>
              <a:rPr lang="en-US" sz="2000" dirty="0" err="1" smtClean="0">
                <a:solidFill>
                  <a:srgbClr val="FF0000"/>
                </a:solidFill>
              </a:rPr>
              <a:t>Interupt</a:t>
            </a:r>
            <a:r>
              <a:rPr lang="en-US" sz="2000" dirty="0" smtClean="0">
                <a:solidFill>
                  <a:srgbClr val="FF0000"/>
                </a:solidFill>
              </a:rPr>
              <a:t> is</a:t>
            </a:r>
            <a:r>
              <a:rPr lang="en-US" sz="2000" dirty="0">
                <a:solidFill>
                  <a:srgbClr val="FF0000"/>
                </a:solidFill>
              </a:rPr>
              <a:t> </a:t>
            </a:r>
            <a:r>
              <a:rPr lang="en-US" sz="2000" dirty="0">
                <a:solidFill>
                  <a:srgbClr val="FF0000"/>
                </a:solidFill>
              </a:rPr>
              <a:t>a signal generated by software to request a service from the operating system or to handle specific </a:t>
            </a:r>
            <a:r>
              <a:rPr lang="en-US" sz="2000" dirty="0" smtClean="0">
                <a:solidFill>
                  <a:srgbClr val="FF0000"/>
                </a:solidFill>
              </a:rPr>
              <a:t>events.</a:t>
            </a:r>
            <a:endParaRPr lang="en-US" sz="2000" dirty="0" smtClean="0">
              <a:solidFill>
                <a:srgbClr val="FF0000"/>
              </a:solidFill>
              <a:latin typeface="Time New Roman"/>
            </a:endParaRPr>
          </a:p>
          <a:p>
            <a:r>
              <a:rPr lang="en-US" sz="2000" dirty="0">
                <a:latin typeface="Time New Roman"/>
              </a:rPr>
              <a:t>SWI &lt;</a:t>
            </a:r>
            <a:r>
              <a:rPr lang="en-US" sz="2000" dirty="0" err="1">
                <a:latin typeface="Time New Roman"/>
              </a:rPr>
              <a:t>immediate_value</a:t>
            </a:r>
            <a:r>
              <a:rPr lang="en-US" sz="2000" dirty="0" smtClean="0">
                <a:latin typeface="Time New Roman"/>
              </a:rPr>
              <a:t>&gt;</a:t>
            </a:r>
          </a:p>
          <a:p>
            <a:r>
              <a:rPr lang="en-US" sz="2000" dirty="0" smtClean="0">
                <a:latin typeface="Time New Roman"/>
              </a:rPr>
              <a:t>The </a:t>
            </a:r>
            <a:r>
              <a:rPr lang="en-US" sz="2000" dirty="0">
                <a:latin typeface="Time New Roman"/>
              </a:rPr>
              <a:t>&lt;</a:t>
            </a:r>
            <a:r>
              <a:rPr lang="en-US" sz="2000" dirty="0" smtClean="0">
                <a:latin typeface="Time New Roman"/>
              </a:rPr>
              <a:t> </a:t>
            </a:r>
            <a:r>
              <a:rPr lang="en-US" sz="2000" dirty="0" err="1">
                <a:latin typeface="Time New Roman"/>
              </a:rPr>
              <a:t>immediate_value</a:t>
            </a:r>
            <a:r>
              <a:rPr lang="en-US" sz="2000" dirty="0" smtClean="0">
                <a:latin typeface="Time New Roman"/>
              </a:rPr>
              <a:t>&gt; can </a:t>
            </a:r>
            <a:r>
              <a:rPr lang="en-US" sz="2000" dirty="0">
                <a:latin typeface="Time New Roman"/>
              </a:rPr>
              <a:t>be used to identify different system service routines (like system calls in operating systems</a:t>
            </a:r>
            <a:r>
              <a:rPr lang="en-US" sz="2000" dirty="0" smtClean="0">
                <a:latin typeface="Time New Roman"/>
              </a:rPr>
              <a:t>).</a:t>
            </a:r>
          </a:p>
          <a:p>
            <a:r>
              <a:rPr lang="en-US" sz="2000" b="1" dirty="0">
                <a:latin typeface="Time New Roman"/>
              </a:rPr>
              <a:t>Function:</a:t>
            </a:r>
          </a:p>
          <a:p>
            <a:r>
              <a:rPr lang="en-US" sz="2000" dirty="0">
                <a:latin typeface="Time New Roman"/>
              </a:rPr>
              <a:t>It is typically used to </a:t>
            </a:r>
            <a:r>
              <a:rPr lang="en-US" sz="2000" b="1" dirty="0">
                <a:latin typeface="Time New Roman"/>
              </a:rPr>
              <a:t>request a system-level service</a:t>
            </a:r>
            <a:r>
              <a:rPr lang="en-US" sz="2000" dirty="0">
                <a:latin typeface="Time New Roman"/>
              </a:rPr>
              <a:t> (e.g., file I/O, memory allocation).</a:t>
            </a:r>
          </a:p>
          <a:p>
            <a:r>
              <a:rPr lang="en-US" sz="2000" dirty="0">
                <a:latin typeface="Time New Roman"/>
              </a:rPr>
              <a:t>When SWI is executed:</a:t>
            </a:r>
          </a:p>
          <a:p>
            <a:pPr lvl="1"/>
            <a:r>
              <a:rPr lang="en-US" sz="2000" dirty="0">
                <a:latin typeface="Time New Roman"/>
              </a:rPr>
              <a:t>The processor </a:t>
            </a:r>
            <a:r>
              <a:rPr lang="en-US" sz="2000" b="1" dirty="0">
                <a:latin typeface="Time New Roman"/>
              </a:rPr>
              <a:t>saves the current state</a:t>
            </a:r>
            <a:r>
              <a:rPr lang="en-US" sz="2000" dirty="0">
                <a:latin typeface="Time New Roman"/>
              </a:rPr>
              <a:t> (e.g., PC and CPSR).</a:t>
            </a:r>
          </a:p>
          <a:p>
            <a:pPr lvl="1"/>
            <a:r>
              <a:rPr lang="en-US" sz="2000" dirty="0">
                <a:latin typeface="Time New Roman"/>
              </a:rPr>
              <a:t>Switches to </a:t>
            </a:r>
            <a:r>
              <a:rPr lang="en-US" sz="2000" b="1" dirty="0">
                <a:latin typeface="Time New Roman"/>
              </a:rPr>
              <a:t>Supervisor mode</a:t>
            </a:r>
            <a:r>
              <a:rPr lang="en-US" sz="2000" dirty="0">
                <a:latin typeface="Time New Roman"/>
              </a:rPr>
              <a:t>.</a:t>
            </a:r>
          </a:p>
          <a:p>
            <a:pPr lvl="1"/>
            <a:r>
              <a:rPr lang="en-US" sz="2000" dirty="0">
                <a:latin typeface="Time New Roman"/>
              </a:rPr>
              <a:t>Jumps to the </a:t>
            </a:r>
            <a:r>
              <a:rPr lang="en-US" sz="2000" b="1" dirty="0">
                <a:latin typeface="Time New Roman"/>
              </a:rPr>
              <a:t>SWI vector address</a:t>
            </a:r>
            <a:r>
              <a:rPr lang="en-US" sz="2000" dirty="0">
                <a:latin typeface="Time New Roman"/>
              </a:rPr>
              <a:t> to execute the interrupt handler.</a:t>
            </a:r>
          </a:p>
          <a:p>
            <a:endParaRPr lang="en-US" sz="2000" dirty="0" smtClean="0">
              <a:latin typeface="Time New Roman"/>
            </a:endParaRPr>
          </a:p>
          <a:p>
            <a:endParaRPr lang="en-US" sz="2000" dirty="0">
              <a:latin typeface="Time New Roman"/>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545959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7200" b="1" dirty="0">
                <a:solidFill>
                  <a:srgbClr val="00B050"/>
                </a:solidFill>
                <a:latin typeface="Time New Roman"/>
              </a:rPr>
              <a:t>ARM Instruction </a:t>
            </a:r>
            <a:r>
              <a:rPr lang="en-US" sz="7200" b="1" dirty="0" smtClean="0">
                <a:solidFill>
                  <a:srgbClr val="00B050"/>
                </a:solidFill>
                <a:latin typeface="Time New Roman"/>
              </a:rPr>
              <a:t>Set</a:t>
            </a:r>
            <a:endParaRPr lang="en-US" sz="7200" b="1" dirty="0">
              <a:solidFill>
                <a:srgbClr val="00B050"/>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7597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685800"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
        <p:nvSpPr>
          <p:cNvPr id="88067" name="Rectangle 3"/>
          <p:cNvSpPr>
            <a:spLocks noChangeArrowheads="1"/>
          </p:cNvSpPr>
          <p:nvPr/>
        </p:nvSpPr>
        <p:spPr bwMode="auto">
          <a:xfrm>
            <a:off x="457200" y="1295400"/>
            <a:ext cx="82296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en-US" sz="3200">
                <a:solidFill>
                  <a:schemeClr val="accent2"/>
                </a:solidFill>
                <a:latin typeface="Times New Roman" panose="02020603050405020304" pitchFamily="18" charset="0"/>
              </a:rPr>
              <a:t>Direct Addressing Mode:</a:t>
            </a:r>
          </a:p>
          <a:p>
            <a:pPr>
              <a:lnSpc>
                <a:spcPct val="125000"/>
              </a:lnSpc>
            </a:pPr>
            <a:r>
              <a:rPr lang="en-US" altLang="en-US" sz="3200" b="0">
                <a:latin typeface="Times New Roman" panose="02020603050405020304" pitchFamily="18" charset="0"/>
              </a:rPr>
              <a:t>• Address is given directly in the instruction</a:t>
            </a:r>
          </a:p>
          <a:p>
            <a:pPr algn="just">
              <a:lnSpc>
                <a:spcPct val="125000"/>
              </a:lnSpc>
              <a:buFontTx/>
              <a:buChar char="•"/>
            </a:pPr>
            <a:r>
              <a:rPr lang="en-US" altLang="en-US" sz="3200" b="0">
                <a:latin typeface="Times New Roman" panose="02020603050405020304" pitchFamily="18" charset="0"/>
              </a:rPr>
              <a:t> The</a:t>
            </a:r>
            <a:r>
              <a:rPr lang="en-US" altLang="en-US" sz="3200">
                <a:latin typeface="Times New Roman" panose="02020603050405020304" pitchFamily="18" charset="0"/>
              </a:rPr>
              <a:t> </a:t>
            </a:r>
            <a:r>
              <a:rPr lang="en-US" altLang="en-US" sz="3200" b="0">
                <a:latin typeface="Times New Roman" panose="02020603050405020304" pitchFamily="18" charset="0"/>
              </a:rPr>
              <a:t>operand is accessed from the given address of memory / IO device</a:t>
            </a:r>
          </a:p>
          <a:p>
            <a:pPr algn="just">
              <a:lnSpc>
                <a:spcPct val="125000"/>
              </a:lnSpc>
              <a:buFontTx/>
              <a:buChar char="•"/>
            </a:pPr>
            <a:r>
              <a:rPr lang="en-US" altLang="en-US" sz="3200" b="0">
                <a:latin typeface="Times New Roman" panose="02020603050405020304" pitchFamily="18" charset="0"/>
              </a:rPr>
              <a:t> Example: STA 2005h</a:t>
            </a:r>
          </a:p>
          <a:p>
            <a:pPr algn="just">
              <a:lnSpc>
                <a:spcPct val="125000"/>
              </a:lnSpc>
            </a:pPr>
            <a:r>
              <a:rPr lang="en-US" altLang="en-US" sz="3200" b="0">
                <a:latin typeface="Times New Roman" panose="02020603050405020304" pitchFamily="18" charset="0"/>
              </a:rPr>
              <a:t>		 LHLD 8200h</a:t>
            </a:r>
          </a:p>
          <a:p>
            <a:pPr algn="just">
              <a:lnSpc>
                <a:spcPct val="125000"/>
              </a:lnSpc>
            </a:pPr>
            <a:r>
              <a:rPr lang="en-US" altLang="en-US" sz="3200" b="0">
                <a:latin typeface="Times New Roman" panose="02020603050405020304" pitchFamily="18" charset="0"/>
              </a:rPr>
              <a:t>		 IN 96h</a:t>
            </a:r>
          </a:p>
          <a:p>
            <a:pPr algn="just">
              <a:lnSpc>
                <a:spcPct val="125000"/>
              </a:lnSpc>
            </a:pPr>
            <a:r>
              <a:rPr lang="en-US" altLang="en-US" sz="3200" b="0">
                <a:latin typeface="Times New Roman" panose="02020603050405020304" pitchFamily="18" charset="0"/>
              </a:rPr>
              <a:t>		 OUT 01h</a:t>
            </a:r>
          </a:p>
        </p:txBody>
      </p:sp>
    </p:spTree>
    <p:extLst>
      <p:ext uri="{BB962C8B-B14F-4D97-AF65-F5344CB8AC3E}">
        <p14:creationId xmlns:p14="http://schemas.microsoft.com/office/powerpoint/2010/main" val="1329689566"/>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 New Roman"/>
              </a:rPr>
              <a:t>Introduction to ARM Instruction Set:</a:t>
            </a:r>
          </a:p>
          <a:p>
            <a:r>
              <a:rPr lang="en-US" sz="2000" dirty="0">
                <a:latin typeface="Time New Roman"/>
              </a:rPr>
              <a:t>The ARM processor uses a </a:t>
            </a:r>
            <a:r>
              <a:rPr lang="en-US" sz="2000" b="1" dirty="0">
                <a:latin typeface="Time New Roman"/>
              </a:rPr>
              <a:t>RISC (Reduced Instruction Set Computing)</a:t>
            </a:r>
            <a:r>
              <a:rPr lang="en-US" sz="2000" dirty="0">
                <a:latin typeface="Time New Roman"/>
              </a:rPr>
              <a:t> architecture, meaning it has a small number of simple and efficient instructions. </a:t>
            </a:r>
            <a:endParaRPr lang="en-US" sz="2000" dirty="0" smtClean="0">
              <a:latin typeface="Time New Roman"/>
            </a:endParaRPr>
          </a:p>
          <a:p>
            <a:endParaRPr lang="en-US" sz="2000" dirty="0" smtClean="0">
              <a:latin typeface="Time New Roman"/>
            </a:endParaRPr>
          </a:p>
          <a:p>
            <a:r>
              <a:rPr lang="en-US" sz="2000" dirty="0" smtClean="0">
                <a:latin typeface="Time New Roman"/>
              </a:rPr>
              <a:t>Each </a:t>
            </a:r>
            <a:r>
              <a:rPr lang="en-US" sz="2000" dirty="0">
                <a:latin typeface="Time New Roman"/>
              </a:rPr>
              <a:t>instruction is </a:t>
            </a:r>
            <a:r>
              <a:rPr lang="en-US" sz="2000" b="1" dirty="0">
                <a:latin typeface="Time New Roman"/>
              </a:rPr>
              <a:t>32-bits long</a:t>
            </a:r>
            <a:r>
              <a:rPr lang="en-US" sz="2000" dirty="0">
                <a:latin typeface="Time New Roman"/>
              </a:rPr>
              <a:t> (in ARM mode) or </a:t>
            </a:r>
            <a:r>
              <a:rPr lang="en-US" sz="2000" b="1" dirty="0">
                <a:latin typeface="Time New Roman"/>
              </a:rPr>
              <a:t>16-bits</a:t>
            </a:r>
            <a:r>
              <a:rPr lang="en-US" sz="2000" dirty="0">
                <a:latin typeface="Time New Roman"/>
              </a:rPr>
              <a:t> (in Thumb mode). ARM instructions are designed to execute in </a:t>
            </a:r>
            <a:r>
              <a:rPr lang="en-US" sz="2000" b="1" dirty="0">
                <a:latin typeface="Time New Roman"/>
              </a:rPr>
              <a:t>one clock cycle</a:t>
            </a:r>
            <a:r>
              <a:rPr lang="en-US" sz="2000" dirty="0">
                <a:latin typeface="Time New Roman"/>
              </a:rPr>
              <a:t>, making them very fast and efficient for embedded and mobile systems</a:t>
            </a:r>
          </a:p>
          <a:p>
            <a:endParaRPr lang="en-US" sz="2000" dirty="0" smtClean="0">
              <a:latin typeface="Time New Roman"/>
            </a:endParaRPr>
          </a:p>
          <a:p>
            <a:r>
              <a:rPr lang="en-US" sz="2000" dirty="0"/>
              <a:t>The ARM instruction set is</a:t>
            </a:r>
            <a:r>
              <a:rPr lang="en-US" sz="2000" dirty="0">
                <a:solidFill>
                  <a:srgbClr val="FF0000"/>
                </a:solidFill>
              </a:rPr>
              <a:t> a set of commands that a microprocessor understands and executes, defining how software interacts with the ARM processor. </a:t>
            </a:r>
            <a:endParaRPr lang="en-US" sz="2000" dirty="0">
              <a:solidFill>
                <a:srgbClr val="FF0000"/>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6695856"/>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 New Roman"/>
              </a:rPr>
              <a:t>1. Data Processing Instructions</a:t>
            </a:r>
            <a:br>
              <a:rPr lang="en-US" sz="2400" b="1" dirty="0">
                <a:latin typeface="Time New Roman"/>
              </a:rPr>
            </a:br>
            <a:endParaRPr lang="en-US" sz="2400" dirty="0">
              <a:latin typeface="Time New Roman"/>
            </a:endParaRPr>
          </a:p>
        </p:txBody>
      </p:sp>
      <p:sp>
        <p:nvSpPr>
          <p:cNvPr id="3" name="Content Placeholder 2"/>
          <p:cNvSpPr>
            <a:spLocks noGrp="1"/>
          </p:cNvSpPr>
          <p:nvPr>
            <p:ph idx="1"/>
          </p:nvPr>
        </p:nvSpPr>
        <p:spPr/>
        <p:txBody>
          <a:bodyPr>
            <a:normAutofit/>
          </a:bodyPr>
          <a:lstStyle/>
          <a:p>
            <a:pPr marL="0" indent="0">
              <a:buNone/>
            </a:pPr>
            <a:r>
              <a:rPr lang="en-US" sz="2000" dirty="0" smtClean="0">
                <a:latin typeface="Time New Roman"/>
              </a:rPr>
              <a:t>These </a:t>
            </a:r>
            <a:r>
              <a:rPr lang="en-US" sz="2000" dirty="0">
                <a:latin typeface="Time New Roman"/>
              </a:rPr>
              <a:t>instructions perform </a:t>
            </a:r>
            <a:r>
              <a:rPr lang="en-US" sz="2000" b="1" dirty="0">
                <a:latin typeface="Time New Roman"/>
              </a:rPr>
              <a:t>arithmetic and logical operations</a:t>
            </a:r>
            <a:r>
              <a:rPr lang="en-US" sz="2000" dirty="0">
                <a:latin typeface="Time New Roman"/>
              </a:rPr>
              <a:t> on registers</a:t>
            </a:r>
            <a:r>
              <a:rPr lang="en-US" sz="2000" dirty="0" smtClean="0">
                <a:latin typeface="Time New Roman"/>
              </a:rPr>
              <a:t>.</a:t>
            </a:r>
          </a:p>
          <a:p>
            <a:pPr marL="0" indent="0">
              <a:buNone/>
            </a:pPr>
            <a:endParaRPr lang="en-US" sz="2000" dirty="0" smtClean="0">
              <a:latin typeface="Time New Roman"/>
            </a:endParaRPr>
          </a:p>
          <a:p>
            <a:pPr marL="0" indent="0">
              <a:buNone/>
            </a:pPr>
            <a:r>
              <a:rPr lang="en-US" sz="2000" dirty="0" smtClean="0">
                <a:latin typeface="Time New Roman"/>
              </a:rPr>
              <a:t>Example</a:t>
            </a:r>
            <a:endParaRPr lang="en-US" sz="2000" dirty="0" smtClean="0">
              <a:latin typeface="Time New Roman"/>
            </a:endParaRPr>
          </a:p>
          <a:p>
            <a:pPr marL="0" indent="0">
              <a:buNone/>
            </a:pPr>
            <a:r>
              <a:rPr lang="en-US" sz="2000" dirty="0" smtClean="0">
                <a:latin typeface="Time New Roman"/>
              </a:rPr>
              <a:t>    ADD </a:t>
            </a:r>
            <a:r>
              <a:rPr lang="en-US" sz="2000" dirty="0">
                <a:latin typeface="Time New Roman"/>
              </a:rPr>
              <a:t>R0, R1, R2 → R0 = R1 + R2</a:t>
            </a:r>
          </a:p>
          <a:p>
            <a:pPr marL="0" indent="0">
              <a:buNone/>
            </a:pPr>
            <a:r>
              <a:rPr lang="en-US" sz="2000" dirty="0" smtClean="0">
                <a:latin typeface="Time New Roman"/>
              </a:rPr>
              <a:t>    SUB </a:t>
            </a:r>
            <a:r>
              <a:rPr lang="en-US" sz="2000" dirty="0">
                <a:latin typeface="Time New Roman"/>
              </a:rPr>
              <a:t>R4, R5, #10 → R4 = R5 - 10</a:t>
            </a:r>
          </a:p>
          <a:p>
            <a:pPr marL="0" indent="0">
              <a:buNone/>
            </a:pPr>
            <a:r>
              <a:rPr lang="en-US" sz="2000" dirty="0">
                <a:latin typeface="Time New Roman"/>
              </a:rPr>
              <a:t> </a:t>
            </a:r>
            <a:r>
              <a:rPr lang="en-US" sz="2000" dirty="0" smtClean="0">
                <a:latin typeface="Time New Roman"/>
              </a:rPr>
              <a:t>   </a:t>
            </a:r>
            <a:r>
              <a:rPr lang="en-US" sz="2000" dirty="0">
                <a:latin typeface="Time New Roman"/>
              </a:rPr>
              <a:t>MOV R2, #0 → Move 0 into R2</a:t>
            </a:r>
          </a:p>
          <a:p>
            <a:pPr marL="0" indent="0">
              <a:buNone/>
            </a:pPr>
            <a:r>
              <a:rPr lang="en-US" sz="2000" dirty="0" smtClean="0">
                <a:latin typeface="Time New Roman"/>
              </a:rPr>
              <a:t>     CMP </a:t>
            </a:r>
            <a:r>
              <a:rPr lang="en-US" sz="2000" dirty="0">
                <a:latin typeface="Time New Roman"/>
              </a:rPr>
              <a:t>R1, R3 → Compare R1 and R3 (sets condition flags</a:t>
            </a:r>
            <a:r>
              <a:rPr lang="en-US" sz="2000" dirty="0" smtClean="0">
                <a:latin typeface="Time New Roman"/>
              </a:rPr>
              <a:t>)</a:t>
            </a:r>
          </a:p>
          <a:p>
            <a:pPr marL="0" indent="0">
              <a:buNone/>
            </a:pPr>
            <a:r>
              <a:rPr lang="en-US" sz="2000" dirty="0" smtClean="0">
                <a:latin typeface="Time New Roman"/>
              </a:rPr>
              <a:t> </a:t>
            </a:r>
            <a:endParaRPr lang="en-US" sz="2000" dirty="0" smtClean="0">
              <a:latin typeface="Time New Roman"/>
            </a:endParaRPr>
          </a:p>
          <a:p>
            <a:pPr marL="0" indent="0">
              <a:buNone/>
            </a:pPr>
            <a:r>
              <a:rPr lang="en-US" sz="2000" dirty="0" smtClean="0">
                <a:latin typeface="Time New Roman"/>
              </a:rPr>
              <a:t>Use:</a:t>
            </a:r>
            <a:endParaRPr lang="en-US" sz="2000" dirty="0">
              <a:latin typeface="Time New Roman"/>
            </a:endParaRPr>
          </a:p>
          <a:p>
            <a:pPr marL="0" indent="0">
              <a:buNone/>
            </a:pPr>
            <a:r>
              <a:rPr lang="en-US" sz="2000" dirty="0">
                <a:latin typeface="Time New Roman"/>
              </a:rPr>
              <a:t>Used for addition, subtraction, logical operations like AND, OR, XOR, comparison, </a:t>
            </a:r>
            <a:r>
              <a:rPr lang="en-US" sz="2000" dirty="0" err="1">
                <a:latin typeface="Time New Roman"/>
              </a:rPr>
              <a:t>etc</a:t>
            </a:r>
            <a:endParaRPr lang="en-US" sz="2000" dirty="0">
              <a:latin typeface="Time New Roman"/>
            </a:endParaRPr>
          </a:p>
          <a:p>
            <a:pPr marL="0" indent="0">
              <a:buNone/>
            </a:pPr>
            <a:endParaRPr lang="en-US" sz="2000" dirty="0" smtClean="0">
              <a:latin typeface="Time New Roman"/>
            </a:endParaRPr>
          </a:p>
          <a:p>
            <a:pPr marL="0" indent="0">
              <a:buNone/>
            </a:pPr>
            <a:endParaRPr lang="en-US" sz="2000" dirty="0">
              <a:latin typeface="Time New Roman"/>
            </a:endParaRPr>
          </a:p>
          <a:p>
            <a:endParaRPr lang="en-US" sz="2000" dirty="0" smtClean="0">
              <a:latin typeface="Time New Roman"/>
            </a:endParaRPr>
          </a:p>
          <a:p>
            <a:endParaRPr lang="en-US" sz="2000" dirty="0">
              <a:latin typeface="Time New Roman"/>
            </a:endParaRP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6172271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 New Roman"/>
              </a:rPr>
              <a:t>2. Load and Store Instructions</a:t>
            </a:r>
          </a:p>
        </p:txBody>
      </p:sp>
      <p:sp>
        <p:nvSpPr>
          <p:cNvPr id="3" name="Content Placeholder 2"/>
          <p:cNvSpPr>
            <a:spLocks noGrp="1"/>
          </p:cNvSpPr>
          <p:nvPr>
            <p:ph idx="1"/>
          </p:nvPr>
        </p:nvSpPr>
        <p:spPr/>
        <p:txBody>
          <a:bodyPr>
            <a:normAutofit/>
          </a:bodyPr>
          <a:lstStyle/>
          <a:p>
            <a:pPr marL="0" indent="0">
              <a:buNone/>
            </a:pPr>
            <a:r>
              <a:rPr lang="en-US" sz="2000" dirty="0" smtClean="0">
                <a:latin typeface="Time New Roman"/>
              </a:rPr>
              <a:t>     These </a:t>
            </a:r>
            <a:r>
              <a:rPr lang="en-US" sz="2000" dirty="0">
                <a:latin typeface="Time New Roman"/>
              </a:rPr>
              <a:t>instructions are used to </a:t>
            </a:r>
            <a:r>
              <a:rPr lang="en-US" sz="2000" b="1" dirty="0">
                <a:latin typeface="Time New Roman"/>
              </a:rPr>
              <a:t>move data between registers and memory</a:t>
            </a:r>
            <a:r>
              <a:rPr lang="en-US" sz="2000" dirty="0" smtClean="0">
                <a:latin typeface="Time New Roman"/>
              </a:rPr>
              <a:t>.</a:t>
            </a:r>
          </a:p>
          <a:p>
            <a:pPr marL="0" indent="0">
              <a:buNone/>
            </a:pPr>
            <a:r>
              <a:rPr lang="en-US" sz="2000" dirty="0" smtClean="0">
                <a:latin typeface="Time New Roman"/>
              </a:rPr>
              <a:t>EXAMPLE</a:t>
            </a:r>
          </a:p>
          <a:p>
            <a:pPr marL="0" indent="0">
              <a:buNone/>
            </a:pPr>
            <a:r>
              <a:rPr lang="en-US" sz="2000" dirty="0" smtClean="0">
                <a:latin typeface="Time New Roman"/>
              </a:rPr>
              <a:t>      </a:t>
            </a:r>
            <a:r>
              <a:rPr lang="en-US" sz="2000" dirty="0">
                <a:latin typeface="Time New Roman"/>
              </a:rPr>
              <a:t>LDR R0, [R1] → Load data from memory address in R1 to R0</a:t>
            </a:r>
          </a:p>
          <a:p>
            <a:pPr marL="0" indent="0">
              <a:buNone/>
            </a:pPr>
            <a:r>
              <a:rPr lang="en-US" sz="2000" dirty="0">
                <a:latin typeface="Time New Roman"/>
              </a:rPr>
              <a:t> </a:t>
            </a:r>
            <a:r>
              <a:rPr lang="en-US" sz="2000" dirty="0" smtClean="0">
                <a:latin typeface="Time New Roman"/>
              </a:rPr>
              <a:t>      STR </a:t>
            </a:r>
            <a:r>
              <a:rPr lang="en-US" sz="2000" dirty="0">
                <a:latin typeface="Time New Roman"/>
              </a:rPr>
              <a:t>R2, [R3, #4] → Store R2 to memory at address R3 + </a:t>
            </a:r>
            <a:r>
              <a:rPr lang="en-US" sz="2000" dirty="0" smtClean="0">
                <a:latin typeface="Time New Roman"/>
              </a:rPr>
              <a:t>4</a:t>
            </a:r>
          </a:p>
          <a:p>
            <a:pPr marL="0" indent="0">
              <a:buNone/>
            </a:pPr>
            <a:r>
              <a:rPr lang="en-US" sz="2000" b="1" dirty="0">
                <a:latin typeface="Time New Roman"/>
              </a:rPr>
              <a:t>Use:</a:t>
            </a:r>
          </a:p>
          <a:p>
            <a:r>
              <a:rPr lang="en-US" sz="2000" dirty="0">
                <a:latin typeface="Time New Roman"/>
              </a:rPr>
              <a:t>Accessing memory to read or write data</a:t>
            </a:r>
          </a:p>
          <a:p>
            <a:pPr marL="0" indent="0">
              <a:buNone/>
            </a:pPr>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9882439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 New Roman"/>
              </a:rPr>
              <a:t>3. Branch Instructions</a:t>
            </a:r>
            <a:br>
              <a:rPr lang="en-US" sz="2400" dirty="0">
                <a:latin typeface="Time New Roman"/>
              </a:rPr>
            </a:br>
            <a:endParaRPr lang="en-US" sz="2400" dirty="0">
              <a:latin typeface="Time New Roman"/>
            </a:endParaRPr>
          </a:p>
        </p:txBody>
      </p:sp>
      <p:sp>
        <p:nvSpPr>
          <p:cNvPr id="3" name="Content Placeholder 2"/>
          <p:cNvSpPr>
            <a:spLocks noGrp="1"/>
          </p:cNvSpPr>
          <p:nvPr>
            <p:ph idx="1"/>
          </p:nvPr>
        </p:nvSpPr>
        <p:spPr>
          <a:xfrm>
            <a:off x="457200" y="1219200"/>
            <a:ext cx="8229600" cy="4906963"/>
          </a:xfrm>
        </p:spPr>
        <p:txBody>
          <a:bodyPr>
            <a:normAutofit/>
          </a:bodyPr>
          <a:lstStyle/>
          <a:p>
            <a:endParaRPr lang="en-US" sz="2000" dirty="0">
              <a:latin typeface="Time New Roman"/>
            </a:endParaRPr>
          </a:p>
          <a:p>
            <a:r>
              <a:rPr lang="en-US" sz="2000" dirty="0">
                <a:latin typeface="Time New Roman"/>
              </a:rPr>
              <a:t>These instructions are used for changing the flow of execution</a:t>
            </a:r>
            <a:r>
              <a:rPr lang="en-US" sz="2000" dirty="0" smtClean="0">
                <a:latin typeface="Time New Roman"/>
              </a:rPr>
              <a:t>.</a:t>
            </a:r>
          </a:p>
          <a:p>
            <a:endParaRPr lang="en-US" sz="2000" dirty="0" smtClean="0">
              <a:latin typeface="Time New Roman"/>
            </a:endParaRPr>
          </a:p>
          <a:p>
            <a:endParaRPr lang="en-US" sz="2000" dirty="0" smtClean="0">
              <a:latin typeface="Time New Roman"/>
            </a:endParaRPr>
          </a:p>
          <a:p>
            <a:pPr marL="0" indent="0">
              <a:buNone/>
            </a:pPr>
            <a:r>
              <a:rPr lang="en-US" sz="2000" b="1" dirty="0">
                <a:latin typeface="Time New Roman"/>
              </a:rPr>
              <a:t>Examples:</a:t>
            </a:r>
            <a:endParaRPr lang="en-US" sz="2000" dirty="0">
              <a:latin typeface="Time New Roman"/>
            </a:endParaRPr>
          </a:p>
          <a:p>
            <a:pPr lvl="0"/>
            <a:r>
              <a:rPr lang="en-US" sz="2000" dirty="0">
                <a:latin typeface="Time New Roman"/>
              </a:rPr>
              <a:t>B LOOP → Unconditional branch to label LOOP</a:t>
            </a:r>
          </a:p>
          <a:p>
            <a:pPr lvl="0"/>
            <a:r>
              <a:rPr lang="en-US" sz="2000" dirty="0">
                <a:latin typeface="Time New Roman"/>
              </a:rPr>
              <a:t>BL FUNCTION → Branch to subroutine FUNCTION and store return address in LR</a:t>
            </a:r>
          </a:p>
          <a:p>
            <a:pPr lvl="0"/>
            <a:r>
              <a:rPr lang="en-US" sz="2000" dirty="0">
                <a:latin typeface="Time New Roman"/>
              </a:rPr>
              <a:t>BX LR → Return from subroutine using Link </a:t>
            </a:r>
            <a:r>
              <a:rPr lang="en-US" sz="2000" dirty="0" smtClean="0">
                <a:latin typeface="Time New Roman"/>
              </a:rPr>
              <a:t>Register</a:t>
            </a:r>
          </a:p>
          <a:p>
            <a:pPr marL="0" indent="0">
              <a:buNone/>
            </a:pPr>
            <a:r>
              <a:rPr lang="en-US" sz="2000" b="1" dirty="0">
                <a:latin typeface="Time New Roman"/>
              </a:rPr>
              <a:t>Use:</a:t>
            </a:r>
          </a:p>
          <a:p>
            <a:pPr marL="0" indent="0">
              <a:buNone/>
            </a:pPr>
            <a:r>
              <a:rPr lang="en-US" sz="2000" dirty="0" smtClean="0">
                <a:latin typeface="Time New Roman"/>
              </a:rPr>
              <a:t>      Used </a:t>
            </a:r>
            <a:r>
              <a:rPr lang="en-US" sz="2000" dirty="0">
                <a:latin typeface="Time New Roman"/>
              </a:rPr>
              <a:t>for loops, function calls, conditional branching.</a:t>
            </a:r>
          </a:p>
          <a:p>
            <a:pPr lvl="0"/>
            <a:endParaRPr lang="en-US" sz="2000" dirty="0">
              <a:latin typeface="Time New Roman"/>
            </a:endParaRP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10428461"/>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 New Roman"/>
              </a:rPr>
              <a:t>4. Software Interrupt Instructions (</a:t>
            </a:r>
            <a:r>
              <a:rPr lang="en-US" sz="2400" dirty="0" smtClean="0">
                <a:latin typeface="Time New Roman"/>
              </a:rPr>
              <a:t>SWI)</a:t>
            </a:r>
            <a:endParaRPr lang="en-US" sz="2400" dirty="0">
              <a:latin typeface="Time New Roman"/>
            </a:endParaRPr>
          </a:p>
        </p:txBody>
      </p:sp>
      <p:sp>
        <p:nvSpPr>
          <p:cNvPr id="3" name="Content Placeholder 2"/>
          <p:cNvSpPr>
            <a:spLocks noGrp="1"/>
          </p:cNvSpPr>
          <p:nvPr>
            <p:ph idx="1"/>
          </p:nvPr>
        </p:nvSpPr>
        <p:spPr/>
        <p:txBody>
          <a:bodyPr>
            <a:normAutofit/>
          </a:bodyPr>
          <a:lstStyle/>
          <a:p>
            <a:pPr marL="0" indent="0">
              <a:buNone/>
            </a:pPr>
            <a:r>
              <a:rPr lang="en-US" sz="2000" dirty="0">
                <a:latin typeface="Time New Roman"/>
              </a:rPr>
              <a:t>This is used to make a </a:t>
            </a:r>
            <a:r>
              <a:rPr lang="en-US" sz="2000" b="1" dirty="0">
                <a:latin typeface="Time New Roman"/>
              </a:rPr>
              <a:t>system call</a:t>
            </a:r>
            <a:r>
              <a:rPr lang="en-US" sz="2000" dirty="0">
                <a:latin typeface="Time New Roman"/>
              </a:rPr>
              <a:t> or </a:t>
            </a:r>
            <a:r>
              <a:rPr lang="en-US" sz="2000" b="1" dirty="0">
                <a:latin typeface="Time New Roman"/>
              </a:rPr>
              <a:t>trap to the operating </a:t>
            </a:r>
            <a:r>
              <a:rPr lang="en-US" sz="2000" b="1" dirty="0" smtClean="0">
                <a:latin typeface="Time New Roman"/>
              </a:rPr>
              <a:t>system.</a:t>
            </a:r>
          </a:p>
          <a:p>
            <a:pPr marL="0" indent="0">
              <a:buNone/>
            </a:pPr>
            <a:endParaRPr lang="en-US" sz="2000" b="1" dirty="0" smtClean="0">
              <a:latin typeface="Time New Roman"/>
            </a:endParaRPr>
          </a:p>
          <a:p>
            <a:pPr marL="0" indent="0">
              <a:buNone/>
            </a:pPr>
            <a:r>
              <a:rPr lang="en-US" sz="2000" dirty="0">
                <a:latin typeface="Time New Roman"/>
              </a:rPr>
              <a:t>Example:</a:t>
            </a:r>
          </a:p>
          <a:p>
            <a:pPr marL="0" indent="0">
              <a:buNone/>
            </a:pPr>
            <a:r>
              <a:rPr lang="en-US" sz="2000" dirty="0">
                <a:latin typeface="Time New Roman"/>
              </a:rPr>
              <a:t> </a:t>
            </a:r>
            <a:r>
              <a:rPr lang="en-US" sz="2000" dirty="0" smtClean="0">
                <a:latin typeface="Time New Roman"/>
              </a:rPr>
              <a:t>       </a:t>
            </a:r>
            <a:r>
              <a:rPr lang="en-US" sz="2000" dirty="0">
                <a:latin typeface="Time New Roman"/>
              </a:rPr>
              <a:t>SWI 0x01 → Request system service with code </a:t>
            </a:r>
            <a:r>
              <a:rPr lang="en-US" sz="2000" dirty="0" smtClean="0">
                <a:latin typeface="Time New Roman"/>
              </a:rPr>
              <a:t>0x01</a:t>
            </a:r>
          </a:p>
          <a:p>
            <a:pPr marL="0" indent="0">
              <a:buNone/>
            </a:pPr>
            <a:r>
              <a:rPr lang="en-US" sz="2000" b="1" dirty="0">
                <a:latin typeface="Time New Roman"/>
              </a:rPr>
              <a:t>Use:</a:t>
            </a:r>
          </a:p>
          <a:p>
            <a:pPr marL="0" indent="0">
              <a:buNone/>
            </a:pPr>
            <a:r>
              <a:rPr lang="en-US" sz="2000" dirty="0" smtClean="0">
                <a:latin typeface="Time New Roman"/>
              </a:rPr>
              <a:t>       Used </a:t>
            </a:r>
            <a:r>
              <a:rPr lang="en-US" sz="2000" dirty="0">
                <a:latin typeface="Time New Roman"/>
              </a:rPr>
              <a:t>in OS-based systems for user-to-kernel mode switching.</a:t>
            </a:r>
          </a:p>
          <a:p>
            <a:pPr marL="0" indent="0">
              <a:buNone/>
            </a:pPr>
            <a:endParaRPr lang="en-US" sz="2000" dirty="0">
              <a:latin typeface="Time New Roman"/>
            </a:endParaRPr>
          </a:p>
          <a:p>
            <a:pPr marL="0" indent="0">
              <a:buNone/>
            </a:pPr>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2452541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89038"/>
          </a:xfrm>
        </p:spPr>
        <p:txBody>
          <a:bodyPr>
            <a:normAutofit/>
          </a:bodyPr>
          <a:lstStyle/>
          <a:p>
            <a:r>
              <a:rPr lang="en-US" sz="2400" dirty="0">
                <a:latin typeface="Time New Roman"/>
              </a:rPr>
              <a:t>5. Program Status Register Access</a:t>
            </a:r>
            <a:br>
              <a:rPr lang="en-US" sz="2400" dirty="0">
                <a:latin typeface="Time New Roman"/>
              </a:rPr>
            </a:br>
            <a:endParaRPr lang="en-US" sz="2400" dirty="0">
              <a:latin typeface="Time New Roman"/>
            </a:endParaRPr>
          </a:p>
        </p:txBody>
      </p:sp>
      <p:sp>
        <p:nvSpPr>
          <p:cNvPr id="3" name="Content Placeholder 2"/>
          <p:cNvSpPr>
            <a:spLocks noGrp="1"/>
          </p:cNvSpPr>
          <p:nvPr>
            <p:ph idx="1"/>
          </p:nvPr>
        </p:nvSpPr>
        <p:spPr/>
        <p:txBody>
          <a:bodyPr>
            <a:normAutofit/>
          </a:bodyPr>
          <a:lstStyle/>
          <a:p>
            <a:pPr marL="0" indent="0">
              <a:buNone/>
            </a:pPr>
            <a:endParaRPr lang="en-US" sz="2000" dirty="0">
              <a:latin typeface="Time New Roman"/>
            </a:endParaRPr>
          </a:p>
          <a:p>
            <a:pPr marL="0" indent="0">
              <a:buNone/>
            </a:pPr>
            <a:r>
              <a:rPr lang="en-US" sz="2000" dirty="0">
                <a:latin typeface="Time New Roman"/>
              </a:rPr>
              <a:t>These instructions are </a:t>
            </a:r>
            <a:r>
              <a:rPr lang="en-US" sz="2000" dirty="0">
                <a:solidFill>
                  <a:srgbClr val="FF0000"/>
                </a:solidFill>
                <a:latin typeface="Time New Roman"/>
              </a:rPr>
              <a:t>used to access or modify the CPSR </a:t>
            </a:r>
            <a:r>
              <a:rPr lang="en-US" sz="2000" dirty="0">
                <a:latin typeface="Time New Roman"/>
              </a:rPr>
              <a:t>(Current Program Status Register) and SPSR (Saved Program Status Register).</a:t>
            </a:r>
          </a:p>
          <a:p>
            <a:pPr marL="0" indent="0">
              <a:buNone/>
            </a:pPr>
            <a:r>
              <a:rPr lang="en-US" sz="2000" dirty="0">
                <a:latin typeface="Time New Roman"/>
              </a:rPr>
              <a:t>👉 Examples:</a:t>
            </a:r>
          </a:p>
          <a:p>
            <a:r>
              <a:rPr lang="en-US" sz="2000" dirty="0">
                <a:latin typeface="Time New Roman"/>
              </a:rPr>
              <a:t>    MRS R0, CPSR → Move value of CPSR to R0</a:t>
            </a:r>
          </a:p>
          <a:p>
            <a:r>
              <a:rPr lang="en-US" sz="2000" dirty="0">
                <a:latin typeface="Time New Roman"/>
              </a:rPr>
              <a:t>    MSR </a:t>
            </a:r>
            <a:r>
              <a:rPr lang="en-US" sz="2000" dirty="0" err="1">
                <a:latin typeface="Time New Roman"/>
              </a:rPr>
              <a:t>CPSR_c</a:t>
            </a:r>
            <a:r>
              <a:rPr lang="en-US" sz="2000" dirty="0">
                <a:latin typeface="Time New Roman"/>
              </a:rPr>
              <a:t>, R1 → Modify condition flags of CPSR with R1</a:t>
            </a:r>
          </a:p>
          <a:p>
            <a:pPr marL="0" indent="0">
              <a:buNone/>
            </a:pPr>
            <a:r>
              <a:rPr lang="en-US" sz="2000" dirty="0">
                <a:latin typeface="Time New Roman"/>
              </a:rPr>
              <a:t>✅ Use:</a:t>
            </a:r>
          </a:p>
          <a:p>
            <a:r>
              <a:rPr lang="en-US" sz="2000" dirty="0">
                <a:solidFill>
                  <a:srgbClr val="FF0000"/>
                </a:solidFill>
                <a:latin typeface="Time New Roman"/>
              </a:rPr>
              <a:t>Control processor state, enable/disable interrupts, change processor modes</a:t>
            </a:r>
            <a:r>
              <a:rPr lang="en-US" sz="2000" dirty="0">
                <a:latin typeface="Time New Roman"/>
              </a:rPr>
              <a:t>.</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12666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 New Roman"/>
              </a:rPr>
              <a:t>6. Multiply and Multiply-Accumulate Instructions</a:t>
            </a:r>
            <a:br>
              <a:rPr lang="en-US" sz="2400" b="1" dirty="0">
                <a:latin typeface="Time New Roman"/>
              </a:rPr>
            </a:br>
            <a:endParaRPr lang="en-US" sz="2400" dirty="0">
              <a:latin typeface="Time New Roman"/>
            </a:endParaRPr>
          </a:p>
        </p:txBody>
      </p:sp>
      <p:sp>
        <p:nvSpPr>
          <p:cNvPr id="3" name="Content Placeholder 2"/>
          <p:cNvSpPr>
            <a:spLocks noGrp="1"/>
          </p:cNvSpPr>
          <p:nvPr>
            <p:ph idx="1"/>
          </p:nvPr>
        </p:nvSpPr>
        <p:spPr/>
        <p:txBody>
          <a:bodyPr>
            <a:normAutofit/>
          </a:bodyPr>
          <a:lstStyle/>
          <a:p>
            <a:r>
              <a:rPr lang="en-US" sz="2000" dirty="0" smtClean="0">
                <a:latin typeface="Time New Roman"/>
              </a:rPr>
              <a:t>These </a:t>
            </a:r>
            <a:r>
              <a:rPr lang="en-US" sz="2000" dirty="0">
                <a:latin typeface="Time New Roman"/>
              </a:rPr>
              <a:t>instructions perform </a:t>
            </a:r>
            <a:r>
              <a:rPr lang="en-US" sz="2000" b="1" dirty="0">
                <a:solidFill>
                  <a:srgbClr val="FF0000"/>
                </a:solidFill>
                <a:latin typeface="Time New Roman"/>
              </a:rPr>
              <a:t>multiplication</a:t>
            </a:r>
            <a:r>
              <a:rPr lang="en-US" sz="2000" dirty="0">
                <a:solidFill>
                  <a:srgbClr val="FF0000"/>
                </a:solidFill>
                <a:latin typeface="Time New Roman"/>
              </a:rPr>
              <a:t> of register values</a:t>
            </a:r>
            <a:r>
              <a:rPr lang="en-US" sz="2000" dirty="0">
                <a:latin typeface="Time New Roman"/>
              </a:rPr>
              <a:t>, optionally adding a third register</a:t>
            </a:r>
            <a:r>
              <a:rPr lang="en-US" sz="2000" dirty="0" smtClean="0">
                <a:latin typeface="Time New Roman"/>
              </a:rPr>
              <a:t>.</a:t>
            </a:r>
          </a:p>
          <a:p>
            <a:r>
              <a:rPr lang="en-US" sz="2000" dirty="0" smtClean="0">
                <a:latin typeface="Time New Roman"/>
              </a:rPr>
              <a:t>👉 </a:t>
            </a:r>
            <a:r>
              <a:rPr lang="en-US" sz="2000" dirty="0">
                <a:latin typeface="Time New Roman"/>
              </a:rPr>
              <a:t>Examples:</a:t>
            </a:r>
          </a:p>
          <a:p>
            <a:r>
              <a:rPr lang="en-US" sz="2000" dirty="0">
                <a:latin typeface="Time New Roman"/>
              </a:rPr>
              <a:t>    MUL R4, R2, R3 → R4 = R2 × R3</a:t>
            </a:r>
          </a:p>
          <a:p>
            <a:r>
              <a:rPr lang="en-US" sz="2000" dirty="0">
                <a:latin typeface="Time New Roman"/>
              </a:rPr>
              <a:t>    MLA R5, R1, R2, R3 → R5 = (R1 × R2) + R3</a:t>
            </a:r>
          </a:p>
          <a:p>
            <a:r>
              <a:rPr lang="en-US" sz="2000" dirty="0">
                <a:latin typeface="Time New Roman"/>
              </a:rPr>
              <a:t>✅ Use:</a:t>
            </a:r>
          </a:p>
          <a:p>
            <a:r>
              <a:rPr lang="en-US" sz="2000" dirty="0">
                <a:latin typeface="Time New Roman"/>
              </a:rPr>
              <a:t>Useful for DSP and multimedia applications</a:t>
            </a:r>
          </a:p>
          <a:p>
            <a:endParaRPr lang="en-US" sz="2000" dirty="0">
              <a:latin typeface="Time New Roman"/>
            </a:endParaRP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348186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Time New Roman"/>
              </a:rPr>
              <a:t>7. Conditional Execution</a:t>
            </a:r>
            <a:br>
              <a:rPr lang="en-US" sz="2400" dirty="0">
                <a:latin typeface="Time New Roman"/>
              </a:rPr>
            </a:br>
            <a:endParaRPr lang="en-US" sz="2400" dirty="0">
              <a:latin typeface="Time New Roman"/>
            </a:endParaRPr>
          </a:p>
        </p:txBody>
      </p:sp>
      <p:sp>
        <p:nvSpPr>
          <p:cNvPr id="3" name="Content Placeholder 2"/>
          <p:cNvSpPr>
            <a:spLocks noGrp="1"/>
          </p:cNvSpPr>
          <p:nvPr>
            <p:ph idx="1"/>
          </p:nvPr>
        </p:nvSpPr>
        <p:spPr/>
        <p:txBody>
          <a:bodyPr>
            <a:normAutofit/>
          </a:bodyPr>
          <a:lstStyle/>
          <a:p>
            <a:pPr marL="0" indent="0">
              <a:buNone/>
            </a:pPr>
            <a:r>
              <a:rPr lang="en-US" sz="2000" dirty="0" smtClean="0">
                <a:latin typeface="Time New Roman"/>
              </a:rPr>
              <a:t>Most </a:t>
            </a:r>
            <a:r>
              <a:rPr lang="en-US" sz="2000" dirty="0">
                <a:latin typeface="Time New Roman"/>
              </a:rPr>
              <a:t>ARM instructions can be conditionally executed based on the flags in CPSR</a:t>
            </a:r>
            <a:r>
              <a:rPr lang="en-US" sz="2000" dirty="0" smtClean="0">
                <a:latin typeface="Time New Roman"/>
              </a:rPr>
              <a:t>.</a:t>
            </a:r>
          </a:p>
          <a:p>
            <a:pPr marL="0" indent="0">
              <a:buNone/>
            </a:pPr>
            <a:endParaRPr lang="en-US" sz="2000" dirty="0">
              <a:latin typeface="Time New Roman"/>
            </a:endParaRPr>
          </a:p>
          <a:p>
            <a:pPr marL="0" indent="0">
              <a:buNone/>
            </a:pPr>
            <a:r>
              <a:rPr lang="en-US" sz="2000" dirty="0">
                <a:solidFill>
                  <a:srgbClr val="FF0000"/>
                </a:solidFill>
              </a:rPr>
              <a:t>Executes instructions if condition true.</a:t>
            </a:r>
            <a:endParaRPr lang="en-US" sz="2000" dirty="0" smtClean="0">
              <a:solidFill>
                <a:srgbClr val="FF0000"/>
              </a:solidFill>
              <a:latin typeface="Time New Roman"/>
            </a:endParaRPr>
          </a:p>
          <a:p>
            <a:pPr marL="0" indent="0">
              <a:buNone/>
            </a:pPr>
            <a:endParaRPr lang="en-US" sz="2000" dirty="0">
              <a:latin typeface="Time New Roman"/>
            </a:endParaRPr>
          </a:p>
          <a:p>
            <a:pPr marL="0" indent="0">
              <a:buNone/>
            </a:pPr>
            <a:r>
              <a:rPr lang="en-US" sz="2000" dirty="0">
                <a:latin typeface="Time New Roman"/>
              </a:rPr>
              <a:t>👉 Examples:</a:t>
            </a:r>
          </a:p>
          <a:p>
            <a:r>
              <a:rPr lang="en-US" sz="2000" dirty="0">
                <a:latin typeface="Time New Roman"/>
              </a:rPr>
              <a:t>    ADDEQ R1, R2, R3 → Add if Equal (Z flag set)</a:t>
            </a:r>
          </a:p>
          <a:p>
            <a:r>
              <a:rPr lang="en-US" sz="2000" dirty="0">
                <a:latin typeface="Time New Roman"/>
              </a:rPr>
              <a:t>    SUBNE R4, R5, R6 → Subtract if Not Equal</a:t>
            </a:r>
          </a:p>
          <a:p>
            <a:pPr marL="0" indent="0">
              <a:buNone/>
            </a:pPr>
            <a:r>
              <a:rPr lang="en-US" sz="2000" dirty="0">
                <a:latin typeface="Time New Roman"/>
              </a:rPr>
              <a:t>✅ Use</a:t>
            </a:r>
            <a:r>
              <a:rPr lang="en-US" sz="2000" dirty="0" smtClean="0">
                <a:latin typeface="Time New Roman"/>
              </a:rPr>
              <a:t>:</a:t>
            </a:r>
          </a:p>
          <a:p>
            <a:pPr marL="0" indent="0">
              <a:buNone/>
            </a:pPr>
            <a:endParaRPr lang="en-US" sz="2000" dirty="0">
              <a:latin typeface="Time New Roman"/>
            </a:endParaRPr>
          </a:p>
          <a:p>
            <a:r>
              <a:rPr lang="en-US" sz="2000" dirty="0">
                <a:latin typeface="Time New Roman"/>
              </a:rPr>
              <a:t>Reduces need for branching, improving pipeline performance</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517535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OMAP BLOCK DIAGRAM</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873166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26" y="1219200"/>
            <a:ext cx="8689573" cy="5195190"/>
          </a:xfr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7504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685800"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
        <p:nvSpPr>
          <p:cNvPr id="89091" name="Rectangle 3"/>
          <p:cNvSpPr>
            <a:spLocks noChangeArrowheads="1"/>
          </p:cNvSpPr>
          <p:nvPr/>
        </p:nvSpPr>
        <p:spPr bwMode="auto">
          <a:xfrm>
            <a:off x="457200" y="1066800"/>
            <a:ext cx="800100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pPr>
            <a:r>
              <a:rPr lang="en-US" altLang="en-US" sz="3200">
                <a:solidFill>
                  <a:schemeClr val="accent2"/>
                </a:solidFill>
                <a:latin typeface="Times New Roman" panose="02020603050405020304" pitchFamily="18" charset="0"/>
              </a:rPr>
              <a:t>Register Indirect Addressing Mode:</a:t>
            </a:r>
          </a:p>
          <a:p>
            <a:pPr algn="just">
              <a:lnSpc>
                <a:spcPct val="115000"/>
              </a:lnSpc>
            </a:pPr>
            <a:r>
              <a:rPr lang="en-US" altLang="en-US" sz="3200" b="0">
                <a:latin typeface="Times New Roman" panose="02020603050405020304" pitchFamily="18" charset="0"/>
              </a:rPr>
              <a:t>• Address is given indirectly by specifying register pair</a:t>
            </a:r>
          </a:p>
          <a:p>
            <a:pPr algn="just">
              <a:lnSpc>
                <a:spcPct val="115000"/>
              </a:lnSpc>
              <a:buFontTx/>
              <a:buChar char="•"/>
            </a:pPr>
            <a:r>
              <a:rPr lang="en-US" altLang="en-US" sz="3200" b="0">
                <a:latin typeface="Times New Roman" panose="02020603050405020304" pitchFamily="18" charset="0"/>
              </a:rPr>
              <a:t> The content of register pair will be taken address of memory</a:t>
            </a:r>
          </a:p>
          <a:p>
            <a:pPr algn="just">
              <a:lnSpc>
                <a:spcPct val="115000"/>
              </a:lnSpc>
              <a:buFontTx/>
              <a:buChar char="•"/>
            </a:pPr>
            <a:r>
              <a:rPr lang="en-US" altLang="en-US" sz="3200" b="0">
                <a:latin typeface="Times New Roman" panose="02020603050405020304" pitchFamily="18" charset="0"/>
              </a:rPr>
              <a:t> The content of memory location is the original operand</a:t>
            </a:r>
          </a:p>
          <a:p>
            <a:pPr>
              <a:lnSpc>
                <a:spcPct val="115000"/>
              </a:lnSpc>
              <a:buFontTx/>
              <a:buChar char="•"/>
            </a:pPr>
            <a:r>
              <a:rPr lang="en-US" altLang="en-US" sz="3200" b="0">
                <a:latin typeface="Times New Roman" panose="02020603050405020304" pitchFamily="18" charset="0"/>
              </a:rPr>
              <a:t>Example: MOV A,M</a:t>
            </a:r>
          </a:p>
          <a:p>
            <a:pPr>
              <a:lnSpc>
                <a:spcPct val="115000"/>
              </a:lnSpc>
            </a:pPr>
            <a:r>
              <a:rPr lang="en-US" altLang="en-US" sz="3200" b="0">
                <a:latin typeface="Times New Roman" panose="02020603050405020304" pitchFamily="18" charset="0"/>
              </a:rPr>
              <a:t>		SUB M</a:t>
            </a:r>
          </a:p>
          <a:p>
            <a:pPr>
              <a:lnSpc>
                <a:spcPct val="115000"/>
              </a:lnSpc>
            </a:pPr>
            <a:r>
              <a:rPr lang="en-US" altLang="en-US" sz="3200" b="0">
                <a:latin typeface="Times New Roman" panose="02020603050405020304" pitchFamily="18" charset="0"/>
              </a:rPr>
              <a:t>		LDAX B</a:t>
            </a:r>
          </a:p>
        </p:txBody>
      </p:sp>
    </p:spTree>
    <p:extLst>
      <p:ext uri="{BB962C8B-B14F-4D97-AF65-F5344CB8AC3E}">
        <p14:creationId xmlns:p14="http://schemas.microsoft.com/office/powerpoint/2010/main" val="521494985"/>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b="1" dirty="0">
                <a:solidFill>
                  <a:schemeClr val="accent3">
                    <a:lumMod val="50000"/>
                  </a:schemeClr>
                </a:solidFill>
                <a:latin typeface="Time New Roman"/>
              </a:rPr>
              <a:t>ARM Cortex-M3 Processor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5874270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458200" cy="6400800"/>
          </a:xfrm>
        </p:spPr>
        <p:txBody>
          <a:bodyPr>
            <a:normAutofit/>
          </a:bodyPr>
          <a:lstStyle/>
          <a:p>
            <a:r>
              <a:rPr lang="en-US" sz="2000" dirty="0" smtClean="0">
                <a:latin typeface="Time New Roman"/>
              </a:rPr>
              <a:t>The </a:t>
            </a:r>
            <a:r>
              <a:rPr lang="en-US" sz="2000" dirty="0">
                <a:latin typeface="Time New Roman"/>
              </a:rPr>
              <a:t>ARM Cortex™-M3 processor, the first of the Cortex generation of </a:t>
            </a:r>
            <a:r>
              <a:rPr lang="en-US" sz="2000" dirty="0" smtClean="0">
                <a:latin typeface="Time New Roman"/>
              </a:rPr>
              <a:t>processors released </a:t>
            </a:r>
            <a:r>
              <a:rPr lang="en-US" sz="2000" dirty="0">
                <a:latin typeface="Time New Roman"/>
              </a:rPr>
              <a:t>by ARM in 2006, was primarily designed to target the 32-bit </a:t>
            </a:r>
            <a:r>
              <a:rPr lang="en-US" sz="2000" dirty="0" smtClean="0">
                <a:latin typeface="Time New Roman"/>
              </a:rPr>
              <a:t>microcontroller market</a:t>
            </a:r>
            <a:r>
              <a:rPr lang="en-US" sz="2000" dirty="0">
                <a:latin typeface="Time New Roman"/>
              </a:rPr>
              <a:t>.</a:t>
            </a:r>
          </a:p>
          <a:p>
            <a:r>
              <a:rPr lang="en-US" sz="2000" dirty="0" smtClean="0">
                <a:latin typeface="Time New Roman"/>
              </a:rPr>
              <a:t>The </a:t>
            </a:r>
            <a:r>
              <a:rPr lang="en-US" sz="2000" dirty="0">
                <a:latin typeface="Time New Roman"/>
              </a:rPr>
              <a:t>Cortex-M3 processor provides excellent performance at low gate count and </a:t>
            </a:r>
            <a:r>
              <a:rPr lang="en-US" sz="2000" dirty="0" smtClean="0">
                <a:latin typeface="Time New Roman"/>
              </a:rPr>
              <a:t>comes with </a:t>
            </a:r>
            <a:r>
              <a:rPr lang="en-US" sz="2000" dirty="0">
                <a:latin typeface="Time New Roman"/>
              </a:rPr>
              <a:t>many new features previously available only in high-end processors.</a:t>
            </a:r>
          </a:p>
          <a:p>
            <a:r>
              <a:rPr lang="en-US" sz="2000" dirty="0" smtClean="0">
                <a:latin typeface="Time New Roman"/>
              </a:rPr>
              <a:t>The </a:t>
            </a:r>
            <a:r>
              <a:rPr lang="en-US" sz="2000" dirty="0">
                <a:latin typeface="Time New Roman"/>
              </a:rPr>
              <a:t>Cortex-M3 addresses the requirements for the 32-bit embedded processor market </a:t>
            </a:r>
            <a:r>
              <a:rPr lang="en-US" sz="2000" dirty="0" smtClean="0">
                <a:latin typeface="Time New Roman"/>
              </a:rPr>
              <a:t>in the </a:t>
            </a:r>
            <a:r>
              <a:rPr lang="en-US" sz="2000" dirty="0">
                <a:latin typeface="Time New Roman"/>
              </a:rPr>
              <a:t>following ways:</a:t>
            </a:r>
          </a:p>
          <a:p>
            <a:r>
              <a:rPr lang="en-US" sz="2000" dirty="0" smtClean="0">
                <a:latin typeface="Time New Roman"/>
              </a:rPr>
              <a:t>Greater </a:t>
            </a:r>
            <a:r>
              <a:rPr lang="en-US" sz="2000" dirty="0">
                <a:latin typeface="Time New Roman"/>
              </a:rPr>
              <a:t>performance efficiency: allowing more work to be done without increasing </a:t>
            </a:r>
            <a:r>
              <a:rPr lang="en-US" sz="2000" dirty="0" smtClean="0">
                <a:latin typeface="Time New Roman"/>
              </a:rPr>
              <a:t>the frequency </a:t>
            </a:r>
            <a:r>
              <a:rPr lang="en-US" sz="2000" dirty="0">
                <a:latin typeface="Time New Roman"/>
              </a:rPr>
              <a:t>or power requirements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8348809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305800" cy="5364163"/>
          </a:xfrm>
        </p:spPr>
        <p:txBody>
          <a:bodyPr>
            <a:normAutofit/>
          </a:bodyPr>
          <a:lstStyle/>
          <a:p>
            <a:r>
              <a:rPr lang="en-US" sz="2000" dirty="0" smtClean="0">
                <a:latin typeface="Time New Roman"/>
              </a:rPr>
              <a:t>Low </a:t>
            </a:r>
            <a:r>
              <a:rPr lang="en-US" sz="2000" dirty="0">
                <a:latin typeface="Time New Roman"/>
              </a:rPr>
              <a:t>power consumption: enabling longer battery life, especially critical </a:t>
            </a:r>
            <a:r>
              <a:rPr lang="en-US" sz="2000" dirty="0" smtClean="0">
                <a:latin typeface="Time New Roman"/>
              </a:rPr>
              <a:t>in portable </a:t>
            </a:r>
            <a:r>
              <a:rPr lang="en-US" sz="2000" dirty="0">
                <a:latin typeface="Time New Roman"/>
              </a:rPr>
              <a:t>products including wireless networking applications</a:t>
            </a:r>
          </a:p>
          <a:p>
            <a:r>
              <a:rPr lang="en-US" sz="2000" dirty="0" smtClean="0">
                <a:latin typeface="Time New Roman"/>
              </a:rPr>
              <a:t>Enhanced </a:t>
            </a:r>
            <a:r>
              <a:rPr lang="en-US" sz="2000" dirty="0">
                <a:latin typeface="Time New Roman"/>
              </a:rPr>
              <a:t>determinism: guaranteeing that critical tasks and interrupts </a:t>
            </a:r>
            <a:r>
              <a:rPr lang="en-US" sz="2000" dirty="0" smtClean="0">
                <a:latin typeface="Time New Roman"/>
              </a:rPr>
              <a:t>are serviced </a:t>
            </a:r>
            <a:r>
              <a:rPr lang="en-US" sz="2000" dirty="0">
                <a:latin typeface="Time New Roman"/>
              </a:rPr>
              <a:t>as quickly as possible and in a known number of cycles</a:t>
            </a:r>
          </a:p>
          <a:p>
            <a:r>
              <a:rPr lang="en-US" sz="2000" dirty="0" smtClean="0">
                <a:latin typeface="Time New Roman"/>
              </a:rPr>
              <a:t>Improved </a:t>
            </a:r>
            <a:r>
              <a:rPr lang="en-US" sz="2000" dirty="0">
                <a:latin typeface="Time New Roman"/>
              </a:rPr>
              <a:t>code density: ensuring that code fits in even the smallest </a:t>
            </a:r>
            <a:r>
              <a:rPr lang="en-US" sz="2000" dirty="0" smtClean="0">
                <a:latin typeface="Time New Roman"/>
              </a:rPr>
              <a:t>memory footprints</a:t>
            </a:r>
            <a:endParaRPr lang="en-US" sz="2000" dirty="0">
              <a:latin typeface="Time New Roman"/>
            </a:endParaRPr>
          </a:p>
          <a:p>
            <a:r>
              <a:rPr lang="en-US" sz="2000" dirty="0" smtClean="0">
                <a:latin typeface="Time New Roman"/>
              </a:rPr>
              <a:t>Ease </a:t>
            </a:r>
            <a:r>
              <a:rPr lang="en-US" sz="2000" dirty="0">
                <a:latin typeface="Time New Roman"/>
              </a:rPr>
              <a:t>of use: providing easier programmability and debugging for the </a:t>
            </a:r>
            <a:r>
              <a:rPr lang="en-US" sz="2000" dirty="0" smtClean="0">
                <a:latin typeface="Time New Roman"/>
              </a:rPr>
              <a:t>growing number </a:t>
            </a:r>
            <a:r>
              <a:rPr lang="en-US" sz="2000" dirty="0">
                <a:latin typeface="Time New Roman"/>
              </a:rPr>
              <a:t>of 8-bit and 16-bit users migrating to 32 bits</a:t>
            </a:r>
          </a:p>
          <a:p>
            <a:r>
              <a:rPr lang="en-US" sz="2000" dirty="0" smtClean="0">
                <a:latin typeface="Time New Roman"/>
              </a:rPr>
              <a:t>Lower </a:t>
            </a:r>
            <a:r>
              <a:rPr lang="en-US" sz="2000" dirty="0">
                <a:latin typeface="Time New Roman"/>
              </a:rPr>
              <a:t>cost solutions: reducing 32-bit-based system costs close to those of </a:t>
            </a:r>
            <a:r>
              <a:rPr lang="en-US" sz="2000" dirty="0" smtClean="0">
                <a:latin typeface="Time New Roman"/>
              </a:rPr>
              <a:t>legacy 8-bit </a:t>
            </a:r>
            <a:r>
              <a:rPr lang="en-US" sz="2000" dirty="0">
                <a:latin typeface="Time New Roman"/>
              </a:rPr>
              <a:t>and 16-bit devices and enabling low-end, 32-bit microcontrollers to </a:t>
            </a:r>
            <a:r>
              <a:rPr lang="en-US" sz="2000" dirty="0" smtClean="0">
                <a:latin typeface="Time New Roman"/>
              </a:rPr>
              <a:t>be priced </a:t>
            </a:r>
            <a:r>
              <a:rPr lang="en-US" sz="2000" dirty="0">
                <a:latin typeface="Time New Roman"/>
              </a:rPr>
              <a:t>at less than US$1 for the first time</a:t>
            </a:r>
          </a:p>
          <a:p>
            <a:r>
              <a:rPr lang="en-US" sz="2000" dirty="0" smtClean="0">
                <a:latin typeface="Time New Roman"/>
              </a:rPr>
              <a:t>Wide </a:t>
            </a:r>
            <a:r>
              <a:rPr lang="en-US" sz="2000" dirty="0">
                <a:latin typeface="Time New Roman"/>
              </a:rPr>
              <a:t>choice of development tools: from low-cost or free compilers to </a:t>
            </a:r>
            <a:r>
              <a:rPr lang="en-US" sz="2000" dirty="0" smtClean="0">
                <a:latin typeface="Time New Roman"/>
              </a:rPr>
              <a:t>full- featured </a:t>
            </a:r>
            <a:r>
              <a:rPr lang="en-US" sz="2000" dirty="0">
                <a:latin typeface="Time New Roman"/>
              </a:rPr>
              <a:t>development suites from many development tool vendors.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77152591"/>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latin typeface="Time New Roman"/>
              </a:rPr>
              <a:t>Cortex-M3 processor-based microcontrollers can be easily programmed using the C </a:t>
            </a:r>
            <a:r>
              <a:rPr lang="en-US" sz="2000" dirty="0" smtClean="0">
                <a:latin typeface="Time New Roman"/>
              </a:rPr>
              <a:t>language and </a:t>
            </a:r>
            <a:r>
              <a:rPr lang="en-US" sz="2000" dirty="0">
                <a:latin typeface="Time New Roman"/>
              </a:rPr>
              <a:t>are based on a well-established architecture, application code can be ported and </a:t>
            </a:r>
            <a:r>
              <a:rPr lang="en-US" sz="2000" dirty="0" smtClean="0">
                <a:latin typeface="Time New Roman"/>
              </a:rPr>
              <a:t>reused easily</a:t>
            </a:r>
            <a:r>
              <a:rPr lang="en-US" sz="2000" dirty="0">
                <a:latin typeface="Time New Roman"/>
              </a:rPr>
              <a:t>, reducing development time and testing costs</a:t>
            </a:r>
            <a:r>
              <a:rPr lang="en-US" sz="2000" dirty="0" smtClean="0">
                <a:latin typeface="Time New Roman"/>
              </a:rPr>
              <a:t>. Additionally</a:t>
            </a:r>
            <a:r>
              <a:rPr lang="en-US" sz="2000" dirty="0">
                <a:latin typeface="Time New Roman"/>
              </a:rPr>
              <a:t>, the Cortex-M3 processor introduces a number of features and </a:t>
            </a:r>
            <a:r>
              <a:rPr lang="en-US" sz="2000" dirty="0" smtClean="0">
                <a:latin typeface="Time New Roman"/>
              </a:rPr>
              <a:t>technologies that meet </a:t>
            </a:r>
            <a:r>
              <a:rPr lang="en-US" sz="2000" dirty="0">
                <a:latin typeface="Time New Roman"/>
              </a:rPr>
              <a:t>the specific requirements of the microcontroller applications, such as </a:t>
            </a:r>
            <a:r>
              <a:rPr lang="en-US" sz="2000" dirty="0" err="1" smtClean="0">
                <a:latin typeface="Time New Roman"/>
              </a:rPr>
              <a:t>nonmaskable</a:t>
            </a:r>
            <a:r>
              <a:rPr lang="en-US" sz="2000" dirty="0" smtClean="0">
                <a:latin typeface="Time New Roman"/>
              </a:rPr>
              <a:t> interrupts </a:t>
            </a:r>
            <a:r>
              <a:rPr lang="en-US" sz="2000" dirty="0">
                <a:latin typeface="Time New Roman"/>
              </a:rPr>
              <a:t>for critical tasks, highly deterministic nested vector interrupts, atomic bit manipulation</a:t>
            </a:r>
            <a:r>
              <a:rPr lang="en-US" sz="2000" dirty="0" smtClean="0">
                <a:latin typeface="Time New Roman"/>
              </a:rPr>
              <a:t>, and </a:t>
            </a:r>
            <a:r>
              <a:rPr lang="en-US" sz="2000" dirty="0">
                <a:latin typeface="Time New Roman"/>
              </a:rPr>
              <a:t>an optional Memory Protection Unit (MPU). These factors make the Cortex-M3 </a:t>
            </a:r>
            <a:r>
              <a:rPr lang="en-US" sz="2000" dirty="0" smtClean="0">
                <a:latin typeface="Time New Roman"/>
              </a:rPr>
              <a:t>processor attractive </a:t>
            </a:r>
            <a:r>
              <a:rPr lang="en-US" sz="2000" dirty="0">
                <a:latin typeface="Time New Roman"/>
              </a:rPr>
              <a:t>to existing ARM processor users as well as many new users considering use of </a:t>
            </a:r>
            <a:r>
              <a:rPr lang="en-US" sz="2000" dirty="0" smtClean="0">
                <a:latin typeface="Time New Roman"/>
              </a:rPr>
              <a:t>32-bit MCUs </a:t>
            </a:r>
            <a:r>
              <a:rPr lang="en-US" sz="2000" dirty="0">
                <a:latin typeface="Time New Roman"/>
              </a:rPr>
              <a:t>in their products.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48933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r>
              <a:rPr lang="en-US" sz="1800" b="1" dirty="0">
                <a:latin typeface="Time New Roman"/>
              </a:rPr>
              <a:t>Cortex-M3 Processor Applications</a:t>
            </a:r>
          </a:p>
          <a:p>
            <a:r>
              <a:rPr lang="en-US" sz="1800" b="1" dirty="0" smtClean="0">
                <a:latin typeface="Time New Roman"/>
              </a:rPr>
              <a:t>Low-cost </a:t>
            </a:r>
            <a:r>
              <a:rPr lang="en-US" sz="1800" b="1" dirty="0">
                <a:latin typeface="Time New Roman"/>
              </a:rPr>
              <a:t>microcontrollers: </a:t>
            </a:r>
            <a:r>
              <a:rPr lang="en-US" sz="1800" dirty="0">
                <a:latin typeface="Time New Roman"/>
              </a:rPr>
              <a:t>The Cortex-M3 processor is ideally suited for </a:t>
            </a:r>
            <a:r>
              <a:rPr lang="en-US" sz="1800" dirty="0" smtClean="0">
                <a:latin typeface="Time New Roman"/>
              </a:rPr>
              <a:t>low-cost microcontrollers</a:t>
            </a:r>
            <a:r>
              <a:rPr lang="en-US" sz="1800" dirty="0">
                <a:latin typeface="Time New Roman"/>
              </a:rPr>
              <a:t>, which are commonly used in consumer products, from toys to </a:t>
            </a:r>
            <a:r>
              <a:rPr lang="en-US" sz="1800" dirty="0" smtClean="0">
                <a:latin typeface="Time New Roman"/>
              </a:rPr>
              <a:t>electrical appliances</a:t>
            </a:r>
            <a:r>
              <a:rPr lang="en-US" sz="1800" dirty="0">
                <a:latin typeface="Time New Roman"/>
              </a:rPr>
              <a:t>. Its lower power, high performance, and ease-of-use advantages </a:t>
            </a:r>
            <a:r>
              <a:rPr lang="en-US" sz="1800" dirty="0" smtClean="0">
                <a:latin typeface="Time New Roman"/>
              </a:rPr>
              <a:t>enable embedded </a:t>
            </a:r>
            <a:r>
              <a:rPr lang="en-US" sz="1800" dirty="0">
                <a:latin typeface="Time New Roman"/>
              </a:rPr>
              <a:t>developers to migrate to 32-bit systems and develop products with the </a:t>
            </a:r>
            <a:r>
              <a:rPr lang="en-US" sz="1800" dirty="0" smtClean="0">
                <a:latin typeface="Time New Roman"/>
              </a:rPr>
              <a:t>ARM architecture</a:t>
            </a:r>
            <a:r>
              <a:rPr lang="en-US" sz="1800" dirty="0">
                <a:latin typeface="Time New Roman"/>
              </a:rPr>
              <a:t>.</a:t>
            </a:r>
          </a:p>
          <a:p>
            <a:r>
              <a:rPr lang="en-US" sz="1800" b="1" dirty="0" smtClean="0">
                <a:latin typeface="Time New Roman"/>
              </a:rPr>
              <a:t>Automotive</a:t>
            </a:r>
            <a:r>
              <a:rPr lang="en-US" sz="1800" dirty="0">
                <a:latin typeface="Time New Roman"/>
              </a:rPr>
              <a:t>: Another ideal application for the Cortex-M3 processor is in the </a:t>
            </a:r>
            <a:r>
              <a:rPr lang="en-US" sz="1800" dirty="0" smtClean="0">
                <a:latin typeface="Time New Roman"/>
              </a:rPr>
              <a:t>automotive industry</a:t>
            </a:r>
            <a:r>
              <a:rPr lang="en-US" sz="1800" dirty="0">
                <a:latin typeface="Time New Roman"/>
              </a:rPr>
              <a:t>. The Cortex-M3 processor has very high-performance efficiency and </a:t>
            </a:r>
            <a:r>
              <a:rPr lang="en-US" sz="1800" dirty="0" smtClean="0">
                <a:latin typeface="Time New Roman"/>
              </a:rPr>
              <a:t>low interrupt </a:t>
            </a:r>
            <a:r>
              <a:rPr lang="en-US" sz="1800" dirty="0">
                <a:latin typeface="Time New Roman"/>
              </a:rPr>
              <a:t>latency, allowing it to be used in real-time systems. The Cortex-M3 </a:t>
            </a:r>
            <a:r>
              <a:rPr lang="en-US" sz="1800" dirty="0" smtClean="0">
                <a:latin typeface="Time New Roman"/>
              </a:rPr>
              <a:t>processor supports </a:t>
            </a:r>
            <a:r>
              <a:rPr lang="en-US" sz="1800" dirty="0">
                <a:latin typeface="Time New Roman"/>
              </a:rPr>
              <a:t>up to 240 external vectored interrupts, with a built-in interrupt controller </a:t>
            </a:r>
            <a:r>
              <a:rPr lang="en-US" sz="1800" dirty="0" smtClean="0">
                <a:latin typeface="Time New Roman"/>
              </a:rPr>
              <a:t>with nested </a:t>
            </a:r>
            <a:r>
              <a:rPr lang="en-US" sz="1800" dirty="0">
                <a:latin typeface="Time New Roman"/>
              </a:rPr>
              <a:t>interrupt supports and an optional MPU, making it ideal for highly integrated </a:t>
            </a:r>
            <a:r>
              <a:rPr lang="en-US" sz="1800" dirty="0" smtClean="0">
                <a:latin typeface="Time New Roman"/>
              </a:rPr>
              <a:t>and cost-sensitive </a:t>
            </a:r>
            <a:r>
              <a:rPr lang="en-US" sz="1800" dirty="0">
                <a:latin typeface="Time New Roman"/>
              </a:rPr>
              <a:t>automotive applications.</a:t>
            </a:r>
          </a:p>
          <a:p>
            <a:r>
              <a:rPr lang="en-US" sz="1800" b="1" dirty="0" smtClean="0">
                <a:latin typeface="Time New Roman"/>
              </a:rPr>
              <a:t>Data </a:t>
            </a:r>
            <a:r>
              <a:rPr lang="en-US" sz="1800" b="1" dirty="0">
                <a:latin typeface="Time New Roman"/>
              </a:rPr>
              <a:t>communications</a:t>
            </a:r>
            <a:r>
              <a:rPr lang="en-US" sz="1800" dirty="0">
                <a:latin typeface="Time New Roman"/>
              </a:rPr>
              <a:t>: The processor’s low power and high efficiency, coupled </a:t>
            </a:r>
            <a:r>
              <a:rPr lang="en-US" sz="1800" dirty="0" smtClean="0">
                <a:latin typeface="Time New Roman"/>
              </a:rPr>
              <a:t>with instructions </a:t>
            </a:r>
            <a:r>
              <a:rPr lang="en-US" sz="1800" dirty="0">
                <a:latin typeface="Time New Roman"/>
              </a:rPr>
              <a:t>in Thumb-2 for bit-field manipulation, make the Cortex-M3 ideal for </a:t>
            </a:r>
            <a:r>
              <a:rPr lang="en-US" sz="1800" dirty="0" smtClean="0">
                <a:latin typeface="Time New Roman"/>
              </a:rPr>
              <a:t>many communications </a:t>
            </a:r>
            <a:r>
              <a:rPr lang="en-US" sz="1800" dirty="0">
                <a:latin typeface="Time New Roman"/>
              </a:rPr>
              <a:t>applications, such as Bluetooth and </a:t>
            </a:r>
            <a:r>
              <a:rPr lang="en-US" sz="1800" dirty="0" err="1">
                <a:latin typeface="Time New Roman"/>
              </a:rPr>
              <a:t>ZigBee</a:t>
            </a:r>
            <a:r>
              <a:rPr lang="en-US" sz="1800" dirty="0">
                <a:latin typeface="Time New Roman"/>
              </a:rPr>
              <a:t>.</a:t>
            </a:r>
          </a:p>
          <a:p>
            <a:r>
              <a:rPr lang="en-US" sz="1800" b="1" dirty="0" smtClean="0">
                <a:latin typeface="Time New Roman"/>
              </a:rPr>
              <a:t>Industrial </a:t>
            </a:r>
            <a:r>
              <a:rPr lang="en-US" sz="1800" b="1" dirty="0">
                <a:latin typeface="Time New Roman"/>
              </a:rPr>
              <a:t>control: </a:t>
            </a:r>
            <a:r>
              <a:rPr lang="en-US" sz="1800" dirty="0">
                <a:latin typeface="Time New Roman"/>
              </a:rPr>
              <a:t>In industrial control applications, simplicity, fast response, </a:t>
            </a:r>
            <a:r>
              <a:rPr lang="en-US" sz="1800" dirty="0" smtClean="0">
                <a:latin typeface="Time New Roman"/>
              </a:rPr>
              <a:t>and reliability </a:t>
            </a:r>
            <a:r>
              <a:rPr lang="en-US" sz="1800" dirty="0">
                <a:latin typeface="Time New Roman"/>
              </a:rPr>
              <a:t>are key factors. Again, the Cortex-M3 processor’s interrupt feature, </a:t>
            </a:r>
            <a:r>
              <a:rPr lang="en-US" sz="1800" dirty="0" smtClean="0">
                <a:latin typeface="Time New Roman"/>
              </a:rPr>
              <a:t>low interrupt </a:t>
            </a:r>
            <a:r>
              <a:rPr lang="en-US" sz="1800" dirty="0">
                <a:latin typeface="Time New Roman"/>
              </a:rPr>
              <a:t>latency, and enhanced fault-handling features make it a strong candidate in </a:t>
            </a:r>
            <a:r>
              <a:rPr lang="en-US" sz="1800" dirty="0" smtClean="0">
                <a:latin typeface="Time New Roman"/>
              </a:rPr>
              <a:t>this area</a:t>
            </a:r>
            <a:r>
              <a:rPr lang="en-US" sz="1800" dirty="0">
                <a:latin typeface="Time New Roman"/>
              </a:rPr>
              <a:t>.</a:t>
            </a:r>
          </a:p>
          <a:p>
            <a:r>
              <a:rPr lang="en-US" sz="1800" b="1" dirty="0" smtClean="0">
                <a:latin typeface="Time New Roman"/>
              </a:rPr>
              <a:t>Consumer </a:t>
            </a:r>
            <a:r>
              <a:rPr lang="en-US" sz="1800" b="1" dirty="0">
                <a:latin typeface="Time New Roman"/>
              </a:rPr>
              <a:t>products: </a:t>
            </a:r>
            <a:r>
              <a:rPr lang="en-US" sz="1800" dirty="0">
                <a:latin typeface="Time New Roman"/>
              </a:rPr>
              <a:t>In many consumer products, a high-performance </a:t>
            </a:r>
            <a:r>
              <a:rPr lang="en-US" sz="1800" dirty="0" smtClean="0">
                <a:latin typeface="Time New Roman"/>
              </a:rPr>
              <a:t>microprocessor (</a:t>
            </a:r>
            <a:r>
              <a:rPr lang="en-US" sz="1800" dirty="0">
                <a:latin typeface="Time New Roman"/>
              </a:rPr>
              <a:t>or several of them) is used. The Cortex-M3 processor, being a small processor, is </a:t>
            </a:r>
            <a:r>
              <a:rPr lang="en-US" sz="1800" dirty="0" smtClean="0">
                <a:latin typeface="Time New Roman"/>
              </a:rPr>
              <a:t>highly efficient </a:t>
            </a:r>
            <a:r>
              <a:rPr lang="en-US" sz="1800" dirty="0">
                <a:latin typeface="Time New Roman"/>
              </a:rPr>
              <a:t>and low in power and supports an MPU enabling complex software to </a:t>
            </a:r>
            <a:r>
              <a:rPr lang="en-US" sz="1800" dirty="0" smtClean="0">
                <a:latin typeface="Time New Roman"/>
              </a:rPr>
              <a:t>execute while </a:t>
            </a:r>
            <a:r>
              <a:rPr lang="en-US" sz="1800" dirty="0">
                <a:latin typeface="Time New Roman"/>
              </a:rPr>
              <a:t>providing robust memory protection.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8362250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b="1" dirty="0" smtClean="0">
                <a:solidFill>
                  <a:schemeClr val="accent3">
                    <a:lumMod val="50000"/>
                  </a:schemeClr>
                </a:solidFill>
              </a:rPr>
              <a:t>ARCHITECTURE OF </a:t>
            </a:r>
            <a:r>
              <a:rPr lang="en-US" sz="4400" b="1" dirty="0">
                <a:solidFill>
                  <a:schemeClr val="accent3">
                    <a:lumMod val="50000"/>
                  </a:schemeClr>
                </a:solidFill>
                <a:latin typeface="Time New Roman"/>
              </a:rPr>
              <a:t>ARM Cortex-M3 Processor</a:t>
            </a:r>
          </a:p>
          <a:p>
            <a:pPr algn="ctr"/>
            <a:endParaRPr lang="en-US" sz="4400" b="1" dirty="0">
              <a:solidFill>
                <a:schemeClr val="accent3">
                  <a:lumMod val="50000"/>
                </a:scheme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05087527"/>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07795" y="381000"/>
            <a:ext cx="7779005" cy="6378769"/>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4870753"/>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35246" y="345817"/>
            <a:ext cx="8603953" cy="6287504"/>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26349138"/>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57200" y="914400"/>
            <a:ext cx="8229600" cy="486792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8669523"/>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600200" y="-30053"/>
            <a:ext cx="5333999" cy="6751528"/>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275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a:rPr>
              <a:t>8085 Microprocessor Architecture</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5C43322-B4EA-4902-8FEA-165A9F7C78E6}" type="slidenum">
              <a:rPr lang="en-US" smtClean="0"/>
              <a:pPr/>
              <a:t>6</a:t>
            </a:fld>
            <a:endParaRPr lang="en-US"/>
          </a:p>
        </p:txBody>
      </p:sp>
    </p:spTree>
    <p:extLst>
      <p:ext uri="{BB962C8B-B14F-4D97-AF65-F5344CB8AC3E}">
        <p14:creationId xmlns:p14="http://schemas.microsoft.com/office/powerpoint/2010/main" val="29658248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685800"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eaLnBrk="0" hangingPunct="0">
              <a:defRPr sz="4400">
                <a:solidFill>
                  <a:schemeClr val="tx2"/>
                </a:solidFill>
                <a:latin typeface="Times New Roman" panose="02020603050405020304" pitchFamily="18" charset="0"/>
              </a:defRPr>
            </a:lvl1pPr>
            <a:lvl2pPr algn="ctr" eaLnBrk="0" hangingPunct="0">
              <a:defRPr sz="4400">
                <a:solidFill>
                  <a:schemeClr val="tx2"/>
                </a:solidFill>
                <a:latin typeface="Times New Roman" panose="02020603050405020304" pitchFamily="18" charset="0"/>
              </a:defRPr>
            </a:lvl2pPr>
            <a:lvl3pPr algn="ctr" eaLnBrk="0" hangingPunct="0">
              <a:defRPr sz="4400">
                <a:solidFill>
                  <a:schemeClr val="tx2"/>
                </a:solidFill>
                <a:latin typeface="Times New Roman" panose="02020603050405020304" pitchFamily="18" charset="0"/>
              </a:defRPr>
            </a:lvl3pPr>
            <a:lvl4pPr algn="ctr" eaLnBrk="0" hangingPunct="0">
              <a:defRPr sz="4400">
                <a:solidFill>
                  <a:schemeClr val="tx2"/>
                </a:solidFill>
                <a:latin typeface="Times New Roman" panose="02020603050405020304" pitchFamily="18" charset="0"/>
              </a:defRPr>
            </a:lvl4pPr>
            <a:lvl5pPr algn="ctr" eaLnBrk="0" hangingPunct="0">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en-US" altLang="en-US" sz="4000">
                <a:solidFill>
                  <a:srgbClr val="CC0066"/>
                </a:solidFill>
              </a:rPr>
              <a:t>Addressing Modes of 8085</a:t>
            </a:r>
            <a:br>
              <a:rPr lang="en-US" altLang="en-US" sz="4000">
                <a:solidFill>
                  <a:srgbClr val="CC0066"/>
                </a:solidFill>
              </a:rPr>
            </a:br>
            <a:endParaRPr lang="en-US" altLang="en-US" sz="4000">
              <a:solidFill>
                <a:srgbClr val="CC0066"/>
              </a:solidFill>
            </a:endParaRPr>
          </a:p>
        </p:txBody>
      </p:sp>
      <p:sp>
        <p:nvSpPr>
          <p:cNvPr id="90115" name="Rectangle 3"/>
          <p:cNvSpPr>
            <a:spLocks noChangeArrowheads="1"/>
          </p:cNvSpPr>
          <p:nvPr/>
        </p:nvSpPr>
        <p:spPr bwMode="auto">
          <a:xfrm>
            <a:off x="457200" y="1066800"/>
            <a:ext cx="8305800" cy="552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en-US" sz="3200">
                <a:solidFill>
                  <a:schemeClr val="accent2"/>
                </a:solidFill>
                <a:latin typeface="Times New Roman" panose="02020603050405020304" pitchFamily="18" charset="0"/>
              </a:rPr>
              <a:t>Implied / Implicit / Inherent Addressing Mode:</a:t>
            </a:r>
          </a:p>
          <a:p>
            <a:pPr algn="just">
              <a:lnSpc>
                <a:spcPct val="125000"/>
              </a:lnSpc>
            </a:pPr>
            <a:r>
              <a:rPr lang="en-US" altLang="en-US" sz="3200" b="0">
                <a:latin typeface="Times New Roman" panose="02020603050405020304" pitchFamily="18" charset="0"/>
              </a:rPr>
              <a:t>• Some Instructions specify the operand within the opcode itself</a:t>
            </a:r>
          </a:p>
          <a:p>
            <a:pPr algn="just">
              <a:lnSpc>
                <a:spcPct val="125000"/>
              </a:lnSpc>
              <a:buFontTx/>
              <a:buChar char="•"/>
            </a:pPr>
            <a:r>
              <a:rPr lang="en-US" altLang="en-US" sz="3200" b="0">
                <a:latin typeface="Times New Roman" panose="02020603050405020304" pitchFamily="18" charset="0"/>
              </a:rPr>
              <a:t> Example: STC, CMA, RAL</a:t>
            </a:r>
          </a:p>
          <a:p>
            <a:pPr algn="just">
              <a:lnSpc>
                <a:spcPct val="125000"/>
              </a:lnSpc>
              <a:buFontTx/>
              <a:buChar char="•"/>
            </a:pPr>
            <a:r>
              <a:rPr lang="en-US" altLang="en-US" sz="3200" b="0">
                <a:latin typeface="Times New Roman" panose="02020603050405020304" pitchFamily="18" charset="0"/>
              </a:rPr>
              <a:t> Some other instructions do not deal with operands</a:t>
            </a:r>
          </a:p>
          <a:p>
            <a:pPr>
              <a:lnSpc>
                <a:spcPct val="125000"/>
              </a:lnSpc>
              <a:buFontTx/>
              <a:buChar char="•"/>
            </a:pPr>
            <a:r>
              <a:rPr lang="en-US" altLang="en-US" sz="3200" b="0">
                <a:latin typeface="Times New Roman" panose="02020603050405020304" pitchFamily="18" charset="0"/>
              </a:rPr>
              <a:t>Example: HLT</a:t>
            </a:r>
          </a:p>
          <a:p>
            <a:pPr>
              <a:lnSpc>
                <a:spcPct val="115000"/>
              </a:lnSpc>
            </a:pPr>
            <a:r>
              <a:rPr lang="en-US" altLang="en-US" sz="3200" b="0">
                <a:latin typeface="Times New Roman" panose="02020603050405020304" pitchFamily="18" charset="0"/>
              </a:rPr>
              <a:t>		</a:t>
            </a:r>
          </a:p>
        </p:txBody>
      </p:sp>
    </p:spTree>
    <p:extLst>
      <p:ext uri="{BB962C8B-B14F-4D97-AF65-F5344CB8AC3E}">
        <p14:creationId xmlns:p14="http://schemas.microsoft.com/office/powerpoint/2010/main" val="689680298"/>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dirty="0" smtClean="0">
                <a:solidFill>
                  <a:srgbClr val="00B050"/>
                </a:solidFill>
                <a:latin typeface="Time New Roman"/>
              </a:rPr>
              <a:t>EXPLAIN ARM ARCHITECTURE</a:t>
            </a:r>
            <a:endParaRPr lang="en-US" sz="3600" dirty="0">
              <a:solidFill>
                <a:srgbClr val="00B050"/>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7071144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p:cNvSpPr/>
          <p:nvPr/>
        </p:nvSpPr>
        <p:spPr>
          <a:xfrm>
            <a:off x="457200" y="1904999"/>
            <a:ext cx="8534400" cy="3785652"/>
          </a:xfrm>
          <a:prstGeom prst="rect">
            <a:avLst/>
          </a:prstGeom>
        </p:spPr>
        <p:txBody>
          <a:bodyPr wrap="square">
            <a:spAutoFit/>
          </a:bodyPr>
          <a:lstStyle/>
          <a:p>
            <a:r>
              <a:rPr lang="en-US" sz="2000" dirty="0">
                <a:latin typeface="Time New Roman"/>
              </a:rPr>
              <a:t>The </a:t>
            </a:r>
            <a:r>
              <a:rPr lang="en-US" sz="2000" b="1" dirty="0">
                <a:latin typeface="Time New Roman"/>
              </a:rPr>
              <a:t>ARM Cortex</a:t>
            </a:r>
            <a:r>
              <a:rPr lang="en-US" sz="2000" dirty="0">
                <a:latin typeface="Time New Roman"/>
              </a:rPr>
              <a:t> is a family of processors developed by </a:t>
            </a:r>
            <a:r>
              <a:rPr lang="en-US" sz="2000" b="1" dirty="0">
                <a:latin typeface="Time New Roman"/>
              </a:rPr>
              <a:t>ARM Holdings</a:t>
            </a:r>
            <a:r>
              <a:rPr lang="en-US" sz="2000" dirty="0">
                <a:latin typeface="Time New Roman"/>
              </a:rPr>
              <a:t> based on the </a:t>
            </a:r>
            <a:r>
              <a:rPr lang="en-US" sz="2000" b="1" dirty="0">
                <a:latin typeface="Time New Roman"/>
              </a:rPr>
              <a:t>ARMv7 and ARMv8 architectures</a:t>
            </a:r>
            <a:r>
              <a:rPr lang="en-US" sz="2000" dirty="0">
                <a:latin typeface="Time New Roman"/>
              </a:rPr>
              <a:t>. These processors are designed to provide </a:t>
            </a:r>
            <a:r>
              <a:rPr lang="en-US" sz="2000" b="1" dirty="0">
                <a:latin typeface="Time New Roman"/>
              </a:rPr>
              <a:t>high performance</a:t>
            </a:r>
            <a:r>
              <a:rPr lang="en-US" sz="2000" dirty="0">
                <a:latin typeface="Time New Roman"/>
              </a:rPr>
              <a:t>, </a:t>
            </a:r>
            <a:r>
              <a:rPr lang="en-US" sz="2000" b="1" dirty="0">
                <a:latin typeface="Time New Roman"/>
              </a:rPr>
              <a:t>low power consumption</a:t>
            </a:r>
            <a:r>
              <a:rPr lang="en-US" sz="2000" dirty="0">
                <a:latin typeface="Time New Roman"/>
              </a:rPr>
              <a:t>, and </a:t>
            </a:r>
            <a:r>
              <a:rPr lang="en-US" sz="2000" b="1" dirty="0">
                <a:latin typeface="Time New Roman"/>
              </a:rPr>
              <a:t>scalability</a:t>
            </a:r>
            <a:r>
              <a:rPr lang="en-US" sz="2000" dirty="0">
                <a:latin typeface="Time New Roman"/>
              </a:rPr>
              <a:t>. ARM Cortex processors are widely used in </a:t>
            </a:r>
            <a:r>
              <a:rPr lang="en-US" sz="2000" b="1" dirty="0">
                <a:latin typeface="Time New Roman"/>
              </a:rPr>
              <a:t>mobile phones, embedded systems, </a:t>
            </a:r>
            <a:r>
              <a:rPr lang="en-US" sz="2000" b="1" dirty="0" err="1">
                <a:latin typeface="Time New Roman"/>
              </a:rPr>
              <a:t>IoT</a:t>
            </a:r>
            <a:r>
              <a:rPr lang="en-US" sz="2000" b="1" dirty="0">
                <a:latin typeface="Time New Roman"/>
              </a:rPr>
              <a:t> devices, automotive, and real-time applications</a:t>
            </a:r>
            <a:r>
              <a:rPr lang="en-US" sz="2000" dirty="0" smtClean="0">
                <a:latin typeface="Time New Roman"/>
              </a:rPr>
              <a:t>.</a:t>
            </a:r>
          </a:p>
          <a:p>
            <a:r>
              <a:rPr lang="en-US" sz="2000" dirty="0">
                <a:latin typeface="Time New Roman"/>
              </a:rPr>
              <a:t>ARM Cortex processors are divided into three main series:</a:t>
            </a:r>
          </a:p>
          <a:p>
            <a:pPr marL="285750" lvl="0" indent="-285750">
              <a:buFont typeface="Wingdings" panose="05000000000000000000" pitchFamily="2" charset="2"/>
              <a:buChar char="§"/>
            </a:pPr>
            <a:r>
              <a:rPr lang="en-US" sz="2000" b="1" dirty="0">
                <a:latin typeface="Time New Roman"/>
              </a:rPr>
              <a:t>Cortex-A</a:t>
            </a:r>
            <a:r>
              <a:rPr lang="en-US" sz="2000" dirty="0">
                <a:latin typeface="Time New Roman"/>
              </a:rPr>
              <a:t> (Application processors – for smartphones, tablets)</a:t>
            </a:r>
          </a:p>
          <a:p>
            <a:pPr marL="285750" lvl="0" indent="-285750">
              <a:buFont typeface="Wingdings" panose="05000000000000000000" pitchFamily="2" charset="2"/>
              <a:buChar char="§"/>
            </a:pPr>
            <a:r>
              <a:rPr lang="en-US" sz="2000" b="1" dirty="0">
                <a:latin typeface="Time New Roman"/>
              </a:rPr>
              <a:t>Cortex-R</a:t>
            </a:r>
            <a:r>
              <a:rPr lang="en-US" sz="2000" dirty="0">
                <a:latin typeface="Time New Roman"/>
              </a:rPr>
              <a:t> (Real-time processors – for automotive and industrial)</a:t>
            </a:r>
          </a:p>
          <a:p>
            <a:pPr marL="285750" lvl="0" indent="-285750">
              <a:buFont typeface="Wingdings" panose="05000000000000000000" pitchFamily="2" charset="2"/>
              <a:buChar char="§"/>
            </a:pPr>
            <a:r>
              <a:rPr lang="en-US" sz="2000" b="1" dirty="0">
                <a:latin typeface="Time New Roman"/>
              </a:rPr>
              <a:t>Cortex-M</a:t>
            </a:r>
            <a:r>
              <a:rPr lang="en-US" sz="2000" dirty="0">
                <a:latin typeface="Time New Roman"/>
              </a:rPr>
              <a:t> (Microcontroller processors – for low-power embedded systems)</a:t>
            </a:r>
          </a:p>
          <a:p>
            <a:endParaRPr lang="en-US" sz="2000" dirty="0">
              <a:latin typeface="Time New Roman"/>
            </a:endParaRPr>
          </a:p>
        </p:txBody>
      </p:sp>
    </p:spTree>
    <p:extLst>
      <p:ext uri="{BB962C8B-B14F-4D97-AF65-F5344CB8AC3E}">
        <p14:creationId xmlns:p14="http://schemas.microsoft.com/office/powerpoint/2010/main" val="3229638261"/>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382000" cy="5592763"/>
          </a:xfrm>
        </p:spPr>
        <p:txBody>
          <a:bodyPr>
            <a:normAutofit fontScale="70000" lnSpcReduction="20000"/>
          </a:bodyPr>
          <a:lstStyle/>
          <a:p>
            <a:pPr marL="0" indent="0">
              <a:buNone/>
            </a:pPr>
            <a:r>
              <a:rPr lang="en-US" b="1" dirty="0">
                <a:latin typeface="Time New Roman"/>
              </a:rPr>
              <a:t>Features of ARM Cortex Processors:</a:t>
            </a:r>
          </a:p>
          <a:p>
            <a:r>
              <a:rPr lang="en-US" b="1" dirty="0">
                <a:latin typeface="Time New Roman"/>
              </a:rPr>
              <a:t>RISC Architecture</a:t>
            </a:r>
            <a:r>
              <a:rPr lang="en-US" dirty="0">
                <a:latin typeface="Time New Roman"/>
              </a:rPr>
              <a:t> – Uses simple and efficient instructions.</a:t>
            </a:r>
          </a:p>
          <a:p>
            <a:r>
              <a:rPr lang="en-US" b="1" dirty="0">
                <a:latin typeface="Time New Roman"/>
              </a:rPr>
              <a:t>High Performance</a:t>
            </a:r>
            <a:r>
              <a:rPr lang="en-US" dirty="0">
                <a:latin typeface="Time New Roman"/>
              </a:rPr>
              <a:t> – Capable of running modern operating systems (e.g., Android, Linux).</a:t>
            </a:r>
          </a:p>
          <a:p>
            <a:r>
              <a:rPr lang="en-US" b="1" dirty="0">
                <a:latin typeface="Time New Roman"/>
              </a:rPr>
              <a:t>Low Power Consumption</a:t>
            </a:r>
            <a:r>
              <a:rPr lang="en-US" dirty="0">
                <a:latin typeface="Time New Roman"/>
              </a:rPr>
              <a:t> – Ideal for battery-operated devices.</a:t>
            </a:r>
          </a:p>
          <a:p>
            <a:r>
              <a:rPr lang="en-US" b="1" dirty="0">
                <a:latin typeface="Time New Roman"/>
              </a:rPr>
              <a:t>Scalability</a:t>
            </a:r>
            <a:r>
              <a:rPr lang="en-US" dirty="0">
                <a:latin typeface="Time New Roman"/>
              </a:rPr>
              <a:t> – Supports single-core to multi-core systems.</a:t>
            </a:r>
          </a:p>
          <a:p>
            <a:r>
              <a:rPr lang="en-US" b="1" dirty="0">
                <a:latin typeface="Time New Roman"/>
              </a:rPr>
              <a:t>Interrupt Handling</a:t>
            </a:r>
            <a:r>
              <a:rPr lang="en-US" dirty="0">
                <a:latin typeface="Time New Roman"/>
              </a:rPr>
              <a:t> – Efficient support for real-time operations.</a:t>
            </a:r>
          </a:p>
          <a:p>
            <a:r>
              <a:rPr lang="en-US" b="1" dirty="0">
                <a:latin typeface="Time New Roman"/>
              </a:rPr>
              <a:t>Thumb-2 Instruction Set</a:t>
            </a:r>
            <a:r>
              <a:rPr lang="en-US" dirty="0">
                <a:latin typeface="Time New Roman"/>
              </a:rPr>
              <a:t> – Mix of 16-bit and 32-bit instructions to reduce memory usage.</a:t>
            </a:r>
          </a:p>
          <a:p>
            <a:r>
              <a:rPr lang="en-US" b="1" dirty="0">
                <a:latin typeface="Time New Roman"/>
              </a:rPr>
              <a:t>Support for Floating Point Unit (FPU)</a:t>
            </a:r>
            <a:r>
              <a:rPr lang="en-US" dirty="0">
                <a:latin typeface="Time New Roman"/>
              </a:rPr>
              <a:t> – For arithmetic and DSP operations.</a:t>
            </a:r>
          </a:p>
          <a:p>
            <a:r>
              <a:rPr lang="en-US" b="1" dirty="0">
                <a:latin typeface="Time New Roman"/>
              </a:rPr>
              <a:t>Debug and Trace</a:t>
            </a:r>
            <a:r>
              <a:rPr lang="en-US" dirty="0">
                <a:latin typeface="Time New Roman"/>
              </a:rPr>
              <a:t> – Built-in support for debugging tools like JTAG, ETM</a:t>
            </a:r>
          </a:p>
          <a:p>
            <a:endParaRPr lang="en-US"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692335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b="1" dirty="0">
                <a:latin typeface="Time New Roman"/>
              </a:rPr>
              <a:t>Architecture of ARM Cortex Processor:</a:t>
            </a:r>
          </a:p>
          <a:p>
            <a:r>
              <a:rPr lang="en-US" sz="2000" dirty="0">
                <a:latin typeface="Time New Roman"/>
              </a:rPr>
              <a:t>While the architecture can vary slightly across Cortex-A, M, and R series, here is a </a:t>
            </a:r>
            <a:r>
              <a:rPr lang="en-US" sz="2000" b="1" dirty="0">
                <a:latin typeface="Time New Roman"/>
              </a:rPr>
              <a:t>generalized architecture</a:t>
            </a:r>
            <a:r>
              <a:rPr lang="en-US" sz="2000" dirty="0">
                <a:latin typeface="Time New Roman"/>
              </a:rPr>
              <a:t> description based on ARM Cortex-A series </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43090713"/>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Content Placeholder 4"/>
          <p:cNvPicPr>
            <a:picLocks noGrp="1" noChangeAspect="1"/>
          </p:cNvPicPr>
          <p:nvPr>
            <p:ph idx="1"/>
          </p:nvPr>
        </p:nvPicPr>
        <p:blipFill>
          <a:blip r:embed="rId2"/>
          <a:stretch>
            <a:fillRect/>
          </a:stretch>
        </p:blipFill>
        <p:spPr>
          <a:xfrm>
            <a:off x="1600200" y="862176"/>
            <a:ext cx="4910137" cy="4958394"/>
          </a:xfrm>
          <a:prstGeom prst="rect">
            <a:avLst/>
          </a:prstGeom>
        </p:spPr>
      </p:pic>
    </p:spTree>
    <p:extLst>
      <p:ext uri="{BB962C8B-B14F-4D97-AF65-F5344CB8AC3E}">
        <p14:creationId xmlns:p14="http://schemas.microsoft.com/office/powerpoint/2010/main" val="2063271125"/>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763000" cy="6324600"/>
          </a:xfrm>
        </p:spPr>
        <p:txBody>
          <a:bodyPr>
            <a:noAutofit/>
          </a:bodyPr>
          <a:lstStyle/>
          <a:p>
            <a:pPr marL="0" indent="0">
              <a:buNone/>
            </a:pPr>
            <a:r>
              <a:rPr lang="en-US" sz="1800" dirty="0">
                <a:latin typeface="Time New Roman"/>
              </a:rPr>
              <a:t>🔷 1. Core (Execution Engine):</a:t>
            </a:r>
          </a:p>
          <a:p>
            <a:pPr marL="0" indent="0">
              <a:buNone/>
            </a:pPr>
            <a:r>
              <a:rPr lang="en-US" sz="1800" dirty="0">
                <a:latin typeface="Time New Roman"/>
              </a:rPr>
              <a:t>    Executes instructions from memory.</a:t>
            </a:r>
          </a:p>
          <a:p>
            <a:pPr marL="0" indent="0">
              <a:buNone/>
            </a:pPr>
            <a:r>
              <a:rPr lang="en-US" sz="1800" dirty="0">
                <a:latin typeface="Time New Roman"/>
              </a:rPr>
              <a:t>    Supports pipelining (usually 5-stage or 8-stage pipelines).</a:t>
            </a:r>
          </a:p>
          <a:p>
            <a:pPr marL="0" indent="0">
              <a:buNone/>
            </a:pPr>
            <a:r>
              <a:rPr lang="en-US" sz="1800" dirty="0">
                <a:latin typeface="Time New Roman"/>
              </a:rPr>
              <a:t>    Can be scalar or superscalar (depending on Cortex model).</a:t>
            </a:r>
          </a:p>
          <a:p>
            <a:pPr marL="0" indent="0">
              <a:buNone/>
            </a:pPr>
            <a:r>
              <a:rPr lang="en-US" sz="1800" dirty="0">
                <a:latin typeface="Time New Roman"/>
              </a:rPr>
              <a:t>    Includes ALU, MAC unit, FPU.</a:t>
            </a:r>
          </a:p>
          <a:p>
            <a:pPr marL="0" indent="0">
              <a:buNone/>
            </a:pPr>
            <a:r>
              <a:rPr lang="en-US" sz="1800" dirty="0">
                <a:latin typeface="Time New Roman"/>
              </a:rPr>
              <a:t>🔷 2. Register File:</a:t>
            </a:r>
          </a:p>
          <a:p>
            <a:pPr marL="0" indent="0">
              <a:buNone/>
            </a:pPr>
            <a:r>
              <a:rPr lang="en-US" sz="1800" dirty="0">
                <a:latin typeface="Time New Roman"/>
              </a:rPr>
              <a:t>    Includes general-purpose registers (R0–R15).</a:t>
            </a:r>
          </a:p>
          <a:p>
            <a:pPr marL="0" indent="0">
              <a:buNone/>
            </a:pPr>
            <a:r>
              <a:rPr lang="en-US" sz="1800" dirty="0">
                <a:latin typeface="Time New Roman"/>
              </a:rPr>
              <a:t>    Special registers: Program Counter (PC), Stack Pointer (SP), Link Register (LR), and Program Status Register (CPSR).</a:t>
            </a:r>
          </a:p>
          <a:p>
            <a:pPr marL="0" indent="0">
              <a:buNone/>
            </a:pPr>
            <a:r>
              <a:rPr lang="en-US" sz="1800" dirty="0">
                <a:latin typeface="Time New Roman"/>
              </a:rPr>
              <a:t>    Registers support banking in exception modes for faster context switching.</a:t>
            </a:r>
          </a:p>
          <a:p>
            <a:pPr marL="0" indent="0">
              <a:buNone/>
            </a:pPr>
            <a:r>
              <a:rPr lang="en-US" sz="1800" dirty="0">
                <a:latin typeface="Time New Roman"/>
              </a:rPr>
              <a:t>🔷 3. Instruction and Data Caches:</a:t>
            </a:r>
          </a:p>
          <a:p>
            <a:pPr marL="0" indent="0">
              <a:buNone/>
            </a:pPr>
            <a:r>
              <a:rPr lang="en-US" sz="1800" dirty="0">
                <a:latin typeface="Time New Roman"/>
              </a:rPr>
              <a:t>    Cortex-A processors support separate instruction and data caches (Harvard architecture).</a:t>
            </a:r>
          </a:p>
          <a:p>
            <a:pPr marL="0" indent="0">
              <a:buNone/>
            </a:pPr>
            <a:r>
              <a:rPr lang="en-US" sz="1800" dirty="0">
                <a:latin typeface="Time New Roman"/>
              </a:rPr>
              <a:t>    Improves performance by reducing memory latency.</a:t>
            </a:r>
          </a:p>
          <a:p>
            <a:pPr marL="0" indent="0">
              <a:buNone/>
            </a:pPr>
            <a:r>
              <a:rPr lang="en-US" sz="1800" dirty="0">
                <a:latin typeface="Time New Roman"/>
              </a:rPr>
              <a:t>🔷 4. Memory Management Unit (MMU):</a:t>
            </a:r>
          </a:p>
          <a:p>
            <a:pPr marL="0" indent="0">
              <a:buNone/>
            </a:pPr>
            <a:r>
              <a:rPr lang="en-US" sz="1800" dirty="0">
                <a:latin typeface="Time New Roman"/>
              </a:rPr>
              <a:t>    Handles virtual memory and address translation.</a:t>
            </a:r>
          </a:p>
          <a:p>
            <a:pPr marL="0" indent="0">
              <a:buNone/>
            </a:pPr>
            <a:r>
              <a:rPr lang="en-US" sz="1800" dirty="0">
                <a:latin typeface="Time New Roman"/>
              </a:rPr>
              <a:t>    Provides memory protection, access control, and caching policies.</a:t>
            </a:r>
          </a:p>
          <a:p>
            <a:pPr marL="0" indent="0">
              <a:buNone/>
            </a:pPr>
            <a:r>
              <a:rPr lang="en-US" sz="1800" dirty="0">
                <a:latin typeface="Time New Roman"/>
              </a:rPr>
              <a:t>    Essential for running operating systems like Linux or Android.</a:t>
            </a:r>
          </a:p>
          <a:p>
            <a:pPr marL="0" indent="0">
              <a:buNone/>
            </a:pPr>
            <a:r>
              <a:rPr lang="en-US" sz="1800" dirty="0" smtClean="0">
                <a:latin typeface="Time New Roman"/>
              </a:rPr>
              <a:t>Enables </a:t>
            </a:r>
            <a:r>
              <a:rPr lang="en-US" sz="1800" dirty="0">
                <a:latin typeface="Time New Roman"/>
              </a:rPr>
              <a:t>communication with memory and peripherals.</a:t>
            </a:r>
          </a:p>
          <a:p>
            <a:endParaRPr lang="en-US" sz="18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1401572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534400" cy="6172200"/>
          </a:xfrm>
        </p:spPr>
        <p:txBody>
          <a:bodyPr>
            <a:normAutofit/>
          </a:bodyPr>
          <a:lstStyle/>
          <a:p>
            <a:pPr marL="0" indent="0">
              <a:buNone/>
            </a:pPr>
            <a:r>
              <a:rPr lang="en-US" sz="2000" dirty="0">
                <a:latin typeface="Time New Roman"/>
              </a:rPr>
              <a:t>🔷 5. Bus Interface Unit:</a:t>
            </a:r>
          </a:p>
          <a:p>
            <a:pPr marL="0" indent="0">
              <a:buNone/>
            </a:pPr>
            <a:r>
              <a:rPr lang="en-US" sz="2000" dirty="0">
                <a:latin typeface="Time New Roman"/>
              </a:rPr>
              <a:t>    Connects processor core with system bus (like AMBA – Advanced Microcontroller Bus Architecture).</a:t>
            </a:r>
          </a:p>
          <a:p>
            <a:pPr marL="0" indent="0">
              <a:buNone/>
            </a:pPr>
            <a:r>
              <a:rPr lang="en-US" sz="2000" dirty="0" smtClean="0">
                <a:latin typeface="Time New Roman"/>
              </a:rPr>
              <a:t>🔷 6. NEON SIMD Engine (optional):</a:t>
            </a:r>
          </a:p>
          <a:p>
            <a:pPr marL="0" indent="0">
              <a:buNone/>
            </a:pPr>
            <a:r>
              <a:rPr lang="en-US" sz="2000" dirty="0" smtClean="0">
                <a:latin typeface="Time New Roman"/>
              </a:rPr>
              <a:t>    </a:t>
            </a:r>
            <a:r>
              <a:rPr lang="en-US" sz="2000" dirty="0">
                <a:latin typeface="Time New Roman"/>
              </a:rPr>
              <a:t>Used in Cortex-A processors.</a:t>
            </a:r>
          </a:p>
          <a:p>
            <a:pPr marL="0" indent="0">
              <a:buNone/>
            </a:pPr>
            <a:r>
              <a:rPr lang="en-US" sz="2000" dirty="0">
                <a:latin typeface="Time New Roman"/>
              </a:rPr>
              <a:t>    Enables parallel processing for multimedia, image, and signal processing.</a:t>
            </a:r>
          </a:p>
          <a:p>
            <a:pPr marL="0" indent="0">
              <a:buNone/>
            </a:pPr>
            <a:r>
              <a:rPr lang="en-US" sz="2000" dirty="0">
                <a:latin typeface="Time New Roman"/>
              </a:rPr>
              <a:t>🔷 7. Interrupt Controller:</a:t>
            </a:r>
          </a:p>
          <a:p>
            <a:pPr marL="0" indent="0">
              <a:buNone/>
            </a:pPr>
            <a:r>
              <a:rPr lang="en-US" sz="2000" dirty="0">
                <a:latin typeface="Time New Roman"/>
              </a:rPr>
              <a:t>    Cortex processors include Nested Vectored Interrupt Controller (NVIC) in Cortex-M.</a:t>
            </a:r>
          </a:p>
          <a:p>
            <a:pPr marL="0" indent="0">
              <a:buNone/>
            </a:pPr>
            <a:r>
              <a:rPr lang="en-US" sz="2000" dirty="0">
                <a:latin typeface="Time New Roman"/>
              </a:rPr>
              <a:t>    In Cortex-A, it uses Generic Interrupt Controller (GIC).</a:t>
            </a:r>
          </a:p>
          <a:p>
            <a:pPr marL="0" indent="0">
              <a:buNone/>
            </a:pPr>
            <a:r>
              <a:rPr lang="en-US" sz="2000" dirty="0">
                <a:latin typeface="Time New Roman"/>
              </a:rPr>
              <a:t>    Supports priority-based and nested interrupts.</a:t>
            </a:r>
          </a:p>
          <a:p>
            <a:pPr marL="0" indent="0">
              <a:buNone/>
            </a:pPr>
            <a:r>
              <a:rPr lang="en-US" sz="2000" dirty="0">
                <a:latin typeface="Time New Roman"/>
              </a:rPr>
              <a:t>🔷 8. Debug and Trace Logic:</a:t>
            </a:r>
          </a:p>
          <a:p>
            <a:pPr marL="0" indent="0">
              <a:buNone/>
            </a:pPr>
            <a:r>
              <a:rPr lang="en-US" sz="2000" dirty="0">
                <a:latin typeface="Time New Roman"/>
              </a:rPr>
              <a:t>    Supports real-time debugging with JTAG, </a:t>
            </a:r>
            <a:r>
              <a:rPr lang="en-US" sz="2000" dirty="0" err="1">
                <a:latin typeface="Time New Roman"/>
              </a:rPr>
              <a:t>CoreSight</a:t>
            </a:r>
            <a:r>
              <a:rPr lang="en-US" sz="2000" dirty="0">
                <a:latin typeface="Time New Roman"/>
              </a:rPr>
              <a:t>, and ETM (Embedded Trace </a:t>
            </a:r>
            <a:r>
              <a:rPr lang="en-US" sz="2000" dirty="0" err="1">
                <a:latin typeface="Time New Roman"/>
              </a:rPr>
              <a:t>Macrocell</a:t>
            </a:r>
            <a:r>
              <a:rPr lang="en-US" sz="2000" dirty="0">
                <a:latin typeface="Time New Roman"/>
              </a:rPr>
              <a:t>).</a:t>
            </a:r>
          </a:p>
          <a:p>
            <a:pPr marL="0" indent="0">
              <a:buNone/>
            </a:pPr>
            <a:r>
              <a:rPr lang="en-US" sz="2000" dirty="0">
                <a:latin typeface="Time New Roman"/>
              </a:rPr>
              <a:t>    Allows non-intrusive observation and debugging of code.</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007729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458200" cy="5592763"/>
          </a:xfrm>
        </p:spPr>
        <p:txBody>
          <a:bodyPr>
            <a:normAutofit/>
          </a:bodyPr>
          <a:lstStyle/>
          <a:p>
            <a:pPr marL="0" indent="0">
              <a:buNone/>
            </a:pPr>
            <a:r>
              <a:rPr lang="en-US" sz="2000" dirty="0">
                <a:latin typeface="Time New Roman"/>
              </a:rPr>
              <a:t>🔷 9. Pipeline:</a:t>
            </a:r>
          </a:p>
          <a:p>
            <a:pPr marL="0" indent="0">
              <a:buNone/>
            </a:pPr>
            <a:r>
              <a:rPr lang="en-US" sz="2000" dirty="0">
                <a:latin typeface="Time New Roman"/>
              </a:rPr>
              <a:t>    ARM Cortex-A cores use superscalar, out-of-order pipelines for high performance.</a:t>
            </a:r>
          </a:p>
          <a:p>
            <a:pPr marL="0" indent="0">
              <a:buNone/>
            </a:pPr>
            <a:r>
              <a:rPr lang="en-US" sz="2000" dirty="0">
                <a:latin typeface="Time New Roman"/>
              </a:rPr>
              <a:t>    Example: Cortex-A9 has dual-issue pipeline, while Cortex-A15 has out-of-order execution.</a:t>
            </a:r>
          </a:p>
          <a:p>
            <a:pPr marL="0" indent="0">
              <a:buNone/>
            </a:pPr>
            <a:r>
              <a:rPr lang="en-US" sz="2000" dirty="0">
                <a:latin typeface="Time New Roman"/>
              </a:rPr>
              <a:t>🔷 10. Power Management Unit:</a:t>
            </a:r>
          </a:p>
          <a:p>
            <a:pPr marL="0" indent="0">
              <a:buNone/>
            </a:pPr>
            <a:r>
              <a:rPr lang="en-US" sz="2000" dirty="0">
                <a:latin typeface="Time New Roman"/>
              </a:rPr>
              <a:t>    Supports features like Dynamic Voltage and Frequency Scaling (DVFS) and Sleep Modes.</a:t>
            </a:r>
          </a:p>
          <a:p>
            <a:pPr marL="0" indent="0">
              <a:buNone/>
            </a:pPr>
            <a:r>
              <a:rPr lang="en-US" sz="2000" dirty="0">
                <a:latin typeface="Time New Roman"/>
              </a:rPr>
              <a:t>    Important for power-sensitive applications like smartphones.</a:t>
            </a:r>
          </a:p>
          <a:p>
            <a:endParaRPr lang="en-US" sz="2000" dirty="0">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09546723"/>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000" b="1" dirty="0" smtClean="0">
                <a:solidFill>
                  <a:srgbClr val="00B050"/>
                </a:solidFill>
                <a:latin typeface="Time New Roman"/>
              </a:rPr>
              <a:t> OMAP PROCESSOR</a:t>
            </a:r>
            <a:endParaRPr lang="en-US" sz="6000" b="1" dirty="0">
              <a:solidFill>
                <a:srgbClr val="00B050"/>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65253169"/>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305800" cy="5516563"/>
          </a:xfrm>
        </p:spPr>
        <p:txBody>
          <a:bodyPr>
            <a:normAutofit fontScale="77500" lnSpcReduction="20000"/>
          </a:bodyPr>
          <a:lstStyle/>
          <a:p>
            <a:r>
              <a:rPr lang="en-US" dirty="0"/>
              <a:t>🧠 What is an OMAP Processor?</a:t>
            </a:r>
          </a:p>
          <a:p>
            <a:r>
              <a:rPr lang="en-US" dirty="0">
                <a:solidFill>
                  <a:srgbClr val="FF0000"/>
                </a:solidFill>
              </a:rPr>
              <a:t>OMAP stands for Open Multimedia Application Platform</a:t>
            </a:r>
            <a:r>
              <a:rPr lang="en-US" dirty="0"/>
              <a:t>. It is a series of advanced system-on-chip (</a:t>
            </a:r>
            <a:r>
              <a:rPr lang="en-US" dirty="0" err="1"/>
              <a:t>SoC</a:t>
            </a:r>
            <a:r>
              <a:rPr lang="en-US" dirty="0"/>
              <a:t>) processors developed by Texas Instruments (TI</a:t>
            </a:r>
            <a:r>
              <a:rPr lang="en-US" dirty="0" smtClean="0"/>
              <a:t>).</a:t>
            </a:r>
          </a:p>
          <a:p>
            <a:r>
              <a:rPr lang="en-US" dirty="0" smtClean="0">
                <a:solidFill>
                  <a:srgbClr val="FF0000"/>
                </a:solidFill>
              </a:rPr>
              <a:t>Refer to the ARM-based </a:t>
            </a:r>
            <a:r>
              <a:rPr lang="en-US" dirty="0">
                <a:solidFill>
                  <a:srgbClr val="FF0000"/>
                </a:solidFill>
              </a:rPr>
              <a:t>multimedia application processor.</a:t>
            </a:r>
            <a:endParaRPr lang="en-US" dirty="0">
              <a:solidFill>
                <a:srgbClr val="FF0000"/>
              </a:solidFill>
            </a:endParaRPr>
          </a:p>
          <a:p>
            <a:r>
              <a:rPr lang="en-US" dirty="0"/>
              <a:t>OMAP processors are designed for mobile phones, tablets, multimedia devices, and embedded systems. They are built on the ARM architecture and include ARM cores, along with additional processing units like DSPs (Digital Signal Processors) and Graphics Processing Units (GPUs).</a:t>
            </a:r>
          </a:p>
          <a:p>
            <a:r>
              <a:rPr lang="en-US" dirty="0"/>
              <a:t>👉 OMAP is an advanced processor based on ARM, combining the efficiency of ARM CPUs with powerful multimedia co-processors. It is highly optimized for low power consumption, high performance, and real-time multimedia processing.</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608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2051" name="Text Box 8"/>
          <p:cNvSpPr txBox="1">
            <a:spLocks noChangeArrowheads="1"/>
          </p:cNvSpPr>
          <p:nvPr/>
        </p:nvSpPr>
        <p:spPr bwMode="auto">
          <a:xfrm>
            <a:off x="304800" y="2300288"/>
            <a:ext cx="86106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4000" dirty="0">
                <a:solidFill>
                  <a:srgbClr val="CC0066"/>
                </a:solidFill>
              </a:rPr>
              <a:t>5</a:t>
            </a:r>
            <a:r>
              <a:rPr lang="en-US" altLang="en-US" sz="4000" dirty="0" smtClean="0">
                <a:solidFill>
                  <a:srgbClr val="CC0066"/>
                </a:solidFill>
              </a:rPr>
              <a:t>. Detailed </a:t>
            </a:r>
            <a:r>
              <a:rPr lang="en-US" altLang="en-US" sz="4000" dirty="0">
                <a:solidFill>
                  <a:srgbClr val="CC0066"/>
                </a:solidFill>
              </a:rPr>
              <a:t>Review of the </a:t>
            </a:r>
          </a:p>
          <a:p>
            <a:pPr algn="ctr" eaLnBrk="1" hangingPunct="1"/>
            <a:r>
              <a:rPr lang="en-US" altLang="en-US" sz="4000" dirty="0">
                <a:solidFill>
                  <a:srgbClr val="CC0066"/>
                </a:solidFill>
              </a:rPr>
              <a:t>8085 Instruction Set</a:t>
            </a:r>
          </a:p>
          <a:p>
            <a:pPr algn="ctr" eaLnBrk="1" hangingPunct="1"/>
            <a:endParaRPr lang="en-US" altLang="en-US" sz="4000" dirty="0">
              <a:solidFill>
                <a:srgbClr val="CC0066"/>
              </a:solidFill>
            </a:endParaRPr>
          </a:p>
          <a:p>
            <a:pPr algn="ctr" eaLnBrk="1" hangingPunct="1"/>
            <a:endParaRPr lang="en-US" altLang="en-US" dirty="0"/>
          </a:p>
          <a:p>
            <a:pPr algn="ctr" eaLnBrk="1" hangingPunct="1"/>
            <a:endParaRPr lang="en-US" altLang="en-US" sz="3200" dirty="0"/>
          </a:p>
        </p:txBody>
      </p:sp>
    </p:spTree>
    <p:extLst>
      <p:ext uri="{BB962C8B-B14F-4D97-AF65-F5344CB8AC3E}">
        <p14:creationId xmlns:p14="http://schemas.microsoft.com/office/powerpoint/2010/main" val="2142093468"/>
      </p:ext>
    </p:extLst>
  </p:cSld>
  <p:clrMapOvr>
    <a:masterClrMapping/>
  </p:clrMapOvr>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458200" cy="5668963"/>
          </a:xfrm>
        </p:spPr>
        <p:txBody>
          <a:bodyPr>
            <a:normAutofit fontScale="70000" lnSpcReduction="20000"/>
          </a:bodyPr>
          <a:lstStyle/>
          <a:p>
            <a:pPr marL="0" indent="0">
              <a:buNone/>
            </a:pPr>
            <a:r>
              <a:rPr lang="en-US" dirty="0"/>
              <a:t>🌟 Key Features and Functions of OMAP Processor (6 Marks):</a:t>
            </a:r>
          </a:p>
          <a:p>
            <a:pPr marL="0" indent="0">
              <a:buNone/>
            </a:pPr>
            <a:r>
              <a:rPr lang="en-US" b="1" dirty="0"/>
              <a:t>   </a:t>
            </a:r>
            <a:r>
              <a:rPr lang="en-US" b="1" dirty="0" smtClean="0"/>
              <a:t>1. </a:t>
            </a:r>
            <a:r>
              <a:rPr lang="en-US" b="1" dirty="0"/>
              <a:t>ARM Core:</a:t>
            </a:r>
            <a:endParaRPr lang="en-US" dirty="0"/>
          </a:p>
          <a:p>
            <a:pPr marL="0" indent="0">
              <a:buNone/>
            </a:pPr>
            <a:r>
              <a:rPr lang="en-US" dirty="0"/>
              <a:t>        Uses ARM Cortex-A8, Cortex-A9 or Cortex-A15 cores.</a:t>
            </a:r>
          </a:p>
          <a:p>
            <a:pPr marL="0" indent="0">
              <a:buNone/>
            </a:pPr>
            <a:r>
              <a:rPr lang="en-US" dirty="0"/>
              <a:t>        Supports </a:t>
            </a:r>
            <a:r>
              <a:rPr lang="en-US" dirty="0">
                <a:solidFill>
                  <a:srgbClr val="FF0000"/>
                </a:solidFill>
              </a:rPr>
              <a:t>high-performance, low-power computing</a:t>
            </a:r>
            <a:r>
              <a:rPr lang="en-US" dirty="0"/>
              <a:t>.</a:t>
            </a:r>
          </a:p>
          <a:p>
            <a:pPr marL="0" indent="0">
              <a:buNone/>
            </a:pPr>
            <a:r>
              <a:rPr lang="en-US" dirty="0"/>
              <a:t>  </a:t>
            </a:r>
            <a:r>
              <a:rPr lang="en-US" dirty="0" smtClean="0"/>
              <a:t> 2.</a:t>
            </a:r>
            <a:r>
              <a:rPr lang="en-US" b="1" dirty="0" smtClean="0"/>
              <a:t>Heterogeneous </a:t>
            </a:r>
            <a:r>
              <a:rPr lang="en-US" b="1" dirty="0"/>
              <a:t>Architecture:</a:t>
            </a:r>
          </a:p>
          <a:p>
            <a:pPr marL="0" indent="0">
              <a:buNone/>
            </a:pPr>
            <a:r>
              <a:rPr lang="en-US" dirty="0"/>
              <a:t>        Includes a combination of:</a:t>
            </a:r>
          </a:p>
          <a:p>
            <a:pPr marL="0" indent="0">
              <a:buNone/>
            </a:pPr>
            <a:r>
              <a:rPr lang="en-US" dirty="0"/>
              <a:t>            ARM CPU (for general processing),</a:t>
            </a:r>
          </a:p>
          <a:p>
            <a:pPr marL="0" indent="0">
              <a:buNone/>
            </a:pPr>
            <a:r>
              <a:rPr lang="en-US" dirty="0"/>
              <a:t>            DSP (for signal and audio processing),</a:t>
            </a:r>
          </a:p>
          <a:p>
            <a:pPr marL="0" indent="0">
              <a:buNone/>
            </a:pPr>
            <a:r>
              <a:rPr lang="en-US" dirty="0"/>
              <a:t>            GPU (for graphics and video),</a:t>
            </a:r>
          </a:p>
          <a:p>
            <a:pPr marL="0" indent="0">
              <a:buNone/>
            </a:pPr>
            <a:r>
              <a:rPr lang="en-US" dirty="0"/>
              <a:t>            ISP (Image Signal Processor for camera functions).</a:t>
            </a:r>
          </a:p>
          <a:p>
            <a:pPr marL="0" indent="0">
              <a:buNone/>
            </a:pPr>
            <a:r>
              <a:rPr lang="en-US" dirty="0"/>
              <a:t>  </a:t>
            </a:r>
            <a:r>
              <a:rPr lang="en-US" dirty="0" smtClean="0"/>
              <a:t>3. </a:t>
            </a:r>
            <a:r>
              <a:rPr lang="en-US" b="1" dirty="0" smtClean="0"/>
              <a:t>Multimedia </a:t>
            </a:r>
            <a:r>
              <a:rPr lang="en-US" b="1" dirty="0"/>
              <a:t>Support:</a:t>
            </a:r>
          </a:p>
          <a:p>
            <a:pPr marL="0" indent="0">
              <a:buNone/>
            </a:pPr>
            <a:r>
              <a:rPr lang="en-US" dirty="0"/>
              <a:t>        Supports 1080p HD video playback and recording.</a:t>
            </a:r>
          </a:p>
          <a:p>
            <a:pPr marL="0" indent="0">
              <a:buNone/>
            </a:pPr>
            <a:r>
              <a:rPr lang="en-US" dirty="0"/>
              <a:t>        Hardware acceleration for audio, video, and image processing.</a:t>
            </a:r>
          </a:p>
          <a:p>
            <a:pPr marL="0" indent="0">
              <a:buNone/>
            </a:pPr>
            <a:r>
              <a:rPr lang="en-US" dirty="0"/>
              <a:t>   </a:t>
            </a:r>
            <a:r>
              <a:rPr lang="en-US" dirty="0" smtClean="0"/>
              <a:t>4. </a:t>
            </a:r>
            <a:r>
              <a:rPr lang="en-US" b="1" dirty="0"/>
              <a:t>Low Power Consumption</a:t>
            </a:r>
            <a:r>
              <a:rPr lang="en-US" b="1" dirty="0" smtClean="0"/>
              <a:t>:</a:t>
            </a:r>
          </a:p>
          <a:p>
            <a:pPr marL="0" indent="0">
              <a:buNone/>
            </a:pPr>
            <a:r>
              <a:rPr lang="en-US" dirty="0"/>
              <a:t>Designed using power optimization techniques like dynamic voltage and frequency scaling (DVFS).</a:t>
            </a:r>
          </a:p>
          <a:p>
            <a:pPr marL="0" indent="0">
              <a:buNone/>
            </a:pPr>
            <a:r>
              <a:rPr lang="en-US" dirty="0"/>
              <a:t>        Suitable for battery-operated devices.</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9464244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5. High </a:t>
            </a:r>
            <a:r>
              <a:rPr lang="en-US" b="1" dirty="0"/>
              <a:t>Integration:</a:t>
            </a:r>
          </a:p>
          <a:p>
            <a:pPr marL="0" indent="0">
              <a:buNone/>
            </a:pPr>
            <a:r>
              <a:rPr lang="en-US" dirty="0" smtClean="0"/>
              <a:t>       </a:t>
            </a:r>
            <a:r>
              <a:rPr lang="en-US" dirty="0"/>
              <a:t>Combines memory controllers, peripheral interfaces (USB, I2C, SPI), and wireless communication blocks (Wi-Fi, Bluetooth) in a single chip.</a:t>
            </a:r>
          </a:p>
          <a:p>
            <a:pPr marL="0" indent="0">
              <a:buNone/>
            </a:pPr>
            <a:r>
              <a:rPr lang="en-US" dirty="0" smtClean="0"/>
              <a:t> 6. </a:t>
            </a:r>
            <a:r>
              <a:rPr lang="en-US" b="1" dirty="0" smtClean="0"/>
              <a:t>Real-Time </a:t>
            </a:r>
            <a:r>
              <a:rPr lang="en-US" b="1" dirty="0"/>
              <a:t>Operating System Support</a:t>
            </a:r>
            <a:r>
              <a:rPr lang="en-US" b="1" dirty="0" smtClean="0"/>
              <a:t>:</a:t>
            </a:r>
          </a:p>
          <a:p>
            <a:pPr marL="0" indent="0">
              <a:buNone/>
            </a:pPr>
            <a:r>
              <a:rPr lang="en-US" dirty="0" smtClean="0"/>
              <a:t>       Supports operating systems like Android, Linux, and Windows Embedded.</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6141093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 Bank in OMAP Processor </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The register bank is a core part of the ARM CPU used inside the OMAP processor. It stores temporary data, control flags, return addresses, and status information required during execution.</a:t>
            </a:r>
          </a:p>
          <a:p>
            <a:pPr marL="0" indent="0">
              <a:buNone/>
            </a:pPr>
            <a:r>
              <a:rPr lang="en-US" dirty="0"/>
              <a:t>🔸 General Purpose Registers (R0 to R15</a:t>
            </a:r>
            <a:r>
              <a:rPr lang="en-US" dirty="0" smtClean="0"/>
              <a:t>):</a:t>
            </a:r>
          </a:p>
          <a:p>
            <a:pPr marL="0" indent="0">
              <a:buNone/>
            </a:pPr>
            <a:r>
              <a:rPr lang="en-US" dirty="0" smtClean="0"/>
              <a:t>  </a:t>
            </a:r>
            <a:r>
              <a:rPr lang="en-US" dirty="0"/>
              <a:t>R0 to R12: Used for general </a:t>
            </a:r>
            <a:r>
              <a:rPr lang="en-US" dirty="0" smtClean="0"/>
              <a:t>operations.</a:t>
            </a:r>
          </a:p>
          <a:p>
            <a:pPr marL="0" indent="0">
              <a:buNone/>
            </a:pPr>
            <a:r>
              <a:rPr lang="en-US" dirty="0"/>
              <a:t> </a:t>
            </a:r>
            <a:r>
              <a:rPr lang="en-US" dirty="0" smtClean="0"/>
              <a:t> R13 </a:t>
            </a:r>
            <a:r>
              <a:rPr lang="en-US" dirty="0"/>
              <a:t>(SP): Stack Pointer</a:t>
            </a:r>
            <a:r>
              <a:rPr lang="en-US" dirty="0" smtClean="0"/>
              <a:t>.</a:t>
            </a:r>
          </a:p>
          <a:p>
            <a:pPr marL="0" indent="0">
              <a:buNone/>
            </a:pPr>
            <a:r>
              <a:rPr lang="en-US" dirty="0" smtClean="0"/>
              <a:t>  </a:t>
            </a:r>
            <a:r>
              <a:rPr lang="en-US" dirty="0"/>
              <a:t>R14 (LR): Link Register (used to store return address after function call).</a:t>
            </a:r>
          </a:p>
          <a:p>
            <a:pPr marL="0" indent="0">
              <a:buNone/>
            </a:pPr>
            <a:r>
              <a:rPr lang="en-US" dirty="0" smtClean="0"/>
              <a:t>R15 </a:t>
            </a:r>
            <a:r>
              <a:rPr lang="en-US" dirty="0"/>
              <a:t>(PC): Program Counter (holds the address of the next instruction).</a:t>
            </a:r>
          </a:p>
          <a:p>
            <a:pPr marL="0" indent="0">
              <a:buNone/>
            </a:pPr>
            <a:r>
              <a:rPr lang="en-US" dirty="0"/>
              <a:t>🔸 Program Status Registers:</a:t>
            </a:r>
          </a:p>
          <a:p>
            <a:pPr marL="0" indent="0">
              <a:buNone/>
            </a:pPr>
            <a:r>
              <a:rPr lang="en-US" dirty="0" smtClean="0"/>
              <a:t>   </a:t>
            </a:r>
            <a:r>
              <a:rPr lang="en-US" dirty="0"/>
              <a:t>CPSR (Current Program Status Register): Stores condition flags (Zero, Carry, Negative, Overflow), interrupt status, processor mode.</a:t>
            </a:r>
          </a:p>
          <a:p>
            <a:pPr marL="0" indent="0">
              <a:buNone/>
            </a:pPr>
            <a:r>
              <a:rPr lang="en-US" dirty="0" smtClean="0"/>
              <a:t>   SPSR </a:t>
            </a:r>
            <a:r>
              <a:rPr lang="en-US" dirty="0"/>
              <a:t>(Saved Program Status Register): Used to store the CPSR during exception handling.</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8212435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Content Placeholder 4"/>
          <p:cNvPicPr>
            <a:picLocks noGrp="1" noChangeAspect="1"/>
          </p:cNvPicPr>
          <p:nvPr>
            <p:ph idx="1"/>
          </p:nvPr>
        </p:nvPicPr>
        <p:blipFill>
          <a:blip r:embed="rId2"/>
          <a:stretch>
            <a:fillRect/>
          </a:stretch>
        </p:blipFill>
        <p:spPr>
          <a:xfrm>
            <a:off x="110695" y="457200"/>
            <a:ext cx="9376410" cy="5899150"/>
          </a:xfrm>
          <a:prstGeom prst="rect">
            <a:avLst/>
          </a:prstGeom>
        </p:spPr>
      </p:pic>
    </p:spTree>
    <p:extLst>
      <p:ext uri="{BB962C8B-B14F-4D97-AF65-F5344CB8AC3E}">
        <p14:creationId xmlns:p14="http://schemas.microsoft.com/office/powerpoint/2010/main" val="373712200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382000" cy="5516563"/>
          </a:xfrm>
        </p:spPr>
        <p:txBody>
          <a:bodyPr>
            <a:normAutofit fontScale="70000" lnSpcReduction="20000"/>
          </a:bodyPr>
          <a:lstStyle/>
          <a:p>
            <a:pPr marL="0" indent="0">
              <a:buNone/>
            </a:pPr>
            <a:r>
              <a:rPr lang="en-US" dirty="0"/>
              <a:t>🔸 Register Banking (for fast context switching):</a:t>
            </a:r>
          </a:p>
          <a:p>
            <a:pPr marL="0" indent="0">
              <a:buNone/>
            </a:pPr>
            <a:r>
              <a:rPr lang="en-US" dirty="0"/>
              <a:t>    ARM architecture supports register banking, where certain registers (SP, LR, SPSR) have multiple copies for different processor modes:</a:t>
            </a:r>
          </a:p>
          <a:p>
            <a:pPr marL="0" indent="0">
              <a:buNone/>
            </a:pPr>
            <a:r>
              <a:rPr lang="en-US" dirty="0"/>
              <a:t>       </a:t>
            </a:r>
            <a:r>
              <a:rPr lang="en-US" dirty="0" smtClean="0"/>
              <a:t>. </a:t>
            </a:r>
            <a:r>
              <a:rPr lang="en-US" dirty="0"/>
              <a:t>User/System Mode</a:t>
            </a:r>
          </a:p>
          <a:p>
            <a:pPr marL="0" indent="0">
              <a:buNone/>
            </a:pPr>
            <a:r>
              <a:rPr lang="en-US" dirty="0"/>
              <a:t>       </a:t>
            </a:r>
            <a:r>
              <a:rPr lang="en-US" dirty="0" smtClean="0"/>
              <a:t>. </a:t>
            </a:r>
            <a:r>
              <a:rPr lang="en-US" dirty="0"/>
              <a:t>FIQ (Fast Interrupt) Mode</a:t>
            </a:r>
          </a:p>
          <a:p>
            <a:pPr marL="0" indent="0">
              <a:buNone/>
            </a:pPr>
            <a:r>
              <a:rPr lang="en-US" dirty="0"/>
              <a:t>       </a:t>
            </a:r>
            <a:r>
              <a:rPr lang="en-US" dirty="0" smtClean="0"/>
              <a:t>. </a:t>
            </a:r>
            <a:r>
              <a:rPr lang="en-US" dirty="0"/>
              <a:t>IRQ (Interrupt Request) Mode</a:t>
            </a:r>
          </a:p>
          <a:p>
            <a:pPr marL="0" indent="0">
              <a:buNone/>
            </a:pPr>
            <a:r>
              <a:rPr lang="en-US" dirty="0"/>
              <a:t>        </a:t>
            </a:r>
            <a:r>
              <a:rPr lang="en-US" dirty="0" smtClean="0"/>
              <a:t>.Supervisor</a:t>
            </a:r>
            <a:r>
              <a:rPr lang="en-US" dirty="0"/>
              <a:t>, Abort, and Undefined Modes</a:t>
            </a:r>
          </a:p>
          <a:p>
            <a:pPr marL="0" indent="0">
              <a:buNone/>
            </a:pPr>
            <a:r>
              <a:rPr lang="en-US" dirty="0"/>
              <a:t>This speeds up interrupt handling, as there is no need to save/restore registers to memory manually during mode switching</a:t>
            </a:r>
            <a:r>
              <a:rPr lang="en-US" dirty="0" smtClean="0"/>
              <a:t>.</a:t>
            </a:r>
          </a:p>
          <a:p>
            <a:pPr marL="0" indent="0">
              <a:buNone/>
            </a:pPr>
            <a:r>
              <a:rPr lang="en-US" dirty="0"/>
              <a:t>🔸 Importance in Processing:</a:t>
            </a:r>
          </a:p>
          <a:p>
            <a:pPr marL="0" indent="0">
              <a:buNone/>
            </a:pPr>
            <a:r>
              <a:rPr lang="en-US" dirty="0"/>
              <a:t>   Fast data access and temporary storage.</a:t>
            </a:r>
          </a:p>
          <a:p>
            <a:pPr marL="0" indent="0">
              <a:buNone/>
            </a:pPr>
            <a:r>
              <a:rPr lang="en-US" dirty="0"/>
              <a:t>    Context switching for interrupts and multitasking.</a:t>
            </a:r>
          </a:p>
          <a:p>
            <a:pPr marL="0" indent="0">
              <a:buNone/>
            </a:pPr>
            <a:r>
              <a:rPr lang="en-US" dirty="0"/>
              <a:t>    Efficient function call handling (via LR and SP).</a:t>
            </a:r>
          </a:p>
          <a:p>
            <a:pPr marL="0" indent="0">
              <a:buNone/>
            </a:pPr>
            <a:r>
              <a:rPr lang="en-US" dirty="0"/>
              <a:t>    Enables fast execution of instructions by reducing memory access.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04676916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b="1" dirty="0" smtClean="0">
                <a:solidFill>
                  <a:schemeClr val="accent3">
                    <a:lumMod val="50000"/>
                  </a:schemeClr>
                </a:solidFill>
                <a:latin typeface="Time New Roman"/>
              </a:rPr>
              <a:t>DIFFERENT CONDITIONAL FLAGS USED IN THE ARM PROCESSOR</a:t>
            </a:r>
            <a:endParaRPr lang="en-US" b="1" dirty="0">
              <a:solidFill>
                <a:schemeClr val="accent3">
                  <a:lumMod val="50000"/>
                </a:schemeClr>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4879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382000" cy="5516563"/>
          </a:xfrm>
        </p:spPr>
        <p:txBody>
          <a:bodyPr>
            <a:normAutofit fontScale="77500" lnSpcReduction="20000"/>
          </a:bodyPr>
          <a:lstStyle/>
          <a:p>
            <a:pPr marL="0" indent="0">
              <a:buNone/>
            </a:pPr>
            <a:r>
              <a:rPr lang="en-US" dirty="0"/>
              <a:t>1. N – Negative Flag</a:t>
            </a:r>
          </a:p>
          <a:p>
            <a:pPr marL="0" indent="0">
              <a:buNone/>
            </a:pPr>
            <a:r>
              <a:rPr lang="en-US" dirty="0"/>
              <a:t> </a:t>
            </a:r>
            <a:r>
              <a:rPr lang="en-US" dirty="0" smtClean="0"/>
              <a:t>      </a:t>
            </a:r>
            <a:r>
              <a:rPr lang="en-US" dirty="0"/>
              <a:t>Set to 1 if the result of an operation is negative (i.e., the most significant bit is 1).</a:t>
            </a:r>
          </a:p>
          <a:p>
            <a:pPr marL="0" indent="0">
              <a:buNone/>
            </a:pPr>
            <a:r>
              <a:rPr lang="en-US" dirty="0"/>
              <a:t> </a:t>
            </a:r>
            <a:r>
              <a:rPr lang="en-US" dirty="0" smtClean="0"/>
              <a:t>    Used </a:t>
            </a:r>
            <a:r>
              <a:rPr lang="en-US" dirty="0"/>
              <a:t>for signed number comparisons.</a:t>
            </a:r>
          </a:p>
          <a:p>
            <a:pPr marL="0" indent="0">
              <a:buNone/>
            </a:pPr>
            <a:r>
              <a:rPr lang="en-US" dirty="0" smtClean="0"/>
              <a:t>2</a:t>
            </a:r>
            <a:r>
              <a:rPr lang="en-US" dirty="0"/>
              <a:t>. Z – Zero Flag</a:t>
            </a:r>
          </a:p>
          <a:p>
            <a:pPr marL="0" indent="0">
              <a:buNone/>
            </a:pPr>
            <a:r>
              <a:rPr lang="en-US" dirty="0"/>
              <a:t> </a:t>
            </a:r>
            <a:r>
              <a:rPr lang="en-US" dirty="0" smtClean="0"/>
              <a:t>   Set </a:t>
            </a:r>
            <a:r>
              <a:rPr lang="en-US" dirty="0"/>
              <a:t>to 1 if the result of an operation is zero.</a:t>
            </a:r>
          </a:p>
          <a:p>
            <a:pPr marL="0" indent="0">
              <a:buNone/>
            </a:pPr>
            <a:r>
              <a:rPr lang="en-US" dirty="0"/>
              <a:t> </a:t>
            </a:r>
            <a:r>
              <a:rPr lang="en-US" dirty="0" smtClean="0"/>
              <a:t>   Used </a:t>
            </a:r>
            <a:r>
              <a:rPr lang="en-US" dirty="0"/>
              <a:t>to check for equality or successful completion.</a:t>
            </a:r>
          </a:p>
          <a:p>
            <a:pPr marL="0" indent="0">
              <a:buNone/>
            </a:pPr>
            <a:r>
              <a:rPr lang="en-US" dirty="0" smtClean="0"/>
              <a:t>3</a:t>
            </a:r>
            <a:r>
              <a:rPr lang="en-US" dirty="0"/>
              <a:t>. C – Carry </a:t>
            </a:r>
            <a:r>
              <a:rPr lang="en-US" dirty="0" smtClean="0"/>
              <a:t>Flag</a:t>
            </a:r>
          </a:p>
          <a:p>
            <a:pPr marL="0" indent="0">
              <a:buNone/>
            </a:pPr>
            <a:r>
              <a:rPr lang="en-US" dirty="0"/>
              <a:t> </a:t>
            </a:r>
            <a:r>
              <a:rPr lang="en-US" dirty="0" smtClean="0"/>
              <a:t>  Set </a:t>
            </a:r>
            <a:r>
              <a:rPr lang="en-US" dirty="0"/>
              <a:t>if an operation results in a carry out or borrow (e.g., unsigned overflow in addition).</a:t>
            </a:r>
          </a:p>
          <a:p>
            <a:pPr marL="0" indent="0">
              <a:buNone/>
            </a:pPr>
            <a:r>
              <a:rPr lang="en-US" dirty="0"/>
              <a:t> </a:t>
            </a:r>
            <a:r>
              <a:rPr lang="en-US" dirty="0" smtClean="0"/>
              <a:t>     </a:t>
            </a:r>
            <a:r>
              <a:rPr lang="en-US" dirty="0"/>
              <a:t>Useful in multi-word arithmetic and logical operations.</a:t>
            </a:r>
          </a:p>
          <a:p>
            <a:pPr marL="0" indent="0">
              <a:buNone/>
            </a:pPr>
            <a:r>
              <a:rPr lang="en-US" dirty="0" smtClean="0"/>
              <a:t>  4</a:t>
            </a:r>
            <a:r>
              <a:rPr lang="en-US" dirty="0"/>
              <a:t>. V – Overflow Flag</a:t>
            </a:r>
          </a:p>
          <a:p>
            <a:pPr marL="0" indent="0">
              <a:buNone/>
            </a:pPr>
            <a:r>
              <a:rPr lang="en-US" dirty="0"/>
              <a:t> </a:t>
            </a:r>
            <a:r>
              <a:rPr lang="en-US" dirty="0" smtClean="0"/>
              <a:t>            Set </a:t>
            </a:r>
            <a:r>
              <a:rPr lang="en-US" dirty="0"/>
              <a:t>when there is a signed overflow — that is, the result is too large to be represented with the available number of bits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44581615"/>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000" b="1" dirty="0" smtClean="0">
                <a:solidFill>
                  <a:schemeClr val="accent3">
                    <a:lumMod val="50000"/>
                  </a:schemeClr>
                </a:solidFill>
                <a:latin typeface="Time New Roman"/>
              </a:rPr>
              <a:t>  THUMB INSTRUCTION SET </a:t>
            </a:r>
            <a:endParaRPr lang="en-US" sz="4000" b="1" dirty="0">
              <a:solidFill>
                <a:schemeClr val="accent3">
                  <a:lumMod val="50000"/>
                </a:schemeClr>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941872"/>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382000" cy="5745163"/>
          </a:xfrm>
        </p:spPr>
        <p:txBody>
          <a:bodyPr>
            <a:normAutofit/>
          </a:bodyPr>
          <a:lstStyle/>
          <a:p>
            <a:r>
              <a:rPr lang="en-US" sz="2000" dirty="0">
                <a:latin typeface="Time New Roman"/>
              </a:rPr>
              <a:t>The Thumb instruction set is a compressed 16-bit instruction format used in ARM processors. It provides better code density compared to standard 32-bit ARM instructions.</a:t>
            </a:r>
          </a:p>
          <a:p>
            <a:pPr marL="0" indent="0">
              <a:buNone/>
            </a:pPr>
            <a:endParaRPr lang="en-US" sz="2000" dirty="0">
              <a:latin typeface="Time New Roman"/>
            </a:endParaRPr>
          </a:p>
          <a:p>
            <a:r>
              <a:rPr lang="en-US" sz="2000" dirty="0">
                <a:latin typeface="Time New Roman"/>
              </a:rPr>
              <a:t>Thumb instructions are designed to execute the same operations as ARM instructions but with smaller size, making them ideal for memory-constrained systems.</a:t>
            </a:r>
          </a:p>
          <a:p>
            <a:pPr marL="0" indent="0">
              <a:buNone/>
            </a:pPr>
            <a:r>
              <a:rPr lang="en-US" sz="2000" b="1" dirty="0">
                <a:latin typeface="Time New Roman"/>
              </a:rPr>
              <a:t>Advantages of Thumb Instructions:</a:t>
            </a:r>
          </a:p>
          <a:p>
            <a:pPr marL="0" indent="0">
              <a:buNone/>
            </a:pPr>
            <a:r>
              <a:rPr lang="en-US" sz="2000" dirty="0" smtClean="0">
                <a:latin typeface="Time New Roman"/>
              </a:rPr>
              <a:t>1.Reduces </a:t>
            </a:r>
            <a:r>
              <a:rPr lang="en-US" sz="2000" dirty="0">
                <a:latin typeface="Time New Roman"/>
              </a:rPr>
              <a:t>code size – Efficient for embedded systems with </a:t>
            </a:r>
            <a:r>
              <a:rPr lang="en-US" sz="2000" dirty="0" smtClean="0">
                <a:latin typeface="Time New Roman"/>
              </a:rPr>
              <a:t>  limited </a:t>
            </a:r>
            <a:r>
              <a:rPr lang="en-US" sz="2000" dirty="0">
                <a:latin typeface="Time New Roman"/>
              </a:rPr>
              <a:t>memory.</a:t>
            </a:r>
          </a:p>
          <a:p>
            <a:pPr marL="0" indent="0">
              <a:buNone/>
            </a:pPr>
            <a:r>
              <a:rPr lang="en-US" sz="2000" dirty="0" smtClean="0">
                <a:latin typeface="Time New Roman"/>
              </a:rPr>
              <a:t>2.Improves </a:t>
            </a:r>
            <a:r>
              <a:rPr lang="en-US" sz="2000" dirty="0">
                <a:latin typeface="Time New Roman"/>
              </a:rPr>
              <a:t>performance – More instructions can be fetched per memory access.</a:t>
            </a:r>
          </a:p>
          <a:p>
            <a:pPr marL="0" indent="0">
              <a:buNone/>
            </a:pPr>
            <a:r>
              <a:rPr lang="en-US" sz="2000" dirty="0" smtClean="0">
                <a:latin typeface="Time New Roman"/>
              </a:rPr>
              <a:t>3.Saves </a:t>
            </a:r>
            <a:r>
              <a:rPr lang="en-US" sz="2000" dirty="0">
                <a:latin typeface="Time New Roman"/>
              </a:rPr>
              <a:t>power – Smaller code results in lower power consumption.</a:t>
            </a:r>
          </a:p>
          <a:p>
            <a:pPr marL="0" indent="0">
              <a:buNone/>
            </a:pPr>
            <a:r>
              <a:rPr lang="en-US" sz="2000" dirty="0" smtClean="0">
                <a:latin typeface="Time New Roman"/>
              </a:rPr>
              <a:t>4.Compatibility </a:t>
            </a:r>
            <a:r>
              <a:rPr lang="en-US" sz="2000" dirty="0">
                <a:latin typeface="Time New Roman"/>
              </a:rPr>
              <a:t>– ARM cores can switch between ARM and Thumb modes.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3117903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400" dirty="0" smtClean="0">
                <a:latin typeface="Time New Roman"/>
              </a:rPr>
              <a:t> </a:t>
            </a:r>
            <a:r>
              <a:rPr lang="en-US" sz="4400" dirty="0" smtClean="0">
                <a:solidFill>
                  <a:schemeClr val="accent3">
                    <a:lumMod val="50000"/>
                  </a:schemeClr>
                </a:solidFill>
                <a:latin typeface="Time New Roman"/>
              </a:rPr>
              <a:t>CURRENT PROGRAM STATUS REGISTER (</a:t>
            </a:r>
            <a:r>
              <a:rPr lang="en-US" sz="4400" dirty="0">
                <a:solidFill>
                  <a:schemeClr val="accent3">
                    <a:lumMod val="50000"/>
                  </a:schemeClr>
                </a:solidFill>
                <a:latin typeface="Time New Roman"/>
              </a:rPr>
              <a:t>CPSR</a:t>
            </a:r>
            <a:r>
              <a:rPr lang="en-US" sz="4400" dirty="0" smtClean="0">
                <a:solidFill>
                  <a:schemeClr val="accent3">
                    <a:lumMod val="50000"/>
                  </a:schemeClr>
                </a:solidFill>
                <a:latin typeface="Time New Roman"/>
              </a:rPr>
              <a:t>)</a:t>
            </a:r>
            <a:endParaRPr lang="en-US" sz="4400" dirty="0">
              <a:solidFill>
                <a:schemeClr val="accent3">
                  <a:lumMod val="50000"/>
                </a:schemeClr>
              </a:solidFill>
              <a:latin typeface="Time New Roman"/>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38551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3075" name="Text Box 3"/>
          <p:cNvSpPr txBox="1">
            <a:spLocks noChangeArrowheads="1"/>
          </p:cNvSpPr>
          <p:nvPr/>
        </p:nvSpPr>
        <p:spPr bwMode="auto">
          <a:xfrm>
            <a:off x="2670175" y="411163"/>
            <a:ext cx="403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8085 Instruction Set</a:t>
            </a:r>
          </a:p>
        </p:txBody>
      </p:sp>
      <p:sp>
        <p:nvSpPr>
          <p:cNvPr id="3076" name="Text Box 9"/>
          <p:cNvSpPr txBox="1">
            <a:spLocks noChangeArrowheads="1"/>
          </p:cNvSpPr>
          <p:nvPr/>
        </p:nvSpPr>
        <p:spPr bwMode="auto">
          <a:xfrm>
            <a:off x="304800" y="1314450"/>
            <a:ext cx="8153400"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None/>
            </a:pPr>
            <a:r>
              <a:rPr lang="en-US" altLang="en-US">
                <a:solidFill>
                  <a:srgbClr val="000099"/>
                </a:solidFill>
              </a:rPr>
              <a:t>     The 8085 instructions can be classified as follows:</a:t>
            </a:r>
          </a:p>
          <a:p>
            <a:pPr eaLnBrk="1" hangingPunct="1">
              <a:buClr>
                <a:schemeClr val="accent2"/>
              </a:buClr>
              <a:buFont typeface="Wingdings" panose="05000000000000000000" pitchFamily="2" charset="2"/>
              <a:buNone/>
            </a:pPr>
            <a:endParaRPr lang="en-US" altLang="en-US" sz="1400">
              <a:solidFill>
                <a:srgbClr val="000099"/>
              </a:solidFill>
            </a:endParaRPr>
          </a:p>
          <a:p>
            <a:pPr eaLnBrk="1" hangingPunct="1">
              <a:buClr>
                <a:schemeClr val="accent2"/>
              </a:buClr>
              <a:buFont typeface="Wingdings" panose="05000000000000000000" pitchFamily="2" charset="2"/>
              <a:buNone/>
            </a:pPr>
            <a:endParaRPr lang="en-US" altLang="en-US" sz="1400">
              <a:solidFill>
                <a:srgbClr val="000099"/>
              </a:solidFill>
            </a:endParaRPr>
          </a:p>
          <a:p>
            <a:pPr lvl="1" eaLnBrk="1" hangingPunct="1">
              <a:buClr>
                <a:srgbClr val="000099"/>
              </a:buClr>
              <a:buFont typeface="Wingdings" panose="05000000000000000000" pitchFamily="2" charset="2"/>
              <a:buChar char="§"/>
            </a:pPr>
            <a:r>
              <a:rPr lang="en-US" altLang="en-US" b="0">
                <a:solidFill>
                  <a:srgbClr val="000099"/>
                </a:solidFill>
              </a:rPr>
              <a:t> 	Data transfer Instructions</a:t>
            </a:r>
          </a:p>
          <a:p>
            <a:pPr lvl="3" eaLnBrk="1" hangingPunct="1">
              <a:buClr>
                <a:srgbClr val="000099"/>
              </a:buClr>
              <a:buFont typeface="Wingdings" panose="05000000000000000000" pitchFamily="2" charset="2"/>
              <a:buChar char="§"/>
            </a:pPr>
            <a:endParaRPr lang="en-US" altLang="en-US" b="0" baseline="-25000">
              <a:solidFill>
                <a:srgbClr val="000099"/>
              </a:solidFill>
            </a:endParaRPr>
          </a:p>
          <a:p>
            <a:pPr lvl="1" eaLnBrk="1" hangingPunct="1">
              <a:buClr>
                <a:srgbClr val="000099"/>
              </a:buClr>
              <a:buFont typeface="Wingdings" panose="05000000000000000000" pitchFamily="2" charset="2"/>
              <a:buChar char="§"/>
            </a:pPr>
            <a:endParaRPr lang="en-US" altLang="en-US" b="0">
              <a:solidFill>
                <a:srgbClr val="000099"/>
              </a:solidFill>
            </a:endParaRPr>
          </a:p>
          <a:p>
            <a:pPr lvl="1" eaLnBrk="1" hangingPunct="1">
              <a:buClr>
                <a:srgbClr val="000099"/>
              </a:buClr>
              <a:buFont typeface="Wingdings" panose="05000000000000000000" pitchFamily="2" charset="2"/>
              <a:buNone/>
            </a:pPr>
            <a:endParaRPr lang="en-US" altLang="en-US" b="0">
              <a:solidFill>
                <a:srgbClr val="000099"/>
              </a:solidFill>
            </a:endParaRPr>
          </a:p>
          <a:p>
            <a:pPr lvl="1" eaLnBrk="1" hangingPunct="1">
              <a:buClr>
                <a:srgbClr val="000099"/>
              </a:buClr>
              <a:buFont typeface="Wingdings" panose="05000000000000000000" pitchFamily="2" charset="2"/>
              <a:buNone/>
            </a:pPr>
            <a:endParaRPr lang="en-US" altLang="en-US" sz="3200" b="0">
              <a:solidFill>
                <a:srgbClr val="000099"/>
              </a:solidFill>
            </a:endParaRPr>
          </a:p>
          <a:p>
            <a:pPr lvl="1" eaLnBrk="1" hangingPunct="1">
              <a:buClr>
                <a:srgbClr val="000099"/>
              </a:buClr>
              <a:buFont typeface="Wingdings" panose="05000000000000000000" pitchFamily="2" charset="2"/>
              <a:buChar char="§"/>
            </a:pPr>
            <a:r>
              <a:rPr lang="en-US" altLang="en-US" b="0">
                <a:solidFill>
                  <a:srgbClr val="000099"/>
                </a:solidFill>
              </a:rPr>
              <a:t>    Arithmetic Instructions (ADD, SUB, INR, DCR)</a:t>
            </a:r>
          </a:p>
          <a:p>
            <a:pPr lvl="1" eaLnBrk="1" hangingPunct="1">
              <a:buClr>
                <a:srgbClr val="000099"/>
              </a:buClr>
              <a:buFont typeface="Wingdings" panose="05000000000000000000" pitchFamily="2" charset="2"/>
              <a:buChar char="§"/>
            </a:pPr>
            <a:endParaRPr lang="en-US" altLang="en-US" b="0">
              <a:solidFill>
                <a:srgbClr val="000099"/>
              </a:solidFill>
            </a:endParaRPr>
          </a:p>
          <a:p>
            <a:pPr lvl="1" eaLnBrk="1" hangingPunct="1">
              <a:buClr>
                <a:srgbClr val="000099"/>
              </a:buClr>
              <a:buFont typeface="Wingdings" panose="05000000000000000000" pitchFamily="2" charset="2"/>
              <a:buChar char="§"/>
            </a:pPr>
            <a:r>
              <a:rPr lang="en-US" altLang="en-US" b="0">
                <a:solidFill>
                  <a:srgbClr val="000099"/>
                </a:solidFill>
              </a:rPr>
              <a:t>    Logical Instructions (NOT, AND, OR, EXOR)</a:t>
            </a:r>
          </a:p>
          <a:p>
            <a:pPr lvl="1" eaLnBrk="1" hangingPunct="1">
              <a:buClr>
                <a:srgbClr val="000099"/>
              </a:buClr>
              <a:buFont typeface="Wingdings" panose="05000000000000000000" pitchFamily="2" charset="2"/>
              <a:buChar char="§"/>
            </a:pPr>
            <a:endParaRPr lang="en-US" altLang="en-US" b="0">
              <a:solidFill>
                <a:srgbClr val="000099"/>
              </a:solidFill>
            </a:endParaRPr>
          </a:p>
          <a:p>
            <a:pPr lvl="1" eaLnBrk="1" hangingPunct="1">
              <a:buClr>
                <a:srgbClr val="000099"/>
              </a:buClr>
              <a:buFont typeface="Wingdings" panose="05000000000000000000" pitchFamily="2" charset="2"/>
              <a:buChar char="§"/>
            </a:pPr>
            <a:r>
              <a:rPr lang="en-US" altLang="en-US" b="0">
                <a:solidFill>
                  <a:srgbClr val="000099"/>
                </a:solidFill>
              </a:rPr>
              <a:t>    Branching Instructions (JMP, CALL, RET)</a:t>
            </a:r>
            <a:endParaRPr lang="en-US" altLang="en-US">
              <a:solidFill>
                <a:schemeClr val="folHlink"/>
              </a:solidFill>
            </a:endParaRPr>
          </a:p>
        </p:txBody>
      </p:sp>
      <p:sp>
        <p:nvSpPr>
          <p:cNvPr id="3077" name="Text Box 10"/>
          <p:cNvSpPr txBox="1">
            <a:spLocks noChangeArrowheads="1"/>
          </p:cNvSpPr>
          <p:nvPr/>
        </p:nvSpPr>
        <p:spPr bwMode="auto">
          <a:xfrm>
            <a:off x="1752600" y="2514600"/>
            <a:ext cx="5229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Tx/>
              <a:buChar char="•"/>
            </a:pPr>
            <a:r>
              <a:rPr lang="fr-CH" altLang="en-US" sz="1800" b="0">
                <a:solidFill>
                  <a:srgbClr val="000099"/>
                </a:solidFill>
              </a:rPr>
              <a:t>  Between registers</a:t>
            </a:r>
          </a:p>
          <a:p>
            <a:pPr eaLnBrk="1" hangingPunct="1">
              <a:buFontTx/>
              <a:buChar char="•"/>
            </a:pPr>
            <a:r>
              <a:rPr lang="fr-CH" altLang="en-US" sz="1800" b="0">
                <a:solidFill>
                  <a:srgbClr val="000099"/>
                </a:solidFill>
              </a:rPr>
              <a:t>  Between memory location and a register</a:t>
            </a:r>
          </a:p>
          <a:p>
            <a:pPr eaLnBrk="1" hangingPunct="1">
              <a:buFontTx/>
              <a:buChar char="•"/>
            </a:pPr>
            <a:r>
              <a:rPr lang="fr-CH" altLang="en-US" sz="1800" b="0">
                <a:solidFill>
                  <a:srgbClr val="000099"/>
                </a:solidFill>
              </a:rPr>
              <a:t>  Direct write to a register / memory</a:t>
            </a:r>
          </a:p>
          <a:p>
            <a:pPr eaLnBrk="1" hangingPunct="1">
              <a:buFontTx/>
              <a:buChar char="•"/>
            </a:pPr>
            <a:r>
              <a:rPr lang="fr-CH" altLang="en-US" sz="1800" b="0">
                <a:solidFill>
                  <a:srgbClr val="000099"/>
                </a:solidFill>
              </a:rPr>
              <a:t>  Between I/O device and accumulator</a:t>
            </a:r>
            <a:endParaRPr lang="en-GB" altLang="en-US" sz="1800" b="0">
              <a:solidFill>
                <a:srgbClr val="000099"/>
              </a:solidFill>
            </a:endParaRPr>
          </a:p>
        </p:txBody>
      </p:sp>
    </p:spTree>
    <p:extLst>
      <p:ext uri="{BB962C8B-B14F-4D97-AF65-F5344CB8AC3E}">
        <p14:creationId xmlns:p14="http://schemas.microsoft.com/office/powerpoint/2010/main" val="1039049061"/>
      </p:ext>
    </p:extLst>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200400"/>
            <a:ext cx="8077200" cy="2925763"/>
          </a:xfrm>
        </p:spPr>
        <p:txBody>
          <a:bodyPr>
            <a:normAutofit/>
          </a:bodyPr>
          <a:lstStyle/>
          <a:p>
            <a:r>
              <a:rPr lang="en-US" sz="2000" dirty="0">
                <a:latin typeface="Time New Roman"/>
              </a:rPr>
              <a:t>Purpose of CPSR:</a:t>
            </a:r>
          </a:p>
          <a:p>
            <a:r>
              <a:rPr lang="en-US" sz="2000" dirty="0">
                <a:latin typeface="Time New Roman"/>
              </a:rPr>
              <a:t>    Holds condition flags (N, Z, C, V) used for decision making in conditional instructions.</a:t>
            </a:r>
          </a:p>
          <a:p>
            <a:r>
              <a:rPr lang="en-US" sz="2000" dirty="0">
                <a:latin typeface="Time New Roman"/>
              </a:rPr>
              <a:t>    Stores interrupt disable bits to enable/disable IRQ and FIQ interrupts.</a:t>
            </a:r>
          </a:p>
          <a:p>
            <a:r>
              <a:rPr lang="en-US" sz="2000" dirty="0">
                <a:latin typeface="Time New Roman"/>
              </a:rPr>
              <a:t>    Indicates the current operating mode of the processor (User, Supervisor, IRQ, etc.).</a:t>
            </a:r>
          </a:p>
          <a:p>
            <a:r>
              <a:rPr lang="en-US" sz="2000" dirty="0">
                <a:latin typeface="Time New Roman"/>
              </a:rPr>
              <a:t>    Supports instruction set state (ARM/Thumb) control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arm system developer's guide》--chapter2-ARM Processor Fundamentals – iZobs"/>
          <p:cNvPicPr/>
          <p:nvPr/>
        </p:nvPicPr>
        <p:blipFill>
          <a:blip r:embed="rId2">
            <a:extLst>
              <a:ext uri="{28A0092B-C50C-407E-A947-70E740481C1C}">
                <a14:useLocalDpi xmlns:a14="http://schemas.microsoft.com/office/drawing/2010/main" val="0"/>
              </a:ext>
            </a:extLst>
          </a:blip>
          <a:srcRect/>
          <a:stretch>
            <a:fillRect/>
          </a:stretch>
        </p:blipFill>
        <p:spPr bwMode="auto">
          <a:xfrm>
            <a:off x="152401" y="-8744"/>
            <a:ext cx="8534400" cy="2675744"/>
          </a:xfrm>
          <a:prstGeom prst="rect">
            <a:avLst/>
          </a:prstGeom>
          <a:noFill/>
          <a:ln>
            <a:noFill/>
          </a:ln>
        </p:spPr>
      </p:pic>
    </p:spTree>
    <p:extLst>
      <p:ext uri="{BB962C8B-B14F-4D97-AF65-F5344CB8AC3E}">
        <p14:creationId xmlns:p14="http://schemas.microsoft.com/office/powerpoint/2010/main" val="3152744172"/>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6701397"/>
              </p:ext>
            </p:extLst>
          </p:nvPr>
        </p:nvGraphicFramePr>
        <p:xfrm>
          <a:off x="457199" y="228596"/>
          <a:ext cx="8382000" cy="6421538"/>
        </p:xfrm>
        <a:graphic>
          <a:graphicData uri="http://schemas.openxmlformats.org/drawingml/2006/table">
            <a:tbl>
              <a:tblPr firstRow="1" firstCol="1" bandRow="1">
                <a:tableStyleId>{5C22544A-7EE6-4342-B048-85BDC9FD1C3A}</a:tableStyleId>
              </a:tblPr>
              <a:tblGrid>
                <a:gridCol w="609601"/>
                <a:gridCol w="3505200"/>
                <a:gridCol w="4267199"/>
              </a:tblGrid>
              <a:tr h="200294">
                <a:tc>
                  <a:txBody>
                    <a:bodyPr/>
                    <a:lstStyle/>
                    <a:p>
                      <a:pPr marL="0" marR="0">
                        <a:spcBef>
                          <a:spcPts val="0"/>
                        </a:spcBef>
                        <a:spcAft>
                          <a:spcPts val="0"/>
                        </a:spcAft>
                      </a:pPr>
                      <a:r>
                        <a:rPr lang="en-US" sz="1400" spc="100" dirty="0" err="1">
                          <a:solidFill>
                            <a:schemeClr val="accent3">
                              <a:lumMod val="50000"/>
                            </a:schemeClr>
                          </a:solidFill>
                          <a:effectLst/>
                          <a:latin typeface="Time New Roman"/>
                        </a:rPr>
                        <a:t>S.No</a:t>
                      </a:r>
                      <a:r>
                        <a:rPr lang="en-US" sz="1400" spc="100" dirty="0">
                          <a:solidFill>
                            <a:schemeClr val="accent3">
                              <a:lumMod val="50000"/>
                            </a:schemeClr>
                          </a:solidFill>
                          <a:effectLst/>
                          <a:latin typeface="Time New Roman"/>
                        </a:rPr>
                        <a:t>.</a:t>
                      </a:r>
                      <a:endParaRPr lang="en-US" sz="1400" spc="100" dirty="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RISC</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CISC</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470">
                <a:tc>
                  <a:txBody>
                    <a:bodyPr/>
                    <a:lstStyle/>
                    <a:p>
                      <a:pPr marL="0" marR="0">
                        <a:spcBef>
                          <a:spcPts val="0"/>
                        </a:spcBef>
                        <a:spcAft>
                          <a:spcPts val="0"/>
                        </a:spcAft>
                      </a:pPr>
                      <a:r>
                        <a:rPr lang="en-US" sz="1400" spc="100" dirty="0">
                          <a:solidFill>
                            <a:schemeClr val="accent3">
                              <a:lumMod val="50000"/>
                            </a:schemeClr>
                          </a:solidFill>
                          <a:effectLst/>
                          <a:latin typeface="Time New Roman"/>
                        </a:rPr>
                        <a:t>1.</a:t>
                      </a:r>
                      <a:endParaRPr lang="en-US" sz="1400" spc="100" dirty="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stands for Reduced Instruction Set Computer.</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stands for Complex Instruction Set Computer.</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48235">
                <a:tc>
                  <a:txBody>
                    <a:bodyPr/>
                    <a:lstStyle/>
                    <a:p>
                      <a:pPr marL="0" marR="0">
                        <a:spcBef>
                          <a:spcPts val="0"/>
                        </a:spcBef>
                        <a:spcAft>
                          <a:spcPts val="0"/>
                        </a:spcAft>
                      </a:pPr>
                      <a:r>
                        <a:rPr lang="en-US" sz="1400" spc="100">
                          <a:solidFill>
                            <a:schemeClr val="accent3">
                              <a:lumMod val="50000"/>
                            </a:schemeClr>
                          </a:solidFill>
                          <a:effectLst/>
                          <a:latin typeface="Time New Roman"/>
                        </a:rPr>
                        <a:t>2.</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is a microprocessor architecture that uses small instruction set of uniform length.</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This offers hundreds of instructions of different sizes to the users.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48235">
                <a:tc>
                  <a:txBody>
                    <a:bodyPr/>
                    <a:lstStyle/>
                    <a:p>
                      <a:pPr marL="0" marR="0">
                        <a:spcBef>
                          <a:spcPts val="0"/>
                        </a:spcBef>
                        <a:spcAft>
                          <a:spcPts val="0"/>
                        </a:spcAft>
                      </a:pPr>
                      <a:r>
                        <a:rPr lang="en-US" sz="1400" spc="100">
                          <a:solidFill>
                            <a:schemeClr val="accent3">
                              <a:lumMod val="50000"/>
                            </a:schemeClr>
                          </a:solidFill>
                          <a:effectLst/>
                          <a:latin typeface="Time New Roman"/>
                        </a:rPr>
                        <a:t>3.</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dirty="0">
                          <a:solidFill>
                            <a:schemeClr val="accent3">
                              <a:lumMod val="50000"/>
                            </a:schemeClr>
                          </a:solidFill>
                          <a:effectLst/>
                          <a:latin typeface="Time New Roman"/>
                        </a:rPr>
                        <a:t>These simple instructions are executed in one clock cycle.</a:t>
                      </a:r>
                      <a:endParaRPr lang="en-US" sz="1400" spc="100" dirty="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This architecture has a set of special purpose circuits which help execute the instructions at a high speed.</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470">
                <a:tc>
                  <a:txBody>
                    <a:bodyPr/>
                    <a:lstStyle/>
                    <a:p>
                      <a:pPr marL="0" marR="0">
                        <a:spcBef>
                          <a:spcPts val="0"/>
                        </a:spcBef>
                        <a:spcAft>
                          <a:spcPts val="0"/>
                        </a:spcAft>
                      </a:pPr>
                      <a:r>
                        <a:rPr lang="en-US" sz="1400" spc="100">
                          <a:solidFill>
                            <a:schemeClr val="accent3">
                              <a:lumMod val="50000"/>
                            </a:schemeClr>
                          </a:solidFill>
                          <a:effectLst/>
                          <a:latin typeface="Time New Roman"/>
                        </a:rPr>
                        <a:t>4.</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These chips are relatively simple to design.</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These chips are complex to design.</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882">
                <a:tc>
                  <a:txBody>
                    <a:bodyPr/>
                    <a:lstStyle/>
                    <a:p>
                      <a:pPr marL="0" marR="0">
                        <a:spcBef>
                          <a:spcPts val="0"/>
                        </a:spcBef>
                        <a:spcAft>
                          <a:spcPts val="0"/>
                        </a:spcAft>
                      </a:pPr>
                      <a:r>
                        <a:rPr lang="en-US" sz="1400" spc="100">
                          <a:solidFill>
                            <a:schemeClr val="accent3">
                              <a:lumMod val="50000"/>
                            </a:schemeClr>
                          </a:solidFill>
                          <a:effectLst/>
                          <a:latin typeface="Time New Roman"/>
                        </a:rPr>
                        <a:t>5.</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They are inexpensive.</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They are relatively expensive.</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470">
                <a:tc>
                  <a:txBody>
                    <a:bodyPr/>
                    <a:lstStyle/>
                    <a:p>
                      <a:pPr marL="0" marR="0">
                        <a:spcBef>
                          <a:spcPts val="0"/>
                        </a:spcBef>
                        <a:spcAft>
                          <a:spcPts val="0"/>
                        </a:spcAft>
                      </a:pPr>
                      <a:r>
                        <a:rPr lang="en-US" sz="1400" spc="100">
                          <a:solidFill>
                            <a:schemeClr val="accent3">
                              <a:lumMod val="50000"/>
                            </a:schemeClr>
                          </a:solidFill>
                          <a:effectLst/>
                          <a:latin typeface="Time New Roman"/>
                        </a:rPr>
                        <a:t>6.</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Examples of RISC chips include SPARC, POWER PC.</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Examples of CISC include Intel architecture, AMD.</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882">
                <a:tc>
                  <a:txBody>
                    <a:bodyPr/>
                    <a:lstStyle/>
                    <a:p>
                      <a:pPr marL="0" marR="0">
                        <a:spcBef>
                          <a:spcPts val="0"/>
                        </a:spcBef>
                        <a:spcAft>
                          <a:spcPts val="0"/>
                        </a:spcAft>
                      </a:pPr>
                      <a:r>
                        <a:rPr lang="en-US" sz="1400" spc="100">
                          <a:solidFill>
                            <a:schemeClr val="accent3">
                              <a:lumMod val="50000"/>
                            </a:schemeClr>
                          </a:solidFill>
                          <a:effectLst/>
                          <a:latin typeface="Time New Roman"/>
                        </a:rPr>
                        <a:t>7.</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has less number of instructions.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has more number of instructions.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470">
                <a:tc>
                  <a:txBody>
                    <a:bodyPr/>
                    <a:lstStyle/>
                    <a:p>
                      <a:pPr marL="0" marR="0">
                        <a:spcBef>
                          <a:spcPts val="0"/>
                        </a:spcBef>
                        <a:spcAft>
                          <a:spcPts val="0"/>
                        </a:spcAft>
                      </a:pPr>
                      <a:r>
                        <a:rPr lang="en-US" sz="1400" spc="100">
                          <a:solidFill>
                            <a:schemeClr val="accent3">
                              <a:lumMod val="50000"/>
                            </a:schemeClr>
                          </a:solidFill>
                          <a:effectLst/>
                          <a:latin typeface="Time New Roman"/>
                        </a:rPr>
                        <a:t>8.</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has fixed-length encodings for instructions.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has variable-length encodings of instructions.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38646">
                <a:tc>
                  <a:txBody>
                    <a:bodyPr/>
                    <a:lstStyle/>
                    <a:p>
                      <a:pPr marL="0" marR="0">
                        <a:spcBef>
                          <a:spcPts val="0"/>
                        </a:spcBef>
                        <a:spcAft>
                          <a:spcPts val="0"/>
                        </a:spcAft>
                      </a:pPr>
                      <a:r>
                        <a:rPr lang="en-US" sz="1400" spc="100">
                          <a:solidFill>
                            <a:schemeClr val="accent3">
                              <a:lumMod val="50000"/>
                            </a:schemeClr>
                          </a:solidFill>
                          <a:effectLst/>
                          <a:latin typeface="Time New Roman"/>
                        </a:rPr>
                        <a:t>9.</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Simple addressing formats are supported.</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The instructions interact with memory using complex addressing modes.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29058">
                <a:tc>
                  <a:txBody>
                    <a:bodyPr/>
                    <a:lstStyle/>
                    <a:p>
                      <a:pPr marL="0" marR="0">
                        <a:spcBef>
                          <a:spcPts val="0"/>
                        </a:spcBef>
                        <a:spcAft>
                          <a:spcPts val="0"/>
                        </a:spcAft>
                      </a:pPr>
                      <a:r>
                        <a:rPr lang="en-US" sz="1400" spc="100">
                          <a:solidFill>
                            <a:schemeClr val="accent3">
                              <a:lumMod val="50000"/>
                            </a:schemeClr>
                          </a:solidFill>
                          <a:effectLst/>
                          <a:latin typeface="Time New Roman"/>
                        </a:rPr>
                        <a:t>10.</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doesn't support arrays.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has a large number of instructions. It supports arrays.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882">
                <a:tc>
                  <a:txBody>
                    <a:bodyPr/>
                    <a:lstStyle/>
                    <a:p>
                      <a:pPr marL="0" marR="0">
                        <a:spcBef>
                          <a:spcPts val="0"/>
                        </a:spcBef>
                        <a:spcAft>
                          <a:spcPts val="0"/>
                        </a:spcAft>
                      </a:pPr>
                      <a:r>
                        <a:rPr lang="en-US" sz="1400" spc="100">
                          <a:solidFill>
                            <a:schemeClr val="accent3">
                              <a:lumMod val="50000"/>
                            </a:schemeClr>
                          </a:solidFill>
                          <a:effectLst/>
                          <a:latin typeface="Time New Roman"/>
                        </a:rPr>
                        <a:t>11.</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It doesn't use condition codes.</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a:solidFill>
                            <a:schemeClr val="accent3">
                              <a:lumMod val="50000"/>
                            </a:schemeClr>
                          </a:solidFill>
                          <a:effectLst/>
                          <a:latin typeface="Time New Roman"/>
                        </a:rPr>
                        <a:t>Condition codes are used.</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29058">
                <a:tc>
                  <a:txBody>
                    <a:bodyPr/>
                    <a:lstStyle/>
                    <a:p>
                      <a:pPr marL="0" marR="0">
                        <a:spcBef>
                          <a:spcPts val="0"/>
                        </a:spcBef>
                        <a:spcAft>
                          <a:spcPts val="0"/>
                        </a:spcAft>
                      </a:pPr>
                      <a:r>
                        <a:rPr lang="en-US" sz="1400" spc="100">
                          <a:solidFill>
                            <a:schemeClr val="accent3">
                              <a:lumMod val="50000"/>
                            </a:schemeClr>
                          </a:solidFill>
                          <a:effectLst/>
                          <a:latin typeface="Time New Roman"/>
                        </a:rPr>
                        <a:t>12.</a:t>
                      </a:r>
                      <a:endParaRPr lang="en-US" sz="1400" spc="100">
                        <a:solidFill>
                          <a:schemeClr val="accent3">
                            <a:lumMod val="50000"/>
                          </a:schemeClr>
                        </a:solidFill>
                        <a:effectLst/>
                        <a:latin typeface="Time New Roman"/>
                        <a:ea typeface="Times New Roman" panose="02020603050405020304" pitchFamily="18" charset="0"/>
                      </a:endParaRPr>
                    </a:p>
                  </a:txBody>
                  <a:tcPr marL="37842" marR="37842" marT="37842" marB="378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dirty="0">
                          <a:solidFill>
                            <a:schemeClr val="accent3">
                              <a:lumMod val="50000"/>
                            </a:schemeClr>
                          </a:solidFill>
                          <a:effectLst/>
                          <a:latin typeface="Time New Roman"/>
                        </a:rPr>
                        <a:t>Registers are used for procedure arguments and return addresses.</a:t>
                      </a:r>
                      <a:endParaRPr lang="en-US" sz="1400" spc="100" dirty="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400" spc="100" dirty="0">
                          <a:solidFill>
                            <a:schemeClr val="accent3">
                              <a:lumMod val="50000"/>
                            </a:schemeClr>
                          </a:solidFill>
                          <a:effectLst/>
                          <a:latin typeface="Time New Roman"/>
                        </a:rPr>
                        <a:t>The stack is used for procedure arguments and return addresses.</a:t>
                      </a:r>
                      <a:endParaRPr lang="en-US" sz="1400" spc="100" dirty="0">
                        <a:solidFill>
                          <a:schemeClr val="accent3">
                            <a:lumMod val="50000"/>
                          </a:schemeClr>
                        </a:solidFill>
                        <a:effectLst/>
                        <a:latin typeface="Time New Roman"/>
                        <a:ea typeface="Times New Roman" panose="02020603050405020304" pitchFamily="18" charset="0"/>
                      </a:endParaRPr>
                    </a:p>
                  </a:txBody>
                  <a:tcPr marL="37842" marR="37842" marT="37842" marB="378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670992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60916" y="752992"/>
            <a:ext cx="8730684" cy="5571608"/>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1486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4099" name="Text Box 3"/>
          <p:cNvSpPr txBox="1">
            <a:spLocks noChangeArrowheads="1"/>
          </p:cNvSpPr>
          <p:nvPr/>
        </p:nvSpPr>
        <p:spPr bwMode="auto">
          <a:xfrm>
            <a:off x="2400300" y="411163"/>
            <a:ext cx="457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8085 Instruction Types</a:t>
            </a:r>
          </a:p>
        </p:txBody>
      </p:sp>
      <p:sp>
        <p:nvSpPr>
          <p:cNvPr id="4100" name="Text Box 4"/>
          <p:cNvSpPr txBox="1">
            <a:spLocks noChangeArrowheads="1"/>
          </p:cNvSpPr>
          <p:nvPr/>
        </p:nvSpPr>
        <p:spPr bwMode="auto">
          <a:xfrm>
            <a:off x="304800" y="131445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None/>
            </a:pPr>
            <a:r>
              <a:rPr lang="en-US" altLang="en-US">
                <a:solidFill>
                  <a:srgbClr val="000099"/>
                </a:solidFill>
              </a:rPr>
              <a:t>     </a:t>
            </a:r>
            <a:endParaRPr lang="en-US" altLang="en-US">
              <a:solidFill>
                <a:schemeClr val="folHlink"/>
              </a:solidFill>
            </a:endParaRPr>
          </a:p>
        </p:txBody>
      </p:sp>
      <p:sp>
        <p:nvSpPr>
          <p:cNvPr id="4101" name="Text Box 6"/>
          <p:cNvSpPr txBox="1">
            <a:spLocks noChangeArrowheads="1"/>
          </p:cNvSpPr>
          <p:nvPr/>
        </p:nvSpPr>
        <p:spPr bwMode="auto">
          <a:xfrm>
            <a:off x="304800" y="1314450"/>
            <a:ext cx="8153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150000"/>
              </a:lnSpc>
              <a:buClr>
                <a:schemeClr val="accent2"/>
              </a:buClr>
              <a:buFont typeface="Wingdings" panose="05000000000000000000" pitchFamily="2" charset="2"/>
              <a:buChar char="v"/>
            </a:pPr>
            <a:r>
              <a:rPr lang="en-US" altLang="en-US">
                <a:solidFill>
                  <a:srgbClr val="000099"/>
                </a:solidFill>
              </a:rPr>
              <a:t>One Byte Instructions: </a:t>
            </a:r>
          </a:p>
          <a:p>
            <a:pPr eaLnBrk="1" hangingPunct="1">
              <a:lnSpc>
                <a:spcPct val="150000"/>
              </a:lnSpc>
              <a:buClr>
                <a:schemeClr val="accent2"/>
              </a:buClr>
              <a:buFont typeface="Wingdings" panose="05000000000000000000" pitchFamily="2" charset="2"/>
              <a:buNone/>
            </a:pPr>
            <a:r>
              <a:rPr lang="en-US" altLang="en-US">
                <a:solidFill>
                  <a:srgbClr val="000099"/>
                </a:solidFill>
              </a:rPr>
              <a:t>	</a:t>
            </a:r>
            <a:r>
              <a:rPr lang="en-US" altLang="en-US"/>
              <a:t>Includes both opcode and operand in the same 	byte</a:t>
            </a:r>
            <a:endParaRPr lang="en-US" altLang="en-US">
              <a:solidFill>
                <a:srgbClr val="000099"/>
              </a:solidFill>
            </a:endParaRPr>
          </a:p>
          <a:p>
            <a:pPr eaLnBrk="1" hangingPunct="1">
              <a:lnSpc>
                <a:spcPct val="150000"/>
              </a:lnSpc>
              <a:buClr>
                <a:schemeClr val="accent2"/>
              </a:buClr>
              <a:buFont typeface="Wingdings" panose="05000000000000000000" pitchFamily="2" charset="2"/>
              <a:buChar char="v"/>
            </a:pPr>
            <a:r>
              <a:rPr lang="en-US" altLang="en-US">
                <a:solidFill>
                  <a:srgbClr val="000099"/>
                </a:solidFill>
              </a:rPr>
              <a:t>Example</a:t>
            </a:r>
          </a:p>
          <a:p>
            <a:pPr eaLnBrk="1" hangingPunct="1">
              <a:lnSpc>
                <a:spcPct val="150000"/>
              </a:lnSpc>
              <a:buClr>
                <a:schemeClr val="accent2"/>
              </a:buClr>
              <a:buFont typeface="Wingdings" panose="05000000000000000000" pitchFamily="2" charset="2"/>
              <a:buChar char="v"/>
            </a:pPr>
            <a:endParaRPr lang="en-US" altLang="en-US">
              <a:solidFill>
                <a:srgbClr val="000099"/>
              </a:solidFill>
            </a:endParaRPr>
          </a:p>
          <a:p>
            <a:pPr eaLnBrk="1" hangingPunct="1">
              <a:lnSpc>
                <a:spcPct val="150000"/>
              </a:lnSpc>
              <a:buClr>
                <a:schemeClr val="accent2"/>
              </a:buClr>
              <a:buFont typeface="Wingdings" panose="05000000000000000000" pitchFamily="2" charset="2"/>
              <a:buNone/>
            </a:pPr>
            <a:r>
              <a:rPr lang="en-US" altLang="en-US">
                <a:solidFill>
                  <a:schemeClr val="folHlink"/>
                </a:solidFill>
              </a:rPr>
              <a:t>		</a:t>
            </a:r>
          </a:p>
        </p:txBody>
      </p:sp>
      <p:graphicFrame>
        <p:nvGraphicFramePr>
          <p:cNvPr id="4125" name="Group 29"/>
          <p:cNvGraphicFramePr>
            <a:graphicFrameLocks noGrp="1"/>
          </p:cNvGraphicFramePr>
          <p:nvPr/>
        </p:nvGraphicFramePr>
        <p:xfrm>
          <a:off x="2667000" y="3690938"/>
          <a:ext cx="4648200" cy="2499120"/>
        </p:xfrm>
        <a:graphic>
          <a:graphicData uri="http://schemas.openxmlformats.org/drawingml/2006/table">
            <a:tbl>
              <a:tblPr/>
              <a:tblGrid>
                <a:gridCol w="1549400">
                  <a:extLst>
                    <a:ext uri="{9D8B030D-6E8A-4147-A177-3AD203B41FA5}">
                      <a16:colId xmlns:a16="http://schemas.microsoft.com/office/drawing/2014/main" xmlns="" val="20000"/>
                    </a:ext>
                  </a:extLst>
                </a:gridCol>
                <a:gridCol w="1549400">
                  <a:extLst>
                    <a:ext uri="{9D8B030D-6E8A-4147-A177-3AD203B41FA5}">
                      <a16:colId xmlns:a16="http://schemas.microsoft.com/office/drawing/2014/main" xmlns="" val="20001"/>
                    </a:ext>
                  </a:extLst>
                </a:gridCol>
                <a:gridCol w="1549400">
                  <a:extLst>
                    <a:ext uri="{9D8B030D-6E8A-4147-A177-3AD203B41FA5}">
                      <a16:colId xmlns:a16="http://schemas.microsoft.com/office/drawing/2014/main" xmlns="" val="20002"/>
                    </a:ext>
                  </a:extLst>
                </a:gridCol>
              </a:tblGrid>
              <a:tr h="9446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Opcode</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Operand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Hex Code</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80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MOV</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C,A</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4F</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80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ADD</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B</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80</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180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CMA</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2F</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50057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5123" name="Text Box 3"/>
          <p:cNvSpPr txBox="1">
            <a:spLocks noChangeArrowheads="1"/>
          </p:cNvSpPr>
          <p:nvPr/>
        </p:nvSpPr>
        <p:spPr bwMode="auto">
          <a:xfrm>
            <a:off x="2400300" y="411163"/>
            <a:ext cx="457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8085 Instruction Types</a:t>
            </a:r>
          </a:p>
        </p:txBody>
      </p:sp>
      <p:sp>
        <p:nvSpPr>
          <p:cNvPr id="5124" name="Text Box 4"/>
          <p:cNvSpPr txBox="1">
            <a:spLocks noChangeArrowheads="1"/>
          </p:cNvSpPr>
          <p:nvPr/>
        </p:nvSpPr>
        <p:spPr bwMode="auto">
          <a:xfrm>
            <a:off x="304800" y="131445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None/>
            </a:pPr>
            <a:r>
              <a:rPr lang="en-US" altLang="en-US">
                <a:solidFill>
                  <a:srgbClr val="000099"/>
                </a:solidFill>
              </a:rPr>
              <a:t>     </a:t>
            </a:r>
            <a:endParaRPr lang="en-US" altLang="en-US">
              <a:solidFill>
                <a:schemeClr val="folHlink"/>
              </a:solidFill>
            </a:endParaRPr>
          </a:p>
        </p:txBody>
      </p:sp>
      <p:sp>
        <p:nvSpPr>
          <p:cNvPr id="5125" name="Text Box 5"/>
          <p:cNvSpPr txBox="1">
            <a:spLocks noChangeArrowheads="1"/>
          </p:cNvSpPr>
          <p:nvPr/>
        </p:nvSpPr>
        <p:spPr bwMode="auto">
          <a:xfrm>
            <a:off x="304800" y="1314450"/>
            <a:ext cx="8153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150000"/>
              </a:lnSpc>
              <a:buClr>
                <a:schemeClr val="accent2"/>
              </a:buClr>
              <a:buFont typeface="Wingdings" panose="05000000000000000000" pitchFamily="2" charset="2"/>
              <a:buChar char="v"/>
            </a:pPr>
            <a:r>
              <a:rPr lang="en-US" altLang="en-US">
                <a:solidFill>
                  <a:srgbClr val="000099"/>
                </a:solidFill>
              </a:rPr>
              <a:t>Two Byte Instructions: </a:t>
            </a:r>
          </a:p>
          <a:p>
            <a:pPr eaLnBrk="1" hangingPunct="1">
              <a:lnSpc>
                <a:spcPct val="150000"/>
              </a:lnSpc>
              <a:buClr>
                <a:schemeClr val="accent2"/>
              </a:buClr>
              <a:buFont typeface="Wingdings" panose="05000000000000000000" pitchFamily="2" charset="2"/>
              <a:buNone/>
            </a:pPr>
            <a:r>
              <a:rPr lang="en-US" altLang="en-US">
                <a:solidFill>
                  <a:srgbClr val="000099"/>
                </a:solidFill>
              </a:rPr>
              <a:t>	</a:t>
            </a:r>
            <a:r>
              <a:rPr lang="en-US" altLang="en-US"/>
              <a:t>First byte specifies opcode and second byte 	specifies operand</a:t>
            </a:r>
            <a:endParaRPr lang="en-US" altLang="en-US">
              <a:solidFill>
                <a:srgbClr val="000099"/>
              </a:solidFill>
            </a:endParaRPr>
          </a:p>
          <a:p>
            <a:pPr eaLnBrk="1" hangingPunct="1">
              <a:lnSpc>
                <a:spcPct val="150000"/>
              </a:lnSpc>
              <a:buClr>
                <a:schemeClr val="accent2"/>
              </a:buClr>
              <a:buFont typeface="Wingdings" panose="05000000000000000000" pitchFamily="2" charset="2"/>
              <a:buChar char="v"/>
            </a:pPr>
            <a:r>
              <a:rPr lang="en-US" altLang="en-US">
                <a:solidFill>
                  <a:srgbClr val="000099"/>
                </a:solidFill>
              </a:rPr>
              <a:t>Example</a:t>
            </a:r>
          </a:p>
          <a:p>
            <a:pPr eaLnBrk="1" hangingPunct="1">
              <a:lnSpc>
                <a:spcPct val="150000"/>
              </a:lnSpc>
              <a:buClr>
                <a:schemeClr val="accent2"/>
              </a:buClr>
              <a:buFont typeface="Wingdings" panose="05000000000000000000" pitchFamily="2" charset="2"/>
              <a:buChar char="v"/>
            </a:pPr>
            <a:endParaRPr lang="en-US" altLang="en-US">
              <a:solidFill>
                <a:srgbClr val="000099"/>
              </a:solidFill>
            </a:endParaRPr>
          </a:p>
          <a:p>
            <a:pPr eaLnBrk="1" hangingPunct="1">
              <a:lnSpc>
                <a:spcPct val="150000"/>
              </a:lnSpc>
              <a:buClr>
                <a:schemeClr val="accent2"/>
              </a:buClr>
              <a:buFont typeface="Wingdings" panose="05000000000000000000" pitchFamily="2" charset="2"/>
              <a:buNone/>
            </a:pPr>
            <a:r>
              <a:rPr lang="en-US" altLang="en-US">
                <a:solidFill>
                  <a:schemeClr val="folHlink"/>
                </a:solidFill>
              </a:rPr>
              <a:t>		</a:t>
            </a:r>
          </a:p>
        </p:txBody>
      </p:sp>
      <p:graphicFrame>
        <p:nvGraphicFramePr>
          <p:cNvPr id="5141" name="Group 21"/>
          <p:cNvGraphicFramePr>
            <a:graphicFrameLocks noGrp="1"/>
          </p:cNvGraphicFramePr>
          <p:nvPr/>
        </p:nvGraphicFramePr>
        <p:xfrm>
          <a:off x="2667000" y="3690938"/>
          <a:ext cx="4648200" cy="1463675"/>
        </p:xfrm>
        <a:graphic>
          <a:graphicData uri="http://schemas.openxmlformats.org/drawingml/2006/table">
            <a:tbl>
              <a:tblPr/>
              <a:tblGrid>
                <a:gridCol w="1549400">
                  <a:extLst>
                    <a:ext uri="{9D8B030D-6E8A-4147-A177-3AD203B41FA5}">
                      <a16:colId xmlns:a16="http://schemas.microsoft.com/office/drawing/2014/main" xmlns="" val="20000"/>
                    </a:ext>
                  </a:extLst>
                </a:gridCol>
                <a:gridCol w="1549400">
                  <a:extLst>
                    <a:ext uri="{9D8B030D-6E8A-4147-A177-3AD203B41FA5}">
                      <a16:colId xmlns:a16="http://schemas.microsoft.com/office/drawing/2014/main" xmlns="" val="20001"/>
                    </a:ext>
                  </a:extLst>
                </a:gridCol>
                <a:gridCol w="1549400">
                  <a:extLst>
                    <a:ext uri="{9D8B030D-6E8A-4147-A177-3AD203B41FA5}">
                      <a16:colId xmlns:a16="http://schemas.microsoft.com/office/drawing/2014/main" xmlns="" val="20002"/>
                    </a:ext>
                  </a:extLst>
                </a:gridCol>
              </a:tblGrid>
              <a:tr h="9452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Opcode</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Operand</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Hex Code</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83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MVI</a:t>
                      </a: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A, 07</a:t>
                      </a: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3E, 07</a:t>
                      </a: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555509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6147" name="Text Box 3"/>
          <p:cNvSpPr txBox="1">
            <a:spLocks noChangeArrowheads="1"/>
          </p:cNvSpPr>
          <p:nvPr/>
        </p:nvSpPr>
        <p:spPr bwMode="auto">
          <a:xfrm>
            <a:off x="2400300" y="411163"/>
            <a:ext cx="457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8085 Instruction Types</a:t>
            </a:r>
          </a:p>
        </p:txBody>
      </p:sp>
      <p:sp>
        <p:nvSpPr>
          <p:cNvPr id="6148" name="Text Box 4"/>
          <p:cNvSpPr txBox="1">
            <a:spLocks noChangeArrowheads="1"/>
          </p:cNvSpPr>
          <p:nvPr/>
        </p:nvSpPr>
        <p:spPr bwMode="auto">
          <a:xfrm>
            <a:off x="304800" y="131445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Clr>
                <a:schemeClr val="accent2"/>
              </a:buClr>
              <a:buFont typeface="Wingdings" panose="05000000000000000000" pitchFamily="2" charset="2"/>
              <a:buNone/>
            </a:pPr>
            <a:r>
              <a:rPr lang="en-US" altLang="en-US">
                <a:solidFill>
                  <a:srgbClr val="000099"/>
                </a:solidFill>
              </a:rPr>
              <a:t>     </a:t>
            </a:r>
            <a:endParaRPr lang="en-US" altLang="en-US">
              <a:solidFill>
                <a:schemeClr val="folHlink"/>
              </a:solidFill>
            </a:endParaRPr>
          </a:p>
        </p:txBody>
      </p:sp>
      <p:sp>
        <p:nvSpPr>
          <p:cNvPr id="6149" name="Text Box 5"/>
          <p:cNvSpPr txBox="1">
            <a:spLocks noChangeArrowheads="1"/>
          </p:cNvSpPr>
          <p:nvPr/>
        </p:nvSpPr>
        <p:spPr bwMode="auto">
          <a:xfrm>
            <a:off x="304800" y="1314450"/>
            <a:ext cx="8153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150000"/>
              </a:lnSpc>
              <a:buClr>
                <a:schemeClr val="accent2"/>
              </a:buClr>
              <a:buFont typeface="Wingdings" panose="05000000000000000000" pitchFamily="2" charset="2"/>
              <a:buChar char="v"/>
            </a:pPr>
            <a:r>
              <a:rPr lang="en-US" altLang="en-US">
                <a:solidFill>
                  <a:srgbClr val="000099"/>
                </a:solidFill>
              </a:rPr>
              <a:t>Three Byte Instructions: </a:t>
            </a:r>
          </a:p>
          <a:p>
            <a:pPr eaLnBrk="1" hangingPunct="1">
              <a:lnSpc>
                <a:spcPct val="150000"/>
              </a:lnSpc>
              <a:buClr>
                <a:schemeClr val="accent2"/>
              </a:buClr>
              <a:buFont typeface="Wingdings" panose="05000000000000000000" pitchFamily="2" charset="2"/>
              <a:buNone/>
            </a:pPr>
            <a:r>
              <a:rPr lang="en-US" altLang="en-US">
                <a:solidFill>
                  <a:srgbClr val="000099"/>
                </a:solidFill>
              </a:rPr>
              <a:t>	</a:t>
            </a:r>
            <a:r>
              <a:rPr lang="en-US" altLang="en-US"/>
              <a:t>First byte specifies opcode and the following 	two bytes specifies address</a:t>
            </a:r>
            <a:endParaRPr lang="en-US" altLang="en-US">
              <a:solidFill>
                <a:srgbClr val="000099"/>
              </a:solidFill>
            </a:endParaRPr>
          </a:p>
          <a:p>
            <a:pPr eaLnBrk="1" hangingPunct="1">
              <a:lnSpc>
                <a:spcPct val="150000"/>
              </a:lnSpc>
              <a:buClr>
                <a:schemeClr val="accent2"/>
              </a:buClr>
              <a:buFont typeface="Wingdings" panose="05000000000000000000" pitchFamily="2" charset="2"/>
              <a:buChar char="v"/>
            </a:pPr>
            <a:r>
              <a:rPr lang="en-US" altLang="en-US">
                <a:solidFill>
                  <a:srgbClr val="000099"/>
                </a:solidFill>
              </a:rPr>
              <a:t>Example</a:t>
            </a:r>
          </a:p>
          <a:p>
            <a:pPr eaLnBrk="1" hangingPunct="1">
              <a:lnSpc>
                <a:spcPct val="150000"/>
              </a:lnSpc>
              <a:buClr>
                <a:schemeClr val="accent2"/>
              </a:buClr>
              <a:buFont typeface="Wingdings" panose="05000000000000000000" pitchFamily="2" charset="2"/>
              <a:buChar char="v"/>
            </a:pPr>
            <a:endParaRPr lang="en-US" altLang="en-US">
              <a:solidFill>
                <a:srgbClr val="000099"/>
              </a:solidFill>
            </a:endParaRPr>
          </a:p>
          <a:p>
            <a:pPr eaLnBrk="1" hangingPunct="1">
              <a:lnSpc>
                <a:spcPct val="150000"/>
              </a:lnSpc>
              <a:buClr>
                <a:schemeClr val="accent2"/>
              </a:buClr>
              <a:buFont typeface="Wingdings" panose="05000000000000000000" pitchFamily="2" charset="2"/>
              <a:buNone/>
            </a:pPr>
            <a:endParaRPr lang="en-US" altLang="en-US">
              <a:solidFill>
                <a:schemeClr val="folHlink"/>
              </a:solidFill>
            </a:endParaRPr>
          </a:p>
          <a:p>
            <a:pPr eaLnBrk="1" hangingPunct="1">
              <a:lnSpc>
                <a:spcPct val="150000"/>
              </a:lnSpc>
              <a:buClr>
                <a:schemeClr val="accent2"/>
              </a:buClr>
              <a:buFont typeface="Wingdings" panose="05000000000000000000" pitchFamily="2" charset="2"/>
              <a:buNone/>
            </a:pPr>
            <a:endParaRPr lang="en-US" altLang="en-US">
              <a:solidFill>
                <a:schemeClr val="folHlink"/>
              </a:solidFill>
            </a:endParaRPr>
          </a:p>
          <a:p>
            <a:pPr eaLnBrk="1" hangingPunct="1">
              <a:lnSpc>
                <a:spcPct val="150000"/>
              </a:lnSpc>
              <a:buClr>
                <a:schemeClr val="accent2"/>
              </a:buClr>
              <a:buFont typeface="Wingdings" panose="05000000000000000000" pitchFamily="2" charset="2"/>
              <a:buNone/>
            </a:pPr>
            <a:r>
              <a:rPr lang="en-US" altLang="en-US">
                <a:solidFill>
                  <a:srgbClr val="CC0066"/>
                </a:solidFill>
              </a:rPr>
              <a:t>Note: 	Second byte is lower order address	</a:t>
            </a:r>
          </a:p>
          <a:p>
            <a:pPr eaLnBrk="1" hangingPunct="1">
              <a:lnSpc>
                <a:spcPct val="150000"/>
              </a:lnSpc>
              <a:buClr>
                <a:schemeClr val="accent2"/>
              </a:buClr>
              <a:buFont typeface="Wingdings" panose="05000000000000000000" pitchFamily="2" charset="2"/>
              <a:buNone/>
            </a:pPr>
            <a:r>
              <a:rPr lang="en-US" altLang="en-US">
                <a:solidFill>
                  <a:srgbClr val="CC0066"/>
                </a:solidFill>
              </a:rPr>
              <a:t>	Third byte is higher order address</a:t>
            </a:r>
          </a:p>
        </p:txBody>
      </p:sp>
      <p:graphicFrame>
        <p:nvGraphicFramePr>
          <p:cNvPr id="607253" name="Group 21"/>
          <p:cNvGraphicFramePr>
            <a:graphicFrameLocks noGrp="1"/>
          </p:cNvGraphicFramePr>
          <p:nvPr/>
        </p:nvGraphicFramePr>
        <p:xfrm>
          <a:off x="2667000" y="3690938"/>
          <a:ext cx="5257800" cy="1195416"/>
        </p:xfrm>
        <a:graphic>
          <a:graphicData uri="http://schemas.openxmlformats.org/drawingml/2006/table">
            <a:tbl>
              <a:tblPr/>
              <a:tblGrid>
                <a:gridCol w="1752600">
                  <a:extLst>
                    <a:ext uri="{9D8B030D-6E8A-4147-A177-3AD203B41FA5}">
                      <a16:colId xmlns:a16="http://schemas.microsoft.com/office/drawing/2014/main" xmlns="" val="20000"/>
                    </a:ext>
                  </a:extLst>
                </a:gridCol>
                <a:gridCol w="17526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tblGrid>
              <a:tr h="6773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Opcode</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Operand</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Hex Code</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180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JMP</a:t>
                      </a:r>
                    </a:p>
                  </a:txBody>
                  <a:tcPr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2085</a:t>
                      </a:r>
                    </a:p>
                  </a:txBody>
                  <a:tcPr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C3, 85, 20</a:t>
                      </a:r>
                    </a:p>
                  </a:txBody>
                  <a:tcPr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9083468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7171" name="Text Box 3"/>
          <p:cNvSpPr txBox="1">
            <a:spLocks noChangeArrowheads="1"/>
          </p:cNvSpPr>
          <p:nvPr/>
        </p:nvSpPr>
        <p:spPr bwMode="auto">
          <a:xfrm>
            <a:off x="1752600" y="193675"/>
            <a:ext cx="5260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Data Transfer</a:t>
            </a:r>
            <a:r>
              <a:rPr lang="en-US" altLang="en-US" sz="3200">
                <a:solidFill>
                  <a:srgbClr val="FF99CC"/>
                </a:solidFill>
              </a:rPr>
              <a:t> </a:t>
            </a:r>
            <a:r>
              <a:rPr lang="en-US" altLang="en-US" sz="3200">
                <a:solidFill>
                  <a:srgbClr val="CC0066"/>
                </a:solidFill>
              </a:rPr>
              <a:t>Instructions</a:t>
            </a:r>
          </a:p>
        </p:txBody>
      </p:sp>
      <p:sp>
        <p:nvSpPr>
          <p:cNvPr id="7172" name="Rectangle 12"/>
          <p:cNvSpPr>
            <a:spLocks noChangeArrowheads="1"/>
          </p:cNvSpPr>
          <p:nvPr/>
        </p:nvSpPr>
        <p:spPr bwMode="auto">
          <a:xfrm>
            <a:off x="838200" y="777875"/>
            <a:ext cx="7261225" cy="5775325"/>
          </a:xfrm>
          <a:prstGeom prst="rect">
            <a:avLst/>
          </a:prstGeom>
          <a:noFill/>
          <a:ln w="508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panose="05000000000000000000" pitchFamily="2" charset="2"/>
              <a:buChar char="v"/>
            </a:pPr>
            <a:r>
              <a:rPr lang="en-US" altLang="en-US"/>
              <a:t>MOV</a:t>
            </a:r>
          </a:p>
          <a:p>
            <a:pPr lvl="2" eaLnBrk="1" hangingPunct="1">
              <a:buFont typeface="Arial" panose="020B0604020202020204" pitchFamily="34" charset="0"/>
              <a:buChar char="•"/>
            </a:pPr>
            <a:r>
              <a:rPr lang="en-US" altLang="en-US" sz="2000"/>
              <a:t>MOV r1, r2</a:t>
            </a:r>
          </a:p>
          <a:p>
            <a:pPr lvl="2" eaLnBrk="1" hangingPunct="1">
              <a:buFont typeface="Arial" panose="020B0604020202020204" pitchFamily="34" charset="0"/>
              <a:buChar char="•"/>
            </a:pPr>
            <a:r>
              <a:rPr lang="en-US" altLang="en-US" sz="2000"/>
              <a:t>MOV r, M</a:t>
            </a:r>
          </a:p>
          <a:p>
            <a:pPr lvl="2" eaLnBrk="1" hangingPunct="1">
              <a:buFont typeface="Arial" panose="020B0604020202020204" pitchFamily="34" charset="0"/>
              <a:buChar char="•"/>
            </a:pPr>
            <a:r>
              <a:rPr lang="en-US" altLang="en-US" sz="2000"/>
              <a:t>MOV M, r</a:t>
            </a:r>
          </a:p>
          <a:p>
            <a:pPr eaLnBrk="1" hangingPunct="1">
              <a:buFont typeface="Wingdings" panose="05000000000000000000" pitchFamily="2" charset="2"/>
              <a:buChar char="v"/>
            </a:pPr>
            <a:r>
              <a:rPr lang="en-US" altLang="en-US"/>
              <a:t>MVI</a:t>
            </a:r>
          </a:p>
          <a:p>
            <a:pPr lvl="2" eaLnBrk="1" hangingPunct="1">
              <a:buFont typeface="Arial" panose="020B0604020202020204" pitchFamily="34" charset="0"/>
              <a:buChar char="•"/>
            </a:pPr>
            <a:r>
              <a:rPr lang="en-US" altLang="en-US" sz="2000"/>
              <a:t>MVI r, 8 bit data</a:t>
            </a:r>
          </a:p>
          <a:p>
            <a:pPr lvl="2" eaLnBrk="1" hangingPunct="1">
              <a:buFont typeface="Arial" panose="020B0604020202020204" pitchFamily="34" charset="0"/>
              <a:buChar char="•"/>
            </a:pPr>
            <a:r>
              <a:rPr lang="en-US" altLang="en-US" sz="2000"/>
              <a:t>MVI M, 8 bit data</a:t>
            </a:r>
          </a:p>
          <a:p>
            <a:pPr eaLnBrk="1" hangingPunct="1">
              <a:buFont typeface="Wingdings" panose="05000000000000000000" pitchFamily="2" charset="2"/>
              <a:buChar char="v"/>
            </a:pPr>
            <a:r>
              <a:rPr lang="en-US" altLang="en-US"/>
              <a:t>LDA address</a:t>
            </a:r>
          </a:p>
          <a:p>
            <a:pPr eaLnBrk="1" hangingPunct="1">
              <a:buFont typeface="Wingdings" panose="05000000000000000000" pitchFamily="2" charset="2"/>
              <a:buChar char="v"/>
            </a:pPr>
            <a:r>
              <a:rPr lang="en-US" altLang="en-US"/>
              <a:t>STA address</a:t>
            </a:r>
          </a:p>
          <a:p>
            <a:pPr eaLnBrk="1" hangingPunct="1">
              <a:buFont typeface="Wingdings" panose="05000000000000000000" pitchFamily="2" charset="2"/>
              <a:buChar char="v"/>
            </a:pPr>
            <a:r>
              <a:rPr lang="en-US" altLang="en-US"/>
              <a:t>LDAX rp</a:t>
            </a:r>
          </a:p>
          <a:p>
            <a:pPr eaLnBrk="1" hangingPunct="1">
              <a:buFont typeface="Wingdings" panose="05000000000000000000" pitchFamily="2" charset="2"/>
              <a:buChar char="v"/>
            </a:pPr>
            <a:r>
              <a:rPr lang="en-US" altLang="en-US"/>
              <a:t>STAX rp</a:t>
            </a:r>
          </a:p>
          <a:p>
            <a:pPr eaLnBrk="1" hangingPunct="1">
              <a:buFont typeface="Wingdings" panose="05000000000000000000" pitchFamily="2" charset="2"/>
              <a:buChar char="v"/>
            </a:pPr>
            <a:r>
              <a:rPr lang="en-US" altLang="en-US"/>
              <a:t>LHLD address</a:t>
            </a:r>
          </a:p>
          <a:p>
            <a:pPr eaLnBrk="1" hangingPunct="1">
              <a:buFont typeface="Wingdings" panose="05000000000000000000" pitchFamily="2" charset="2"/>
              <a:buChar char="v"/>
            </a:pPr>
            <a:r>
              <a:rPr lang="en-US" altLang="en-US"/>
              <a:t>SHLD address</a:t>
            </a:r>
          </a:p>
          <a:p>
            <a:pPr eaLnBrk="1" hangingPunct="1">
              <a:buFont typeface="Wingdings" panose="05000000000000000000" pitchFamily="2" charset="2"/>
              <a:buChar char="v"/>
            </a:pPr>
            <a:r>
              <a:rPr lang="en-US" altLang="en-US"/>
              <a:t>LXI rp, 16 bit data</a:t>
            </a:r>
          </a:p>
          <a:p>
            <a:pPr eaLnBrk="1" hangingPunct="1">
              <a:buFont typeface="Wingdings" panose="05000000000000000000" pitchFamily="2" charset="2"/>
              <a:buChar char="v"/>
            </a:pPr>
            <a:r>
              <a:rPr lang="en-US" altLang="en-US"/>
              <a:t>XCHG</a:t>
            </a:r>
          </a:p>
          <a:p>
            <a:pPr eaLnBrk="1" hangingPunct="1"/>
            <a:endParaRPr lang="en-US" altLang="en-US"/>
          </a:p>
        </p:txBody>
      </p:sp>
    </p:spTree>
    <p:extLst>
      <p:ext uri="{BB962C8B-B14F-4D97-AF65-F5344CB8AC3E}">
        <p14:creationId xmlns:p14="http://schemas.microsoft.com/office/powerpoint/2010/main" val="14276752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819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819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MOV A, B</a:t>
            </a:r>
          </a:p>
        </p:txBody>
      </p:sp>
      <p:grpSp>
        <p:nvGrpSpPr>
          <p:cNvPr id="2" name="Group 37"/>
          <p:cNvGrpSpPr>
            <a:grpSpLocks/>
          </p:cNvGrpSpPr>
          <p:nvPr/>
        </p:nvGrpSpPr>
        <p:grpSpPr bwMode="auto">
          <a:xfrm>
            <a:off x="304800" y="1981200"/>
            <a:ext cx="3048000" cy="1701800"/>
            <a:chOff x="192" y="1248"/>
            <a:chExt cx="1920" cy="1072"/>
          </a:xfrm>
        </p:grpSpPr>
        <p:sp>
          <p:nvSpPr>
            <p:cNvPr id="8207" name="Text Box 6"/>
            <p:cNvSpPr txBox="1">
              <a:spLocks noChangeArrowheads="1"/>
            </p:cNvSpPr>
            <p:nvPr/>
          </p:nvSpPr>
          <p:spPr bwMode="auto">
            <a:xfrm>
              <a:off x="240"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8208" name="Text Box 7"/>
            <p:cNvSpPr txBox="1">
              <a:spLocks noChangeArrowheads="1"/>
            </p:cNvSpPr>
            <p:nvPr/>
          </p:nvSpPr>
          <p:spPr bwMode="auto">
            <a:xfrm>
              <a:off x="816"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8209" name="Text Box 8"/>
            <p:cNvSpPr txBox="1">
              <a:spLocks noChangeArrowheads="1"/>
            </p:cNvSpPr>
            <p:nvPr/>
          </p:nvSpPr>
          <p:spPr bwMode="auto">
            <a:xfrm>
              <a:off x="816"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a:t>
              </a:r>
              <a:r>
                <a:rPr lang="en-US" altLang="en-US" sz="2000">
                  <a:solidFill>
                    <a:srgbClr val="FFFF66"/>
                  </a:solidFill>
                </a:rPr>
                <a:t> </a:t>
              </a:r>
              <a:r>
                <a:rPr lang="en-US" altLang="en-US" baseline="-25000">
                  <a:solidFill>
                    <a:schemeClr val="accent2"/>
                  </a:solidFill>
                </a:rPr>
                <a:t>h</a:t>
              </a:r>
            </a:p>
          </p:txBody>
        </p:sp>
        <p:sp>
          <p:nvSpPr>
            <p:cNvPr id="8210" name="Text Box 9"/>
            <p:cNvSpPr txBox="1">
              <a:spLocks noChangeArrowheads="1"/>
            </p:cNvSpPr>
            <p:nvPr/>
          </p:nvSpPr>
          <p:spPr bwMode="auto">
            <a:xfrm>
              <a:off x="240"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8211" name="Text Box 10"/>
            <p:cNvSpPr txBox="1">
              <a:spLocks noChangeArrowheads="1"/>
            </p:cNvSpPr>
            <p:nvPr/>
          </p:nvSpPr>
          <p:spPr bwMode="auto">
            <a:xfrm>
              <a:off x="192"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grpSp>
        <p:nvGrpSpPr>
          <p:cNvPr id="3" name="Group 38"/>
          <p:cNvGrpSpPr>
            <a:grpSpLocks/>
          </p:cNvGrpSpPr>
          <p:nvPr/>
        </p:nvGrpSpPr>
        <p:grpSpPr bwMode="auto">
          <a:xfrm>
            <a:off x="4724400" y="1981200"/>
            <a:ext cx="3048000" cy="1701800"/>
            <a:chOff x="2976" y="1248"/>
            <a:chExt cx="1920" cy="1072"/>
          </a:xfrm>
        </p:grpSpPr>
        <p:sp>
          <p:nvSpPr>
            <p:cNvPr id="8202"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8203"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 </a:t>
              </a:r>
              <a:r>
                <a:rPr lang="en-US" altLang="en-US" sz="2000" baseline="-25000">
                  <a:solidFill>
                    <a:schemeClr val="accent2"/>
                  </a:solidFill>
                </a:rPr>
                <a:t>h</a:t>
              </a:r>
            </a:p>
          </p:txBody>
        </p:sp>
        <p:sp>
          <p:nvSpPr>
            <p:cNvPr id="8204" name="Text Box 22"/>
            <p:cNvSpPr txBox="1">
              <a:spLocks noChangeArrowheads="1"/>
            </p:cNvSpPr>
            <p:nvPr/>
          </p:nvSpPr>
          <p:spPr bwMode="auto">
            <a:xfrm>
              <a:off x="3600"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 </a:t>
              </a:r>
              <a:r>
                <a:rPr lang="en-US" altLang="en-US" sz="2000" baseline="-25000">
                  <a:solidFill>
                    <a:schemeClr val="accent2"/>
                  </a:solidFill>
                </a:rPr>
                <a:t>h</a:t>
              </a:r>
            </a:p>
          </p:txBody>
        </p:sp>
        <p:sp>
          <p:nvSpPr>
            <p:cNvPr id="8205"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8206" name="Text Box 24"/>
            <p:cNvSpPr txBox="1">
              <a:spLocks noChangeArrowheads="1"/>
            </p:cNvSpPr>
            <p:nvPr/>
          </p:nvSpPr>
          <p:spPr bwMode="auto">
            <a:xfrm>
              <a:off x="2976"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sp>
        <p:nvSpPr>
          <p:cNvPr id="243739" name="AutoShape 27"/>
          <p:cNvSpPr>
            <a:spLocks noChangeArrowheads="1"/>
          </p:cNvSpPr>
          <p:nvPr/>
        </p:nvSpPr>
        <p:spPr bwMode="auto">
          <a:xfrm>
            <a:off x="3276600" y="3124200"/>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8200" name="Text Box 34"/>
          <p:cNvSpPr txBox="1">
            <a:spLocks noChangeArrowheads="1"/>
          </p:cNvSpPr>
          <p:nvPr/>
        </p:nvSpPr>
        <p:spPr bwMode="auto">
          <a:xfrm>
            <a:off x="1600200" y="4876800"/>
            <a:ext cx="510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modified during the execution of data transfer instruction.</a:t>
            </a:r>
          </a:p>
        </p:txBody>
      </p:sp>
      <p:sp>
        <p:nvSpPr>
          <p:cNvPr id="8201"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12299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diamond(in)">
                                      <p:cBhvr>
                                        <p:cTn id="12" dur="20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amond(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921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9220"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MOV C, M</a:t>
            </a: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922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304800" y="1981200"/>
            <a:ext cx="3048000" cy="1701800"/>
            <a:chOff x="304800" y="1981200"/>
            <a:chExt cx="3048000" cy="1701800"/>
          </a:xfrm>
        </p:grpSpPr>
        <p:sp>
          <p:nvSpPr>
            <p:cNvPr id="9251"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9252" name="Text Box 7"/>
            <p:cNvSpPr txBox="1">
              <a:spLocks noChangeArrowheads="1"/>
            </p:cNvSpPr>
            <p:nvPr/>
          </p:nvSpPr>
          <p:spPr bwMode="auto">
            <a:xfrm>
              <a:off x="1295400" y="27432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9253" name="Text Box 8"/>
            <p:cNvSpPr txBox="1">
              <a:spLocks noChangeArrowheads="1"/>
            </p:cNvSpPr>
            <p:nvPr/>
          </p:nvSpPr>
          <p:spPr bwMode="auto">
            <a:xfrm>
              <a:off x="1295400" y="3276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9254" name="Text Box 9"/>
            <p:cNvSpPr txBox="1">
              <a:spLocks noChangeArrowheads="1"/>
            </p:cNvSpPr>
            <p:nvPr/>
          </p:nvSpPr>
          <p:spPr bwMode="auto">
            <a:xfrm>
              <a:off x="381000" y="2743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9255" name="Text Box 10"/>
            <p:cNvSpPr txBox="1">
              <a:spLocks noChangeArrowheads="1"/>
            </p:cNvSpPr>
            <p:nvPr/>
          </p:nvSpPr>
          <p:spPr bwMode="auto">
            <a:xfrm>
              <a:off x="304800" y="3276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3" name="Group 50"/>
          <p:cNvGrpSpPr>
            <a:grpSpLocks/>
          </p:cNvGrpSpPr>
          <p:nvPr/>
        </p:nvGrpSpPr>
        <p:grpSpPr bwMode="auto">
          <a:xfrm>
            <a:off x="457200" y="4073525"/>
            <a:ext cx="1866900" cy="2082800"/>
            <a:chOff x="457200" y="4073585"/>
            <a:chExt cx="1866900" cy="2082740"/>
          </a:xfrm>
        </p:grpSpPr>
        <p:sp>
          <p:nvSpPr>
            <p:cNvPr id="9242" name="Text Box 10"/>
            <p:cNvSpPr txBox="1">
              <a:spLocks noChangeArrowheads="1"/>
            </p:cNvSpPr>
            <p:nvPr/>
          </p:nvSpPr>
          <p:spPr bwMode="auto">
            <a:xfrm>
              <a:off x="495300" y="450209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9243" name="Text Box 8"/>
            <p:cNvSpPr txBox="1">
              <a:spLocks noChangeArrowheads="1"/>
            </p:cNvSpPr>
            <p:nvPr/>
          </p:nvSpPr>
          <p:spPr bwMode="auto">
            <a:xfrm>
              <a:off x="1333500" y="44958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9244" name="Text Box 10"/>
            <p:cNvSpPr txBox="1">
              <a:spLocks noChangeArrowheads="1"/>
            </p:cNvSpPr>
            <p:nvPr/>
          </p:nvSpPr>
          <p:spPr bwMode="auto">
            <a:xfrm>
              <a:off x="495300" y="4902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9245" name="Text Box 8"/>
            <p:cNvSpPr txBox="1">
              <a:spLocks noChangeArrowheads="1"/>
            </p:cNvSpPr>
            <p:nvPr/>
          </p:nvSpPr>
          <p:spPr bwMode="auto">
            <a:xfrm>
              <a:off x="1333500" y="49022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9246" name="Text Box 10"/>
            <p:cNvSpPr txBox="1">
              <a:spLocks noChangeArrowheads="1"/>
            </p:cNvSpPr>
            <p:nvPr/>
          </p:nvSpPr>
          <p:spPr bwMode="auto">
            <a:xfrm>
              <a:off x="457200" y="5318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9247" name="Text Box 10"/>
            <p:cNvSpPr txBox="1">
              <a:spLocks noChangeArrowheads="1"/>
            </p:cNvSpPr>
            <p:nvPr/>
          </p:nvSpPr>
          <p:spPr bwMode="auto">
            <a:xfrm>
              <a:off x="457200" y="5759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9248" name="Text Box 8"/>
            <p:cNvSpPr txBox="1">
              <a:spLocks noChangeArrowheads="1"/>
            </p:cNvSpPr>
            <p:nvPr/>
          </p:nvSpPr>
          <p:spPr bwMode="auto">
            <a:xfrm>
              <a:off x="1333500" y="5308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9249" name="Text Box 8"/>
            <p:cNvSpPr txBox="1">
              <a:spLocks noChangeArrowheads="1"/>
            </p:cNvSpPr>
            <p:nvPr/>
          </p:nvSpPr>
          <p:spPr bwMode="auto">
            <a:xfrm>
              <a:off x="1333500" y="5715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9250" name="Text Box 10"/>
            <p:cNvSpPr txBox="1">
              <a:spLocks noChangeArrowheads="1"/>
            </p:cNvSpPr>
            <p:nvPr/>
          </p:nvSpPr>
          <p:spPr bwMode="auto">
            <a:xfrm>
              <a:off x="800100" y="4073585"/>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4" name="Group 51"/>
          <p:cNvGrpSpPr>
            <a:grpSpLocks/>
          </p:cNvGrpSpPr>
          <p:nvPr/>
        </p:nvGrpSpPr>
        <p:grpSpPr bwMode="auto">
          <a:xfrm>
            <a:off x="4724400" y="1981200"/>
            <a:ext cx="3048000" cy="4197350"/>
            <a:chOff x="4724400" y="1981200"/>
            <a:chExt cx="3048000" cy="4197230"/>
          </a:xfrm>
        </p:grpSpPr>
        <p:sp>
          <p:nvSpPr>
            <p:cNvPr id="9228"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9229" name="Text Box 7"/>
            <p:cNvSpPr txBox="1">
              <a:spLocks noChangeArrowheads="1"/>
            </p:cNvSpPr>
            <p:nvPr/>
          </p:nvSpPr>
          <p:spPr bwMode="auto">
            <a:xfrm>
              <a:off x="5715000" y="26828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 </a:t>
              </a:r>
              <a:r>
                <a:rPr lang="en-US" altLang="en-US" sz="2000" baseline="-25000">
                  <a:solidFill>
                    <a:schemeClr val="accent2"/>
                  </a:solidFill>
                </a:rPr>
                <a:t>h</a:t>
              </a:r>
            </a:p>
          </p:txBody>
        </p:sp>
        <p:sp>
          <p:nvSpPr>
            <p:cNvPr id="9230" name="Text Box 9"/>
            <p:cNvSpPr txBox="1">
              <a:spLocks noChangeArrowheads="1"/>
            </p:cNvSpPr>
            <p:nvPr/>
          </p:nvSpPr>
          <p:spPr bwMode="auto">
            <a:xfrm>
              <a:off x="4800600" y="26828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9231" name="Text Box 8"/>
            <p:cNvSpPr txBox="1">
              <a:spLocks noChangeArrowheads="1"/>
            </p:cNvSpPr>
            <p:nvPr/>
          </p:nvSpPr>
          <p:spPr bwMode="auto">
            <a:xfrm>
              <a:off x="5715000" y="3230562"/>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9232" name="Text Box 10"/>
            <p:cNvSpPr txBox="1">
              <a:spLocks noChangeArrowheads="1"/>
            </p:cNvSpPr>
            <p:nvPr/>
          </p:nvSpPr>
          <p:spPr bwMode="auto">
            <a:xfrm>
              <a:off x="4724400" y="323056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9233" name="Text Box 10"/>
            <p:cNvSpPr txBox="1">
              <a:spLocks noChangeArrowheads="1"/>
            </p:cNvSpPr>
            <p:nvPr/>
          </p:nvSpPr>
          <p:spPr bwMode="auto">
            <a:xfrm>
              <a:off x="4972050" y="4524195"/>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9234" name="Text Box 8"/>
            <p:cNvSpPr txBox="1">
              <a:spLocks noChangeArrowheads="1"/>
            </p:cNvSpPr>
            <p:nvPr/>
          </p:nvSpPr>
          <p:spPr bwMode="auto">
            <a:xfrm>
              <a:off x="5810250" y="451790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9235" name="Text Box 10"/>
            <p:cNvSpPr txBox="1">
              <a:spLocks noChangeArrowheads="1"/>
            </p:cNvSpPr>
            <p:nvPr/>
          </p:nvSpPr>
          <p:spPr bwMode="auto">
            <a:xfrm>
              <a:off x="4972050" y="492430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9236" name="Text Box 8"/>
            <p:cNvSpPr txBox="1">
              <a:spLocks noChangeArrowheads="1"/>
            </p:cNvSpPr>
            <p:nvPr/>
          </p:nvSpPr>
          <p:spPr bwMode="auto">
            <a:xfrm>
              <a:off x="5810250" y="492430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9237" name="Text Box 10"/>
            <p:cNvSpPr txBox="1">
              <a:spLocks noChangeArrowheads="1"/>
            </p:cNvSpPr>
            <p:nvPr/>
          </p:nvSpPr>
          <p:spPr bwMode="auto">
            <a:xfrm>
              <a:off x="4933950" y="534023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9238" name="Text Box 10"/>
            <p:cNvSpPr txBox="1">
              <a:spLocks noChangeArrowheads="1"/>
            </p:cNvSpPr>
            <p:nvPr/>
          </p:nvSpPr>
          <p:spPr bwMode="auto">
            <a:xfrm>
              <a:off x="4933950" y="578155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9239" name="Text Box 8"/>
            <p:cNvSpPr txBox="1">
              <a:spLocks noChangeArrowheads="1"/>
            </p:cNvSpPr>
            <p:nvPr/>
          </p:nvSpPr>
          <p:spPr bwMode="auto">
            <a:xfrm>
              <a:off x="5810250" y="533070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9240" name="Text Box 8"/>
            <p:cNvSpPr txBox="1">
              <a:spLocks noChangeArrowheads="1"/>
            </p:cNvSpPr>
            <p:nvPr/>
          </p:nvSpPr>
          <p:spPr bwMode="auto">
            <a:xfrm>
              <a:off x="5810250" y="573710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9241" name="Text Box 10"/>
            <p:cNvSpPr txBox="1">
              <a:spLocks noChangeArrowheads="1"/>
            </p:cNvSpPr>
            <p:nvPr/>
          </p:nvSpPr>
          <p:spPr bwMode="auto">
            <a:xfrm>
              <a:off x="5276850" y="4095690"/>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53" name="Curved Left Arrow 52"/>
          <p:cNvSpPr/>
          <p:nvPr/>
        </p:nvSpPr>
        <p:spPr bwMode="auto">
          <a:xfrm>
            <a:off x="6705600" y="2743200"/>
            <a:ext cx="838200" cy="2587505"/>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
        <p:nvSpPr>
          <p:cNvPr id="41" name="Curved Right Arrow 40"/>
          <p:cNvSpPr>
            <a:spLocks noChangeArrowheads="1"/>
          </p:cNvSpPr>
          <p:nvPr/>
        </p:nvSpPr>
        <p:spPr bwMode="auto">
          <a:xfrm>
            <a:off x="609600" y="3448050"/>
            <a:ext cx="762000" cy="1870075"/>
          </a:xfrm>
          <a:prstGeom prst="curvedRightArrow">
            <a:avLst>
              <a:gd name="adj1" fmla="val 25008"/>
              <a:gd name="adj2" fmla="val 50004"/>
              <a:gd name="adj3" fmla="val 25000"/>
            </a:avLst>
          </a:prstGeom>
          <a:solidFill>
            <a:schemeClr val="accent1">
              <a:alpha val="34117"/>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712658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in)">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ox(in)">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024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0244" name="Text Box 5"/>
          <p:cNvSpPr txBox="1">
            <a:spLocks noChangeArrowheads="1"/>
          </p:cNvSpPr>
          <p:nvPr/>
        </p:nvSpPr>
        <p:spPr bwMode="auto">
          <a:xfrm>
            <a:off x="2667000" y="1092200"/>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MVI B, 18</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0246"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77925"/>
            <a:chOff x="381000" y="2917765"/>
            <a:chExt cx="2971800" cy="1177925"/>
          </a:xfrm>
        </p:grpSpPr>
        <p:sp>
          <p:nvSpPr>
            <p:cNvPr id="10252"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0253" name="Text Box 7"/>
            <p:cNvSpPr txBox="1">
              <a:spLocks noChangeArrowheads="1"/>
            </p:cNvSpPr>
            <p:nvPr/>
          </p:nvSpPr>
          <p:spPr bwMode="auto">
            <a:xfrm>
              <a:off x="1295400" y="367976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10254"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grpSp>
        <p:nvGrpSpPr>
          <p:cNvPr id="3" name="Group 51"/>
          <p:cNvGrpSpPr>
            <a:grpSpLocks/>
          </p:cNvGrpSpPr>
          <p:nvPr/>
        </p:nvGrpSpPr>
        <p:grpSpPr bwMode="auto">
          <a:xfrm>
            <a:off x="4876800" y="2917825"/>
            <a:ext cx="2971800" cy="1117600"/>
            <a:chOff x="4876800" y="2917765"/>
            <a:chExt cx="2971800" cy="1117600"/>
          </a:xfrm>
        </p:grpSpPr>
        <p:sp>
          <p:nvSpPr>
            <p:cNvPr id="10249"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0250" name="Text Box 7"/>
            <p:cNvSpPr txBox="1">
              <a:spLocks noChangeArrowheads="1"/>
            </p:cNvSpPr>
            <p:nvPr/>
          </p:nvSpPr>
          <p:spPr bwMode="auto">
            <a:xfrm>
              <a:off x="5791200" y="361944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18 </a:t>
              </a:r>
              <a:r>
                <a:rPr lang="en-US" altLang="en-US" sz="2000" baseline="-25000">
                  <a:solidFill>
                    <a:schemeClr val="accent2"/>
                  </a:solidFill>
                </a:rPr>
                <a:t>h</a:t>
              </a:r>
            </a:p>
          </p:txBody>
        </p:sp>
        <p:sp>
          <p:nvSpPr>
            <p:cNvPr id="10251"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spTree>
    <p:extLst>
      <p:ext uri="{BB962C8B-B14F-4D97-AF65-F5344CB8AC3E}">
        <p14:creationId xmlns:p14="http://schemas.microsoft.com/office/powerpoint/2010/main" val="14398996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200" baseline="0" dirty="0" smtClean="0">
                <a:solidFill>
                  <a:srgbClr val="000000"/>
                </a:solidFill>
                <a:latin typeface="Times New Roman"/>
              </a:rPr>
              <a:t/>
            </a:r>
            <a:br>
              <a:rPr lang="en-US" sz="1200" baseline="0" dirty="0" smtClean="0">
                <a:solidFill>
                  <a:srgbClr val="000000"/>
                </a:solidFill>
                <a:latin typeface="Times New Roman"/>
              </a:rPr>
            </a:br>
            <a:r>
              <a:rPr lang="en-US" sz="1200" baseline="0" dirty="0" smtClean="0">
                <a:solidFill>
                  <a:srgbClr val="000000"/>
                </a:solidFill>
                <a:latin typeface="Times New Roman"/>
              </a:rPr>
              <a:t>1</a:t>
            </a:r>
            <a:br>
              <a:rPr lang="en-US" sz="1200" baseline="0" dirty="0" smtClean="0">
                <a:solidFill>
                  <a:srgbClr val="000000"/>
                </a:solidFill>
                <a:latin typeface="Times New Roman"/>
              </a:rPr>
            </a:br>
            <a:r>
              <a:rPr lang="en-US" sz="4900" dirty="0" smtClean="0">
                <a:solidFill>
                  <a:srgbClr val="000000"/>
                </a:solidFill>
                <a:latin typeface="Times New Roman"/>
              </a:rPr>
              <a:t>1. </a:t>
            </a:r>
            <a:r>
              <a:rPr lang="en-US" dirty="0" smtClean="0">
                <a:latin typeface="Times New Roman"/>
              </a:rPr>
              <a:t>8085 Microprocessor Architecture</a:t>
            </a:r>
            <a:endParaRPr lang="en-US" dirty="0"/>
          </a:p>
        </p:txBody>
      </p:sp>
      <p:sp>
        <p:nvSpPr>
          <p:cNvPr id="3" name="Content Placeholder 2"/>
          <p:cNvSpPr>
            <a:spLocks noGrp="1"/>
          </p:cNvSpPr>
          <p:nvPr>
            <p:ph idx="1"/>
          </p:nvPr>
        </p:nvSpPr>
        <p:spPr/>
        <p:txBody>
          <a:bodyPr>
            <a:normAutofit/>
          </a:bodyPr>
          <a:lstStyle/>
          <a:p>
            <a:endParaRPr lang="en-US" sz="1400" baseline="0" dirty="0" smtClean="0">
              <a:solidFill>
                <a:srgbClr val="000000"/>
              </a:solidFill>
              <a:latin typeface="Times New Roman"/>
            </a:endParaRPr>
          </a:p>
          <a:p>
            <a:r>
              <a:rPr lang="en-US" baseline="0" dirty="0" smtClean="0">
                <a:latin typeface="Times New Roman"/>
              </a:rPr>
              <a:t>8-bit general purpose </a:t>
            </a:r>
            <a:r>
              <a:rPr lang="el-GR" baseline="0" dirty="0" smtClean="0">
                <a:latin typeface="Times New Roman"/>
              </a:rPr>
              <a:t>μ</a:t>
            </a:r>
            <a:r>
              <a:rPr lang="en-US" baseline="0" dirty="0" smtClean="0">
                <a:latin typeface="Times New Roman"/>
              </a:rPr>
              <a:t>p</a:t>
            </a:r>
          </a:p>
          <a:p>
            <a:r>
              <a:rPr lang="en-US" baseline="0" dirty="0" smtClean="0">
                <a:latin typeface="Times New Roman"/>
              </a:rPr>
              <a:t>Capable of addressing 64 k of memory</a:t>
            </a:r>
          </a:p>
          <a:p>
            <a:r>
              <a:rPr lang="en-US" baseline="0" dirty="0" smtClean="0">
                <a:latin typeface="Times New Roman"/>
              </a:rPr>
              <a:t>Has 40 pins</a:t>
            </a:r>
          </a:p>
          <a:p>
            <a:r>
              <a:rPr lang="en-US" baseline="0" dirty="0" smtClean="0">
                <a:latin typeface="Times New Roman"/>
              </a:rPr>
              <a:t>Requires +5 v power supply</a:t>
            </a:r>
          </a:p>
          <a:p>
            <a:r>
              <a:rPr lang="en-US" baseline="0" dirty="0" smtClean="0">
                <a:latin typeface="Times New Roman"/>
              </a:rPr>
              <a:t>Can operate with 3 MHz clock</a:t>
            </a:r>
          </a:p>
          <a:p>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7</a:t>
            </a:fld>
            <a:endParaRPr lang="en-US"/>
          </a:p>
        </p:txBody>
      </p:sp>
    </p:spTree>
    <p:extLst>
      <p:ext uri="{BB962C8B-B14F-4D97-AF65-F5344CB8AC3E}">
        <p14:creationId xmlns:p14="http://schemas.microsoft.com/office/powerpoint/2010/main" val="22529463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126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1268"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LDA 2005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127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381000" y="2327275"/>
            <a:ext cx="2971800" cy="1177925"/>
            <a:chOff x="381000" y="1981200"/>
            <a:chExt cx="2971800" cy="1177925"/>
          </a:xfrm>
        </p:grpSpPr>
        <p:sp>
          <p:nvSpPr>
            <p:cNvPr id="11296"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1297" name="Text Box 7"/>
            <p:cNvSpPr txBox="1">
              <a:spLocks noChangeArrowheads="1"/>
            </p:cNvSpPr>
            <p:nvPr/>
          </p:nvSpPr>
          <p:spPr bwMode="auto">
            <a:xfrm>
              <a:off x="1295400" y="27432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87 </a:t>
              </a:r>
              <a:r>
                <a:rPr lang="en-US" altLang="en-US" sz="2000" baseline="-25000">
                  <a:solidFill>
                    <a:schemeClr val="accent2"/>
                  </a:solidFill>
                </a:rPr>
                <a:t>h</a:t>
              </a:r>
            </a:p>
          </p:txBody>
        </p:sp>
        <p:sp>
          <p:nvSpPr>
            <p:cNvPr id="11298" name="Text Box 9"/>
            <p:cNvSpPr txBox="1">
              <a:spLocks noChangeArrowheads="1"/>
            </p:cNvSpPr>
            <p:nvPr/>
          </p:nvSpPr>
          <p:spPr bwMode="auto">
            <a:xfrm>
              <a:off x="381000" y="2743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grpSp>
        <p:nvGrpSpPr>
          <p:cNvPr id="3" name="Group 50"/>
          <p:cNvGrpSpPr>
            <a:grpSpLocks/>
          </p:cNvGrpSpPr>
          <p:nvPr/>
        </p:nvGrpSpPr>
        <p:grpSpPr bwMode="auto">
          <a:xfrm>
            <a:off x="457200" y="4073525"/>
            <a:ext cx="1866900" cy="2082800"/>
            <a:chOff x="457200" y="4073585"/>
            <a:chExt cx="1866900" cy="2082740"/>
          </a:xfrm>
        </p:grpSpPr>
        <p:sp>
          <p:nvSpPr>
            <p:cNvPr id="11287" name="Text Box 10"/>
            <p:cNvSpPr txBox="1">
              <a:spLocks noChangeArrowheads="1"/>
            </p:cNvSpPr>
            <p:nvPr/>
          </p:nvSpPr>
          <p:spPr bwMode="auto">
            <a:xfrm>
              <a:off x="495300" y="450209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2003</a:t>
              </a:r>
            </a:p>
          </p:txBody>
        </p:sp>
        <p:sp>
          <p:nvSpPr>
            <p:cNvPr id="11288" name="Text Box 8"/>
            <p:cNvSpPr txBox="1">
              <a:spLocks noChangeArrowheads="1"/>
            </p:cNvSpPr>
            <p:nvPr/>
          </p:nvSpPr>
          <p:spPr bwMode="auto">
            <a:xfrm>
              <a:off x="1333500" y="44958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1289" name="Text Box 10"/>
            <p:cNvSpPr txBox="1">
              <a:spLocks noChangeArrowheads="1"/>
            </p:cNvSpPr>
            <p:nvPr/>
          </p:nvSpPr>
          <p:spPr bwMode="auto">
            <a:xfrm>
              <a:off x="495300" y="4902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1290" name="Text Box 8"/>
            <p:cNvSpPr txBox="1">
              <a:spLocks noChangeArrowheads="1"/>
            </p:cNvSpPr>
            <p:nvPr/>
          </p:nvSpPr>
          <p:spPr bwMode="auto">
            <a:xfrm>
              <a:off x="1333500" y="49022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1291" name="Text Box 10"/>
            <p:cNvSpPr txBox="1">
              <a:spLocks noChangeArrowheads="1"/>
            </p:cNvSpPr>
            <p:nvPr/>
          </p:nvSpPr>
          <p:spPr bwMode="auto">
            <a:xfrm>
              <a:off x="457200" y="5318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1292" name="Text Box 10"/>
            <p:cNvSpPr txBox="1">
              <a:spLocks noChangeArrowheads="1"/>
            </p:cNvSpPr>
            <p:nvPr/>
          </p:nvSpPr>
          <p:spPr bwMode="auto">
            <a:xfrm>
              <a:off x="457200" y="5759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1293" name="Text Box 8"/>
            <p:cNvSpPr txBox="1">
              <a:spLocks noChangeArrowheads="1"/>
            </p:cNvSpPr>
            <p:nvPr/>
          </p:nvSpPr>
          <p:spPr bwMode="auto">
            <a:xfrm>
              <a:off x="1333500" y="5308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1294" name="Text Box 8"/>
            <p:cNvSpPr txBox="1">
              <a:spLocks noChangeArrowheads="1"/>
            </p:cNvSpPr>
            <p:nvPr/>
          </p:nvSpPr>
          <p:spPr bwMode="auto">
            <a:xfrm>
              <a:off x="1333500" y="5715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1295" name="Text Box 10"/>
            <p:cNvSpPr txBox="1">
              <a:spLocks noChangeArrowheads="1"/>
            </p:cNvSpPr>
            <p:nvPr/>
          </p:nvSpPr>
          <p:spPr bwMode="auto">
            <a:xfrm>
              <a:off x="800100" y="4073585"/>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4" name="Group 51"/>
          <p:cNvGrpSpPr>
            <a:grpSpLocks/>
          </p:cNvGrpSpPr>
          <p:nvPr/>
        </p:nvGrpSpPr>
        <p:grpSpPr bwMode="auto">
          <a:xfrm>
            <a:off x="4800600" y="2419350"/>
            <a:ext cx="2971800" cy="3702050"/>
            <a:chOff x="4800600" y="1981200"/>
            <a:chExt cx="2971800" cy="3701960"/>
          </a:xfrm>
        </p:grpSpPr>
        <p:sp>
          <p:nvSpPr>
            <p:cNvPr id="11275"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1276" name="Text Box 7"/>
            <p:cNvSpPr txBox="1">
              <a:spLocks noChangeArrowheads="1"/>
            </p:cNvSpPr>
            <p:nvPr/>
          </p:nvSpPr>
          <p:spPr bwMode="auto">
            <a:xfrm>
              <a:off x="5715000" y="26828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 </a:t>
              </a:r>
              <a:r>
                <a:rPr lang="en-US" altLang="en-US" sz="2000" baseline="-25000">
                  <a:solidFill>
                    <a:schemeClr val="accent2"/>
                  </a:solidFill>
                </a:rPr>
                <a:t>h</a:t>
              </a:r>
            </a:p>
          </p:txBody>
        </p:sp>
        <p:sp>
          <p:nvSpPr>
            <p:cNvPr id="11277" name="Text Box 9"/>
            <p:cNvSpPr txBox="1">
              <a:spLocks noChangeArrowheads="1"/>
            </p:cNvSpPr>
            <p:nvPr/>
          </p:nvSpPr>
          <p:spPr bwMode="auto">
            <a:xfrm>
              <a:off x="4800600" y="26828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1278" name="Text Box 10"/>
            <p:cNvSpPr txBox="1">
              <a:spLocks noChangeArrowheads="1"/>
            </p:cNvSpPr>
            <p:nvPr/>
          </p:nvSpPr>
          <p:spPr bwMode="auto">
            <a:xfrm>
              <a:off x="5010150" y="4028925"/>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2003</a:t>
              </a:r>
            </a:p>
          </p:txBody>
        </p:sp>
        <p:sp>
          <p:nvSpPr>
            <p:cNvPr id="11279" name="Text Box 8"/>
            <p:cNvSpPr txBox="1">
              <a:spLocks noChangeArrowheads="1"/>
            </p:cNvSpPr>
            <p:nvPr/>
          </p:nvSpPr>
          <p:spPr bwMode="auto">
            <a:xfrm>
              <a:off x="5848350" y="40226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1280" name="Text Box 10"/>
            <p:cNvSpPr txBox="1">
              <a:spLocks noChangeArrowheads="1"/>
            </p:cNvSpPr>
            <p:nvPr/>
          </p:nvSpPr>
          <p:spPr bwMode="auto">
            <a:xfrm>
              <a:off x="5010150" y="442903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1281" name="Text Box 8"/>
            <p:cNvSpPr txBox="1">
              <a:spLocks noChangeArrowheads="1"/>
            </p:cNvSpPr>
            <p:nvPr/>
          </p:nvSpPr>
          <p:spPr bwMode="auto">
            <a:xfrm>
              <a:off x="5848350" y="44290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1282" name="Text Box 10"/>
            <p:cNvSpPr txBox="1">
              <a:spLocks noChangeArrowheads="1"/>
            </p:cNvSpPr>
            <p:nvPr/>
          </p:nvSpPr>
          <p:spPr bwMode="auto">
            <a:xfrm>
              <a:off x="4972050" y="484496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1283" name="Text Box 10"/>
            <p:cNvSpPr txBox="1">
              <a:spLocks noChangeArrowheads="1"/>
            </p:cNvSpPr>
            <p:nvPr/>
          </p:nvSpPr>
          <p:spPr bwMode="auto">
            <a:xfrm>
              <a:off x="4972050" y="528628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1284" name="Text Box 8"/>
            <p:cNvSpPr txBox="1">
              <a:spLocks noChangeArrowheads="1"/>
            </p:cNvSpPr>
            <p:nvPr/>
          </p:nvSpPr>
          <p:spPr bwMode="auto">
            <a:xfrm>
              <a:off x="5848350" y="48354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1285" name="Text Box 8"/>
            <p:cNvSpPr txBox="1">
              <a:spLocks noChangeArrowheads="1"/>
            </p:cNvSpPr>
            <p:nvPr/>
          </p:nvSpPr>
          <p:spPr bwMode="auto">
            <a:xfrm>
              <a:off x="5848350" y="52418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1286" name="Text Box 10"/>
            <p:cNvSpPr txBox="1">
              <a:spLocks noChangeArrowheads="1"/>
            </p:cNvSpPr>
            <p:nvPr/>
          </p:nvSpPr>
          <p:spPr bwMode="auto">
            <a:xfrm>
              <a:off x="5314950" y="3600420"/>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52" name="Curved Left Arrow 51"/>
          <p:cNvSpPr/>
          <p:nvPr/>
        </p:nvSpPr>
        <p:spPr bwMode="auto">
          <a:xfrm>
            <a:off x="6705600" y="3276600"/>
            <a:ext cx="838200" cy="2438400"/>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102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948026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43739"/>
                                        </p:tgtEl>
                                        <p:attrNameLst>
                                          <p:attrName>style.visibility</p:attrName>
                                        </p:attrNameLst>
                                      </p:cBhvr>
                                      <p:to>
                                        <p:strVal val="visible"/>
                                      </p:to>
                                    </p:set>
                                    <p:animEffect transition="in" filter="diamond(in)">
                                      <p:cBhvr>
                                        <p:cTn id="17" dur="2000"/>
                                        <p:tgtEl>
                                          <p:spTgt spid="2437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ox(in)">
                                      <p:cBhvr>
                                        <p:cTn id="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229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2292"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STA 2005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2294"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381000" y="2327275"/>
            <a:ext cx="2971800" cy="1177925"/>
            <a:chOff x="381000" y="1981200"/>
            <a:chExt cx="2971800" cy="1177925"/>
          </a:xfrm>
        </p:grpSpPr>
        <p:sp>
          <p:nvSpPr>
            <p:cNvPr id="12320"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2321" name="Text Box 7"/>
            <p:cNvSpPr txBox="1">
              <a:spLocks noChangeArrowheads="1"/>
            </p:cNvSpPr>
            <p:nvPr/>
          </p:nvSpPr>
          <p:spPr bwMode="auto">
            <a:xfrm>
              <a:off x="1295400" y="27432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87 </a:t>
              </a:r>
              <a:r>
                <a:rPr lang="en-US" altLang="en-US" sz="2000" baseline="-25000">
                  <a:solidFill>
                    <a:schemeClr val="accent2"/>
                  </a:solidFill>
                </a:rPr>
                <a:t>h</a:t>
              </a:r>
            </a:p>
          </p:txBody>
        </p:sp>
        <p:sp>
          <p:nvSpPr>
            <p:cNvPr id="12322" name="Text Box 9"/>
            <p:cNvSpPr txBox="1">
              <a:spLocks noChangeArrowheads="1"/>
            </p:cNvSpPr>
            <p:nvPr/>
          </p:nvSpPr>
          <p:spPr bwMode="auto">
            <a:xfrm>
              <a:off x="381000" y="2743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grpSp>
        <p:nvGrpSpPr>
          <p:cNvPr id="3" name="Group 50"/>
          <p:cNvGrpSpPr>
            <a:grpSpLocks/>
          </p:cNvGrpSpPr>
          <p:nvPr/>
        </p:nvGrpSpPr>
        <p:grpSpPr bwMode="auto">
          <a:xfrm>
            <a:off x="457200" y="4073525"/>
            <a:ext cx="1866900" cy="2082800"/>
            <a:chOff x="457200" y="4073585"/>
            <a:chExt cx="1866900" cy="2082740"/>
          </a:xfrm>
        </p:grpSpPr>
        <p:sp>
          <p:nvSpPr>
            <p:cNvPr id="12311" name="Text Box 10"/>
            <p:cNvSpPr txBox="1">
              <a:spLocks noChangeArrowheads="1"/>
            </p:cNvSpPr>
            <p:nvPr/>
          </p:nvSpPr>
          <p:spPr bwMode="auto">
            <a:xfrm>
              <a:off x="495300" y="450209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2003</a:t>
              </a:r>
            </a:p>
          </p:txBody>
        </p:sp>
        <p:sp>
          <p:nvSpPr>
            <p:cNvPr id="12312" name="Text Box 8"/>
            <p:cNvSpPr txBox="1">
              <a:spLocks noChangeArrowheads="1"/>
            </p:cNvSpPr>
            <p:nvPr/>
          </p:nvSpPr>
          <p:spPr bwMode="auto">
            <a:xfrm>
              <a:off x="1333500" y="44958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2313" name="Text Box 10"/>
            <p:cNvSpPr txBox="1">
              <a:spLocks noChangeArrowheads="1"/>
            </p:cNvSpPr>
            <p:nvPr/>
          </p:nvSpPr>
          <p:spPr bwMode="auto">
            <a:xfrm>
              <a:off x="495300" y="4902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2314" name="Text Box 8"/>
            <p:cNvSpPr txBox="1">
              <a:spLocks noChangeArrowheads="1"/>
            </p:cNvSpPr>
            <p:nvPr/>
          </p:nvSpPr>
          <p:spPr bwMode="auto">
            <a:xfrm>
              <a:off x="1333500" y="49022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2315" name="Text Box 10"/>
            <p:cNvSpPr txBox="1">
              <a:spLocks noChangeArrowheads="1"/>
            </p:cNvSpPr>
            <p:nvPr/>
          </p:nvSpPr>
          <p:spPr bwMode="auto">
            <a:xfrm>
              <a:off x="457200" y="5318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2316" name="Text Box 10"/>
            <p:cNvSpPr txBox="1">
              <a:spLocks noChangeArrowheads="1"/>
            </p:cNvSpPr>
            <p:nvPr/>
          </p:nvSpPr>
          <p:spPr bwMode="auto">
            <a:xfrm>
              <a:off x="457200" y="5759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2317" name="Text Box 8"/>
            <p:cNvSpPr txBox="1">
              <a:spLocks noChangeArrowheads="1"/>
            </p:cNvSpPr>
            <p:nvPr/>
          </p:nvSpPr>
          <p:spPr bwMode="auto">
            <a:xfrm>
              <a:off x="1333500" y="5308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2318" name="Text Box 8"/>
            <p:cNvSpPr txBox="1">
              <a:spLocks noChangeArrowheads="1"/>
            </p:cNvSpPr>
            <p:nvPr/>
          </p:nvSpPr>
          <p:spPr bwMode="auto">
            <a:xfrm>
              <a:off x="1333500" y="5715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2319" name="Text Box 10"/>
            <p:cNvSpPr txBox="1">
              <a:spLocks noChangeArrowheads="1"/>
            </p:cNvSpPr>
            <p:nvPr/>
          </p:nvSpPr>
          <p:spPr bwMode="auto">
            <a:xfrm>
              <a:off x="800100" y="4073585"/>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4" name="Group 51"/>
          <p:cNvGrpSpPr>
            <a:grpSpLocks/>
          </p:cNvGrpSpPr>
          <p:nvPr/>
        </p:nvGrpSpPr>
        <p:grpSpPr bwMode="auto">
          <a:xfrm>
            <a:off x="4800600" y="2419350"/>
            <a:ext cx="2971800" cy="3702050"/>
            <a:chOff x="4800600" y="1981200"/>
            <a:chExt cx="2971800" cy="3701960"/>
          </a:xfrm>
        </p:grpSpPr>
        <p:sp>
          <p:nvSpPr>
            <p:cNvPr id="12299"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2300" name="Text Box 7"/>
            <p:cNvSpPr txBox="1">
              <a:spLocks noChangeArrowheads="1"/>
            </p:cNvSpPr>
            <p:nvPr/>
          </p:nvSpPr>
          <p:spPr bwMode="auto">
            <a:xfrm>
              <a:off x="5715000" y="26828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87 </a:t>
              </a:r>
              <a:r>
                <a:rPr lang="en-US" altLang="en-US" sz="2000" baseline="-25000">
                  <a:solidFill>
                    <a:schemeClr val="accent2"/>
                  </a:solidFill>
                </a:rPr>
                <a:t>h</a:t>
              </a:r>
            </a:p>
          </p:txBody>
        </p:sp>
        <p:sp>
          <p:nvSpPr>
            <p:cNvPr id="12301" name="Text Box 9"/>
            <p:cNvSpPr txBox="1">
              <a:spLocks noChangeArrowheads="1"/>
            </p:cNvSpPr>
            <p:nvPr/>
          </p:nvSpPr>
          <p:spPr bwMode="auto">
            <a:xfrm>
              <a:off x="4800600" y="26828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2302" name="Text Box 10"/>
            <p:cNvSpPr txBox="1">
              <a:spLocks noChangeArrowheads="1"/>
            </p:cNvSpPr>
            <p:nvPr/>
          </p:nvSpPr>
          <p:spPr bwMode="auto">
            <a:xfrm>
              <a:off x="5010150" y="4028925"/>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2003</a:t>
              </a:r>
            </a:p>
          </p:txBody>
        </p:sp>
        <p:sp>
          <p:nvSpPr>
            <p:cNvPr id="12303" name="Text Box 8"/>
            <p:cNvSpPr txBox="1">
              <a:spLocks noChangeArrowheads="1"/>
            </p:cNvSpPr>
            <p:nvPr/>
          </p:nvSpPr>
          <p:spPr bwMode="auto">
            <a:xfrm>
              <a:off x="5848350" y="40226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2304" name="Text Box 10"/>
            <p:cNvSpPr txBox="1">
              <a:spLocks noChangeArrowheads="1"/>
            </p:cNvSpPr>
            <p:nvPr/>
          </p:nvSpPr>
          <p:spPr bwMode="auto">
            <a:xfrm>
              <a:off x="5010150" y="442903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2305" name="Text Box 8"/>
            <p:cNvSpPr txBox="1">
              <a:spLocks noChangeArrowheads="1"/>
            </p:cNvSpPr>
            <p:nvPr/>
          </p:nvSpPr>
          <p:spPr bwMode="auto">
            <a:xfrm>
              <a:off x="5848350" y="44290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2306" name="Text Box 10"/>
            <p:cNvSpPr txBox="1">
              <a:spLocks noChangeArrowheads="1"/>
            </p:cNvSpPr>
            <p:nvPr/>
          </p:nvSpPr>
          <p:spPr bwMode="auto">
            <a:xfrm>
              <a:off x="4972050" y="484496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2307" name="Text Box 10"/>
            <p:cNvSpPr txBox="1">
              <a:spLocks noChangeArrowheads="1"/>
            </p:cNvSpPr>
            <p:nvPr/>
          </p:nvSpPr>
          <p:spPr bwMode="auto">
            <a:xfrm>
              <a:off x="4972050" y="528628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2308" name="Text Box 8"/>
            <p:cNvSpPr txBox="1">
              <a:spLocks noChangeArrowheads="1"/>
            </p:cNvSpPr>
            <p:nvPr/>
          </p:nvSpPr>
          <p:spPr bwMode="auto">
            <a:xfrm>
              <a:off x="5848350" y="48354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87</a:t>
              </a:r>
              <a:r>
                <a:rPr lang="en-US" altLang="en-US" baseline="-25000">
                  <a:solidFill>
                    <a:schemeClr val="accent2"/>
                  </a:solidFill>
                </a:rPr>
                <a:t>h</a:t>
              </a:r>
            </a:p>
          </p:txBody>
        </p:sp>
        <p:sp>
          <p:nvSpPr>
            <p:cNvPr id="12309" name="Text Box 8"/>
            <p:cNvSpPr txBox="1">
              <a:spLocks noChangeArrowheads="1"/>
            </p:cNvSpPr>
            <p:nvPr/>
          </p:nvSpPr>
          <p:spPr bwMode="auto">
            <a:xfrm>
              <a:off x="5848350" y="5241835"/>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2310" name="Text Box 10"/>
            <p:cNvSpPr txBox="1">
              <a:spLocks noChangeArrowheads="1"/>
            </p:cNvSpPr>
            <p:nvPr/>
          </p:nvSpPr>
          <p:spPr bwMode="auto">
            <a:xfrm>
              <a:off x="5314950" y="3600420"/>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52" name="Curved Left Arrow 51"/>
          <p:cNvSpPr/>
          <p:nvPr/>
        </p:nvSpPr>
        <p:spPr bwMode="auto">
          <a:xfrm>
            <a:off x="6705600" y="3276600"/>
            <a:ext cx="838200" cy="2438400"/>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3173088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43739"/>
                                        </p:tgtEl>
                                        <p:attrNameLst>
                                          <p:attrName>style.visibility</p:attrName>
                                        </p:attrNameLst>
                                      </p:cBhvr>
                                      <p:to>
                                        <p:strVal val="visible"/>
                                      </p:to>
                                    </p:set>
                                    <p:animEffect transition="in" filter="diamond(in)">
                                      <p:cBhvr>
                                        <p:cTn id="17" dur="2000"/>
                                        <p:tgtEl>
                                          <p:spTgt spid="2437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ox(in)">
                                      <p:cBhvr>
                                        <p:cTn id="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331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3316"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LDAX D</a:t>
            </a: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3318"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41"/>
          <p:cNvGrpSpPr>
            <a:grpSpLocks/>
          </p:cNvGrpSpPr>
          <p:nvPr/>
        </p:nvGrpSpPr>
        <p:grpSpPr bwMode="auto">
          <a:xfrm>
            <a:off x="457200" y="4073525"/>
            <a:ext cx="1866900" cy="2082800"/>
            <a:chOff x="457200" y="4073525"/>
            <a:chExt cx="1866900" cy="2082800"/>
          </a:xfrm>
        </p:grpSpPr>
        <p:sp>
          <p:nvSpPr>
            <p:cNvPr id="13343" name="Text Box 10"/>
            <p:cNvSpPr txBox="1">
              <a:spLocks noChangeArrowheads="1"/>
            </p:cNvSpPr>
            <p:nvPr/>
          </p:nvSpPr>
          <p:spPr bwMode="auto">
            <a:xfrm>
              <a:off x="495300" y="4502042"/>
              <a:ext cx="8382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401F</a:t>
              </a:r>
            </a:p>
          </p:txBody>
        </p:sp>
        <p:sp>
          <p:nvSpPr>
            <p:cNvPr id="13344" name="Text Box 8"/>
            <p:cNvSpPr txBox="1">
              <a:spLocks noChangeArrowheads="1"/>
            </p:cNvSpPr>
            <p:nvPr/>
          </p:nvSpPr>
          <p:spPr bwMode="auto">
            <a:xfrm>
              <a:off x="1333500" y="4495752"/>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3345" name="Text Box 10"/>
            <p:cNvSpPr txBox="1">
              <a:spLocks noChangeArrowheads="1"/>
            </p:cNvSpPr>
            <p:nvPr/>
          </p:nvSpPr>
          <p:spPr bwMode="auto">
            <a:xfrm>
              <a:off x="495300" y="4902164"/>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4020</a:t>
              </a:r>
            </a:p>
          </p:txBody>
        </p:sp>
        <p:sp>
          <p:nvSpPr>
            <p:cNvPr id="13346" name="Text Box 8"/>
            <p:cNvSpPr txBox="1">
              <a:spLocks noChangeArrowheads="1"/>
            </p:cNvSpPr>
            <p:nvPr/>
          </p:nvSpPr>
          <p:spPr bwMode="auto">
            <a:xfrm>
              <a:off x="1333500" y="4902164"/>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3347" name="Text Box 10"/>
            <p:cNvSpPr txBox="1">
              <a:spLocks noChangeArrowheads="1"/>
            </p:cNvSpPr>
            <p:nvPr/>
          </p:nvSpPr>
          <p:spPr bwMode="auto">
            <a:xfrm>
              <a:off x="457200" y="5318101"/>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4021</a:t>
              </a:r>
            </a:p>
          </p:txBody>
        </p:sp>
        <p:sp>
          <p:nvSpPr>
            <p:cNvPr id="13348" name="Text Box 10"/>
            <p:cNvSpPr txBox="1">
              <a:spLocks noChangeArrowheads="1"/>
            </p:cNvSpPr>
            <p:nvPr/>
          </p:nvSpPr>
          <p:spPr bwMode="auto">
            <a:xfrm>
              <a:off x="457200" y="5759439"/>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4022</a:t>
              </a:r>
            </a:p>
          </p:txBody>
        </p:sp>
        <p:sp>
          <p:nvSpPr>
            <p:cNvPr id="13349" name="Text Box 8"/>
            <p:cNvSpPr txBox="1">
              <a:spLocks noChangeArrowheads="1"/>
            </p:cNvSpPr>
            <p:nvPr/>
          </p:nvSpPr>
          <p:spPr bwMode="auto">
            <a:xfrm>
              <a:off x="1333500" y="5308576"/>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3350" name="Text Box 8"/>
            <p:cNvSpPr txBox="1">
              <a:spLocks noChangeArrowheads="1"/>
            </p:cNvSpPr>
            <p:nvPr/>
          </p:nvSpPr>
          <p:spPr bwMode="auto">
            <a:xfrm>
              <a:off x="1333500" y="5714987"/>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3351" name="Text Box 10"/>
            <p:cNvSpPr txBox="1">
              <a:spLocks noChangeArrowheads="1"/>
            </p:cNvSpPr>
            <p:nvPr/>
          </p:nvSpPr>
          <p:spPr bwMode="auto">
            <a:xfrm>
              <a:off x="800100" y="4073525"/>
              <a:ext cx="14859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52" name="Curved Left Arrow 51"/>
          <p:cNvSpPr/>
          <p:nvPr/>
        </p:nvSpPr>
        <p:spPr bwMode="auto">
          <a:xfrm>
            <a:off x="6705600" y="3121042"/>
            <a:ext cx="838200" cy="2162138"/>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grpSp>
        <p:nvGrpSpPr>
          <p:cNvPr id="3" name="Group 40"/>
          <p:cNvGrpSpPr>
            <a:grpSpLocks/>
          </p:cNvGrpSpPr>
          <p:nvPr/>
        </p:nvGrpSpPr>
        <p:grpSpPr bwMode="auto">
          <a:xfrm>
            <a:off x="381000" y="2327275"/>
            <a:ext cx="2971800" cy="1690688"/>
            <a:chOff x="381000" y="2327275"/>
            <a:chExt cx="2971800" cy="1690687"/>
          </a:xfrm>
        </p:grpSpPr>
        <p:sp>
          <p:nvSpPr>
            <p:cNvPr id="13338" name="Text Box 6"/>
            <p:cNvSpPr txBox="1">
              <a:spLocks noChangeArrowheads="1"/>
            </p:cNvSpPr>
            <p:nvPr/>
          </p:nvSpPr>
          <p:spPr bwMode="auto">
            <a:xfrm>
              <a:off x="381000" y="23272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3339" name="Text Box 7"/>
            <p:cNvSpPr txBox="1">
              <a:spLocks noChangeArrowheads="1"/>
            </p:cNvSpPr>
            <p:nvPr/>
          </p:nvSpPr>
          <p:spPr bwMode="auto">
            <a:xfrm>
              <a:off x="1295400" y="30892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2B</a:t>
              </a:r>
              <a:r>
                <a:rPr lang="en-US" altLang="en-US" sz="1600">
                  <a:solidFill>
                    <a:schemeClr val="accent2"/>
                  </a:solidFill>
                </a:rPr>
                <a:t>h</a:t>
              </a:r>
              <a:endParaRPr lang="en-US" altLang="en-US" sz="2000" baseline="-25000">
                <a:solidFill>
                  <a:schemeClr val="accent2"/>
                </a:solidFill>
              </a:endParaRPr>
            </a:p>
          </p:txBody>
        </p:sp>
        <p:sp>
          <p:nvSpPr>
            <p:cNvPr id="13340" name="Text Box 9"/>
            <p:cNvSpPr txBox="1">
              <a:spLocks noChangeArrowheads="1"/>
            </p:cNvSpPr>
            <p:nvPr/>
          </p:nvSpPr>
          <p:spPr bwMode="auto">
            <a:xfrm>
              <a:off x="381000" y="30892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3341" name="Text Box 7"/>
            <p:cNvSpPr txBox="1">
              <a:spLocks noChangeArrowheads="1"/>
            </p:cNvSpPr>
            <p:nvPr/>
          </p:nvSpPr>
          <p:spPr bwMode="auto">
            <a:xfrm>
              <a:off x="1295400" y="3602037"/>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4020</a:t>
              </a:r>
              <a:r>
                <a:rPr lang="en-US" altLang="en-US" sz="1600">
                  <a:solidFill>
                    <a:schemeClr val="accent2"/>
                  </a:solidFill>
                </a:rPr>
                <a:t>h</a:t>
              </a:r>
              <a:endParaRPr lang="en-US" altLang="en-US" sz="2000" baseline="-25000">
                <a:solidFill>
                  <a:schemeClr val="accent2"/>
                </a:solidFill>
              </a:endParaRPr>
            </a:p>
          </p:txBody>
        </p:sp>
        <p:sp>
          <p:nvSpPr>
            <p:cNvPr id="13342" name="Text Box 9"/>
            <p:cNvSpPr txBox="1">
              <a:spLocks noChangeArrowheads="1"/>
            </p:cNvSpPr>
            <p:nvPr/>
          </p:nvSpPr>
          <p:spPr bwMode="auto">
            <a:xfrm>
              <a:off x="381000" y="360203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grpSp>
        <p:nvGrpSpPr>
          <p:cNvPr id="4" name="Group 42"/>
          <p:cNvGrpSpPr>
            <a:grpSpLocks/>
          </p:cNvGrpSpPr>
          <p:nvPr/>
        </p:nvGrpSpPr>
        <p:grpSpPr bwMode="auto">
          <a:xfrm>
            <a:off x="4800600" y="2419350"/>
            <a:ext cx="2971800" cy="3702050"/>
            <a:chOff x="4800600" y="2419350"/>
            <a:chExt cx="2971800" cy="3702050"/>
          </a:xfrm>
        </p:grpSpPr>
        <p:sp>
          <p:nvSpPr>
            <p:cNvPr id="13324" name="Text Box 20"/>
            <p:cNvSpPr txBox="1">
              <a:spLocks noChangeArrowheads="1"/>
            </p:cNvSpPr>
            <p:nvPr/>
          </p:nvSpPr>
          <p:spPr bwMode="auto">
            <a:xfrm>
              <a:off x="4800600" y="2419350"/>
              <a:ext cx="2971800" cy="70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3325" name="Text Box 7"/>
            <p:cNvSpPr txBox="1">
              <a:spLocks noChangeArrowheads="1"/>
            </p:cNvSpPr>
            <p:nvPr/>
          </p:nvSpPr>
          <p:spPr bwMode="auto">
            <a:xfrm>
              <a:off x="5715000" y="3121042"/>
              <a:ext cx="990600" cy="41593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 </a:t>
              </a:r>
              <a:r>
                <a:rPr lang="en-US" altLang="en-US" sz="2000" baseline="-25000">
                  <a:solidFill>
                    <a:schemeClr val="accent2"/>
                  </a:solidFill>
                </a:rPr>
                <a:t>h</a:t>
              </a:r>
            </a:p>
          </p:txBody>
        </p:sp>
        <p:sp>
          <p:nvSpPr>
            <p:cNvPr id="13326" name="Text Box 9"/>
            <p:cNvSpPr txBox="1">
              <a:spLocks noChangeArrowheads="1"/>
            </p:cNvSpPr>
            <p:nvPr/>
          </p:nvSpPr>
          <p:spPr bwMode="auto">
            <a:xfrm>
              <a:off x="4800600" y="3121042"/>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3327" name="Text Box 10"/>
            <p:cNvSpPr txBox="1">
              <a:spLocks noChangeArrowheads="1"/>
            </p:cNvSpPr>
            <p:nvPr/>
          </p:nvSpPr>
          <p:spPr bwMode="auto">
            <a:xfrm>
              <a:off x="5010150" y="4467125"/>
              <a:ext cx="8382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401F</a:t>
              </a:r>
            </a:p>
          </p:txBody>
        </p:sp>
        <p:sp>
          <p:nvSpPr>
            <p:cNvPr id="13328" name="Text Box 8"/>
            <p:cNvSpPr txBox="1">
              <a:spLocks noChangeArrowheads="1"/>
            </p:cNvSpPr>
            <p:nvPr/>
          </p:nvSpPr>
          <p:spPr bwMode="auto">
            <a:xfrm>
              <a:off x="5848350" y="446083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3329" name="Text Box 10"/>
            <p:cNvSpPr txBox="1">
              <a:spLocks noChangeArrowheads="1"/>
            </p:cNvSpPr>
            <p:nvPr/>
          </p:nvSpPr>
          <p:spPr bwMode="auto">
            <a:xfrm>
              <a:off x="5010150" y="486724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4020</a:t>
              </a:r>
            </a:p>
          </p:txBody>
        </p:sp>
        <p:sp>
          <p:nvSpPr>
            <p:cNvPr id="13330" name="Text Box 8"/>
            <p:cNvSpPr txBox="1">
              <a:spLocks noChangeArrowheads="1"/>
            </p:cNvSpPr>
            <p:nvPr/>
          </p:nvSpPr>
          <p:spPr bwMode="auto">
            <a:xfrm>
              <a:off x="5848350" y="486724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3331" name="Text Box 10"/>
            <p:cNvSpPr txBox="1">
              <a:spLocks noChangeArrowheads="1"/>
            </p:cNvSpPr>
            <p:nvPr/>
          </p:nvSpPr>
          <p:spPr bwMode="auto">
            <a:xfrm>
              <a:off x="4972050" y="5283180"/>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4021</a:t>
              </a:r>
            </a:p>
          </p:txBody>
        </p:sp>
        <p:sp>
          <p:nvSpPr>
            <p:cNvPr id="13332" name="Text Box 10"/>
            <p:cNvSpPr txBox="1">
              <a:spLocks noChangeArrowheads="1"/>
            </p:cNvSpPr>
            <p:nvPr/>
          </p:nvSpPr>
          <p:spPr bwMode="auto">
            <a:xfrm>
              <a:off x="4972050" y="572451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4022</a:t>
              </a:r>
            </a:p>
          </p:txBody>
        </p:sp>
        <p:sp>
          <p:nvSpPr>
            <p:cNvPr id="13333" name="Text Box 8"/>
            <p:cNvSpPr txBox="1">
              <a:spLocks noChangeArrowheads="1"/>
            </p:cNvSpPr>
            <p:nvPr/>
          </p:nvSpPr>
          <p:spPr bwMode="auto">
            <a:xfrm>
              <a:off x="5848350" y="527365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3334" name="Text Box 8"/>
            <p:cNvSpPr txBox="1">
              <a:spLocks noChangeArrowheads="1"/>
            </p:cNvSpPr>
            <p:nvPr/>
          </p:nvSpPr>
          <p:spPr bwMode="auto">
            <a:xfrm>
              <a:off x="5848350" y="568006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3335" name="Text Box 10"/>
            <p:cNvSpPr txBox="1">
              <a:spLocks noChangeArrowheads="1"/>
            </p:cNvSpPr>
            <p:nvPr/>
          </p:nvSpPr>
          <p:spPr bwMode="auto">
            <a:xfrm>
              <a:off x="5314950" y="4038609"/>
              <a:ext cx="14859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sp>
          <p:nvSpPr>
            <p:cNvPr id="13336" name="Text Box 7"/>
            <p:cNvSpPr txBox="1">
              <a:spLocks noChangeArrowheads="1"/>
            </p:cNvSpPr>
            <p:nvPr/>
          </p:nvSpPr>
          <p:spPr bwMode="auto">
            <a:xfrm>
              <a:off x="5715000" y="3602037"/>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4020</a:t>
              </a:r>
              <a:r>
                <a:rPr lang="en-US" altLang="en-US" sz="1600">
                  <a:solidFill>
                    <a:schemeClr val="accent2"/>
                  </a:solidFill>
                </a:rPr>
                <a:t>h</a:t>
              </a:r>
              <a:endParaRPr lang="en-US" altLang="en-US" sz="2000" baseline="-25000">
                <a:solidFill>
                  <a:schemeClr val="accent2"/>
                </a:solidFill>
              </a:endParaRPr>
            </a:p>
          </p:txBody>
        </p:sp>
        <p:sp>
          <p:nvSpPr>
            <p:cNvPr id="13337" name="Text Box 9"/>
            <p:cNvSpPr txBox="1">
              <a:spLocks noChangeArrowheads="1"/>
            </p:cNvSpPr>
            <p:nvPr/>
          </p:nvSpPr>
          <p:spPr bwMode="auto">
            <a:xfrm>
              <a:off x="4800600" y="360203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sp>
        <p:nvSpPr>
          <p:cNvPr id="41" name="Curved Right Arrow 40"/>
          <p:cNvSpPr>
            <a:spLocks noChangeArrowheads="1"/>
          </p:cNvSpPr>
          <p:nvPr/>
        </p:nvSpPr>
        <p:spPr bwMode="auto">
          <a:xfrm>
            <a:off x="685800" y="3757613"/>
            <a:ext cx="723900" cy="1541462"/>
          </a:xfrm>
          <a:prstGeom prst="curvedRightArrow">
            <a:avLst>
              <a:gd name="adj1" fmla="val 25001"/>
              <a:gd name="adj2" fmla="val 50001"/>
              <a:gd name="adj3" fmla="val 25000"/>
            </a:avLst>
          </a:prstGeom>
          <a:solidFill>
            <a:schemeClr val="accent1">
              <a:alpha val="34117"/>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87476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in)">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ox(in)">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433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4340"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STAX B</a:t>
            </a: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434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41"/>
          <p:cNvGrpSpPr>
            <a:grpSpLocks/>
          </p:cNvGrpSpPr>
          <p:nvPr/>
        </p:nvGrpSpPr>
        <p:grpSpPr bwMode="auto">
          <a:xfrm>
            <a:off x="457200" y="4073525"/>
            <a:ext cx="1866900" cy="2082800"/>
            <a:chOff x="457200" y="4073525"/>
            <a:chExt cx="1866900" cy="2082800"/>
          </a:xfrm>
        </p:grpSpPr>
        <p:sp>
          <p:nvSpPr>
            <p:cNvPr id="14367" name="Text Box 10"/>
            <p:cNvSpPr txBox="1">
              <a:spLocks noChangeArrowheads="1"/>
            </p:cNvSpPr>
            <p:nvPr/>
          </p:nvSpPr>
          <p:spPr bwMode="auto">
            <a:xfrm>
              <a:off x="495300" y="4502042"/>
              <a:ext cx="8382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401F</a:t>
              </a:r>
            </a:p>
          </p:txBody>
        </p:sp>
        <p:sp>
          <p:nvSpPr>
            <p:cNvPr id="14368" name="Text Box 8"/>
            <p:cNvSpPr txBox="1">
              <a:spLocks noChangeArrowheads="1"/>
            </p:cNvSpPr>
            <p:nvPr/>
          </p:nvSpPr>
          <p:spPr bwMode="auto">
            <a:xfrm>
              <a:off x="1333500" y="4495752"/>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4369" name="Text Box 10"/>
            <p:cNvSpPr txBox="1">
              <a:spLocks noChangeArrowheads="1"/>
            </p:cNvSpPr>
            <p:nvPr/>
          </p:nvSpPr>
          <p:spPr bwMode="auto">
            <a:xfrm>
              <a:off x="495300" y="4902164"/>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4020</a:t>
              </a:r>
            </a:p>
          </p:txBody>
        </p:sp>
        <p:sp>
          <p:nvSpPr>
            <p:cNvPr id="14370" name="Text Box 8"/>
            <p:cNvSpPr txBox="1">
              <a:spLocks noChangeArrowheads="1"/>
            </p:cNvSpPr>
            <p:nvPr/>
          </p:nvSpPr>
          <p:spPr bwMode="auto">
            <a:xfrm>
              <a:off x="1333500" y="4902164"/>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4371" name="Text Box 10"/>
            <p:cNvSpPr txBox="1">
              <a:spLocks noChangeArrowheads="1"/>
            </p:cNvSpPr>
            <p:nvPr/>
          </p:nvSpPr>
          <p:spPr bwMode="auto">
            <a:xfrm>
              <a:off x="457200" y="5318101"/>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4021</a:t>
              </a:r>
            </a:p>
          </p:txBody>
        </p:sp>
        <p:sp>
          <p:nvSpPr>
            <p:cNvPr id="14372" name="Text Box 10"/>
            <p:cNvSpPr txBox="1">
              <a:spLocks noChangeArrowheads="1"/>
            </p:cNvSpPr>
            <p:nvPr/>
          </p:nvSpPr>
          <p:spPr bwMode="auto">
            <a:xfrm>
              <a:off x="457200" y="5759439"/>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4022</a:t>
              </a:r>
            </a:p>
          </p:txBody>
        </p:sp>
        <p:sp>
          <p:nvSpPr>
            <p:cNvPr id="14373" name="Text Box 8"/>
            <p:cNvSpPr txBox="1">
              <a:spLocks noChangeArrowheads="1"/>
            </p:cNvSpPr>
            <p:nvPr/>
          </p:nvSpPr>
          <p:spPr bwMode="auto">
            <a:xfrm>
              <a:off x="1333500" y="5308576"/>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4374" name="Text Box 8"/>
            <p:cNvSpPr txBox="1">
              <a:spLocks noChangeArrowheads="1"/>
            </p:cNvSpPr>
            <p:nvPr/>
          </p:nvSpPr>
          <p:spPr bwMode="auto">
            <a:xfrm>
              <a:off x="1333500" y="5714987"/>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4375" name="Text Box 10"/>
            <p:cNvSpPr txBox="1">
              <a:spLocks noChangeArrowheads="1"/>
            </p:cNvSpPr>
            <p:nvPr/>
          </p:nvSpPr>
          <p:spPr bwMode="auto">
            <a:xfrm>
              <a:off x="800100" y="4073525"/>
              <a:ext cx="14859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52" name="Curved Left Arrow 51"/>
          <p:cNvSpPr/>
          <p:nvPr/>
        </p:nvSpPr>
        <p:spPr bwMode="auto">
          <a:xfrm>
            <a:off x="6705600" y="3155963"/>
            <a:ext cx="838200" cy="2162138"/>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lstStyle/>
          <a:p>
            <a:pPr>
              <a:defRPr/>
            </a:pPr>
            <a:endParaRPr lang="en-US">
              <a:latin typeface="Arial" charset="0"/>
            </a:endParaRPr>
          </a:p>
        </p:txBody>
      </p:sp>
      <p:grpSp>
        <p:nvGrpSpPr>
          <p:cNvPr id="3" name="Group 40"/>
          <p:cNvGrpSpPr>
            <a:grpSpLocks/>
          </p:cNvGrpSpPr>
          <p:nvPr/>
        </p:nvGrpSpPr>
        <p:grpSpPr bwMode="auto">
          <a:xfrm>
            <a:off x="381000" y="2327275"/>
            <a:ext cx="2971800" cy="1690688"/>
            <a:chOff x="381000" y="2327275"/>
            <a:chExt cx="2971800" cy="1690687"/>
          </a:xfrm>
        </p:grpSpPr>
        <p:sp>
          <p:nvSpPr>
            <p:cNvPr id="14362" name="Text Box 6"/>
            <p:cNvSpPr txBox="1">
              <a:spLocks noChangeArrowheads="1"/>
            </p:cNvSpPr>
            <p:nvPr/>
          </p:nvSpPr>
          <p:spPr bwMode="auto">
            <a:xfrm>
              <a:off x="381000" y="23272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4363" name="Text Box 7"/>
            <p:cNvSpPr txBox="1">
              <a:spLocks noChangeArrowheads="1"/>
            </p:cNvSpPr>
            <p:nvPr/>
          </p:nvSpPr>
          <p:spPr bwMode="auto">
            <a:xfrm>
              <a:off x="1295400" y="30892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A4</a:t>
              </a:r>
              <a:r>
                <a:rPr lang="en-US" altLang="en-US" sz="1600">
                  <a:solidFill>
                    <a:schemeClr val="accent2"/>
                  </a:solidFill>
                </a:rPr>
                <a:t>h</a:t>
              </a:r>
              <a:endParaRPr lang="en-US" altLang="en-US" sz="2000" baseline="-25000">
                <a:solidFill>
                  <a:schemeClr val="accent2"/>
                </a:solidFill>
              </a:endParaRPr>
            </a:p>
          </p:txBody>
        </p:sp>
        <p:sp>
          <p:nvSpPr>
            <p:cNvPr id="14364" name="Text Box 9"/>
            <p:cNvSpPr txBox="1">
              <a:spLocks noChangeArrowheads="1"/>
            </p:cNvSpPr>
            <p:nvPr/>
          </p:nvSpPr>
          <p:spPr bwMode="auto">
            <a:xfrm>
              <a:off x="381000" y="30892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4365" name="Text Box 7"/>
            <p:cNvSpPr txBox="1">
              <a:spLocks noChangeArrowheads="1"/>
            </p:cNvSpPr>
            <p:nvPr/>
          </p:nvSpPr>
          <p:spPr bwMode="auto">
            <a:xfrm>
              <a:off x="1295400" y="3602037"/>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4020</a:t>
              </a:r>
              <a:r>
                <a:rPr lang="en-US" altLang="en-US" sz="1600">
                  <a:solidFill>
                    <a:schemeClr val="accent2"/>
                  </a:solidFill>
                </a:rPr>
                <a:t>h</a:t>
              </a:r>
              <a:endParaRPr lang="en-US" altLang="en-US" sz="2000" baseline="-25000">
                <a:solidFill>
                  <a:schemeClr val="accent2"/>
                </a:solidFill>
              </a:endParaRPr>
            </a:p>
          </p:txBody>
        </p:sp>
        <p:sp>
          <p:nvSpPr>
            <p:cNvPr id="14366" name="Text Box 9"/>
            <p:cNvSpPr txBox="1">
              <a:spLocks noChangeArrowheads="1"/>
            </p:cNvSpPr>
            <p:nvPr/>
          </p:nvSpPr>
          <p:spPr bwMode="auto">
            <a:xfrm>
              <a:off x="381000" y="360203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grpSp>
        <p:nvGrpSpPr>
          <p:cNvPr id="4" name="Group 42"/>
          <p:cNvGrpSpPr>
            <a:grpSpLocks/>
          </p:cNvGrpSpPr>
          <p:nvPr/>
        </p:nvGrpSpPr>
        <p:grpSpPr bwMode="auto">
          <a:xfrm>
            <a:off x="4800600" y="2419350"/>
            <a:ext cx="2971800" cy="3702050"/>
            <a:chOff x="4800600" y="2419350"/>
            <a:chExt cx="2971800" cy="3702050"/>
          </a:xfrm>
        </p:grpSpPr>
        <p:sp>
          <p:nvSpPr>
            <p:cNvPr id="14348" name="Text Box 20"/>
            <p:cNvSpPr txBox="1">
              <a:spLocks noChangeArrowheads="1"/>
            </p:cNvSpPr>
            <p:nvPr/>
          </p:nvSpPr>
          <p:spPr bwMode="auto">
            <a:xfrm>
              <a:off x="4800600" y="2419350"/>
              <a:ext cx="2971800" cy="70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4349" name="Text Box 7"/>
            <p:cNvSpPr txBox="1">
              <a:spLocks noChangeArrowheads="1"/>
            </p:cNvSpPr>
            <p:nvPr/>
          </p:nvSpPr>
          <p:spPr bwMode="auto">
            <a:xfrm>
              <a:off x="5715000" y="3121042"/>
              <a:ext cx="990600" cy="41593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A4 </a:t>
              </a:r>
              <a:r>
                <a:rPr lang="en-US" altLang="en-US" sz="2000" baseline="-25000">
                  <a:solidFill>
                    <a:schemeClr val="accent2"/>
                  </a:solidFill>
                </a:rPr>
                <a:t>h</a:t>
              </a:r>
            </a:p>
          </p:txBody>
        </p:sp>
        <p:sp>
          <p:nvSpPr>
            <p:cNvPr id="14350" name="Text Box 9"/>
            <p:cNvSpPr txBox="1">
              <a:spLocks noChangeArrowheads="1"/>
            </p:cNvSpPr>
            <p:nvPr/>
          </p:nvSpPr>
          <p:spPr bwMode="auto">
            <a:xfrm>
              <a:off x="4800600" y="3121042"/>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14351" name="Text Box 10"/>
            <p:cNvSpPr txBox="1">
              <a:spLocks noChangeArrowheads="1"/>
            </p:cNvSpPr>
            <p:nvPr/>
          </p:nvSpPr>
          <p:spPr bwMode="auto">
            <a:xfrm>
              <a:off x="5010150" y="4467125"/>
              <a:ext cx="8382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401F</a:t>
              </a:r>
            </a:p>
          </p:txBody>
        </p:sp>
        <p:sp>
          <p:nvSpPr>
            <p:cNvPr id="14352" name="Text Box 8"/>
            <p:cNvSpPr txBox="1">
              <a:spLocks noChangeArrowheads="1"/>
            </p:cNvSpPr>
            <p:nvPr/>
          </p:nvSpPr>
          <p:spPr bwMode="auto">
            <a:xfrm>
              <a:off x="5848350" y="446083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4353" name="Text Box 10"/>
            <p:cNvSpPr txBox="1">
              <a:spLocks noChangeArrowheads="1"/>
            </p:cNvSpPr>
            <p:nvPr/>
          </p:nvSpPr>
          <p:spPr bwMode="auto">
            <a:xfrm>
              <a:off x="5010150" y="486724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4020</a:t>
              </a:r>
            </a:p>
          </p:txBody>
        </p:sp>
        <p:sp>
          <p:nvSpPr>
            <p:cNvPr id="14354" name="Text Box 8"/>
            <p:cNvSpPr txBox="1">
              <a:spLocks noChangeArrowheads="1"/>
            </p:cNvSpPr>
            <p:nvPr/>
          </p:nvSpPr>
          <p:spPr bwMode="auto">
            <a:xfrm>
              <a:off x="5848350" y="486724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A4</a:t>
              </a:r>
              <a:r>
                <a:rPr lang="en-US" altLang="en-US" sz="1600">
                  <a:solidFill>
                    <a:schemeClr val="accent2"/>
                  </a:solidFill>
                </a:rPr>
                <a:t>h</a:t>
              </a:r>
              <a:endParaRPr lang="en-US" altLang="en-US" baseline="-25000">
                <a:solidFill>
                  <a:schemeClr val="accent2"/>
                </a:solidFill>
              </a:endParaRPr>
            </a:p>
          </p:txBody>
        </p:sp>
        <p:sp>
          <p:nvSpPr>
            <p:cNvPr id="14355" name="Text Box 10"/>
            <p:cNvSpPr txBox="1">
              <a:spLocks noChangeArrowheads="1"/>
            </p:cNvSpPr>
            <p:nvPr/>
          </p:nvSpPr>
          <p:spPr bwMode="auto">
            <a:xfrm>
              <a:off x="4972050" y="5283180"/>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4021</a:t>
              </a:r>
            </a:p>
          </p:txBody>
        </p:sp>
        <p:sp>
          <p:nvSpPr>
            <p:cNvPr id="14356" name="Text Box 10"/>
            <p:cNvSpPr txBox="1">
              <a:spLocks noChangeArrowheads="1"/>
            </p:cNvSpPr>
            <p:nvPr/>
          </p:nvSpPr>
          <p:spPr bwMode="auto">
            <a:xfrm>
              <a:off x="4972050" y="572451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4022</a:t>
              </a:r>
            </a:p>
          </p:txBody>
        </p:sp>
        <p:sp>
          <p:nvSpPr>
            <p:cNvPr id="14357" name="Text Box 8"/>
            <p:cNvSpPr txBox="1">
              <a:spLocks noChangeArrowheads="1"/>
            </p:cNvSpPr>
            <p:nvPr/>
          </p:nvSpPr>
          <p:spPr bwMode="auto">
            <a:xfrm>
              <a:off x="5848350" y="527365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4358" name="Text Box 8"/>
            <p:cNvSpPr txBox="1">
              <a:spLocks noChangeArrowheads="1"/>
            </p:cNvSpPr>
            <p:nvPr/>
          </p:nvSpPr>
          <p:spPr bwMode="auto">
            <a:xfrm>
              <a:off x="5848350" y="568006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4359" name="Text Box 10"/>
            <p:cNvSpPr txBox="1">
              <a:spLocks noChangeArrowheads="1"/>
            </p:cNvSpPr>
            <p:nvPr/>
          </p:nvSpPr>
          <p:spPr bwMode="auto">
            <a:xfrm>
              <a:off x="5314950" y="4038609"/>
              <a:ext cx="14859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sp>
          <p:nvSpPr>
            <p:cNvPr id="14360" name="Text Box 7"/>
            <p:cNvSpPr txBox="1">
              <a:spLocks noChangeArrowheads="1"/>
            </p:cNvSpPr>
            <p:nvPr/>
          </p:nvSpPr>
          <p:spPr bwMode="auto">
            <a:xfrm>
              <a:off x="5715000" y="3602037"/>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4020</a:t>
              </a:r>
              <a:r>
                <a:rPr lang="en-US" altLang="en-US" sz="1600">
                  <a:solidFill>
                    <a:schemeClr val="accent2"/>
                  </a:solidFill>
                </a:rPr>
                <a:t>h</a:t>
              </a:r>
              <a:endParaRPr lang="en-US" altLang="en-US" sz="2000" baseline="-25000">
                <a:solidFill>
                  <a:schemeClr val="accent2"/>
                </a:solidFill>
              </a:endParaRPr>
            </a:p>
          </p:txBody>
        </p:sp>
        <p:sp>
          <p:nvSpPr>
            <p:cNvPr id="14361" name="Text Box 9"/>
            <p:cNvSpPr txBox="1">
              <a:spLocks noChangeArrowheads="1"/>
            </p:cNvSpPr>
            <p:nvPr/>
          </p:nvSpPr>
          <p:spPr bwMode="auto">
            <a:xfrm>
              <a:off x="4800600" y="360203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sp>
        <p:nvSpPr>
          <p:cNvPr id="41" name="Curved Right Arrow 40"/>
          <p:cNvSpPr>
            <a:spLocks noChangeArrowheads="1"/>
          </p:cNvSpPr>
          <p:nvPr/>
        </p:nvSpPr>
        <p:spPr bwMode="auto">
          <a:xfrm>
            <a:off x="685800" y="3709988"/>
            <a:ext cx="685800" cy="1527175"/>
          </a:xfrm>
          <a:prstGeom prst="curvedRightArrow">
            <a:avLst>
              <a:gd name="adj1" fmla="val 24990"/>
              <a:gd name="adj2" fmla="val 50001"/>
              <a:gd name="adj3" fmla="val 25000"/>
            </a:avLst>
          </a:prstGeom>
          <a:solidFill>
            <a:schemeClr val="accent1">
              <a:alpha val="34117"/>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4847181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in)">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ox(in)">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536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5364"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LHLD 2005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0861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5366"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41"/>
          <p:cNvGrpSpPr>
            <a:grpSpLocks/>
          </p:cNvGrpSpPr>
          <p:nvPr/>
        </p:nvGrpSpPr>
        <p:grpSpPr bwMode="auto">
          <a:xfrm>
            <a:off x="457200" y="4073525"/>
            <a:ext cx="1866900" cy="2082800"/>
            <a:chOff x="457200" y="4073525"/>
            <a:chExt cx="1866900" cy="2082800"/>
          </a:xfrm>
        </p:grpSpPr>
        <p:sp>
          <p:nvSpPr>
            <p:cNvPr id="15387" name="Text Box 10"/>
            <p:cNvSpPr txBox="1">
              <a:spLocks noChangeArrowheads="1"/>
            </p:cNvSpPr>
            <p:nvPr/>
          </p:nvSpPr>
          <p:spPr bwMode="auto">
            <a:xfrm>
              <a:off x="495300" y="4502042"/>
              <a:ext cx="8382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5388" name="Text Box 8"/>
            <p:cNvSpPr txBox="1">
              <a:spLocks noChangeArrowheads="1"/>
            </p:cNvSpPr>
            <p:nvPr/>
          </p:nvSpPr>
          <p:spPr bwMode="auto">
            <a:xfrm>
              <a:off x="1333500" y="4495752"/>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5389" name="Text Box 10"/>
            <p:cNvSpPr txBox="1">
              <a:spLocks noChangeArrowheads="1"/>
            </p:cNvSpPr>
            <p:nvPr/>
          </p:nvSpPr>
          <p:spPr bwMode="auto">
            <a:xfrm>
              <a:off x="495300" y="4902164"/>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5390" name="Text Box 8"/>
            <p:cNvSpPr txBox="1">
              <a:spLocks noChangeArrowheads="1"/>
            </p:cNvSpPr>
            <p:nvPr/>
          </p:nvSpPr>
          <p:spPr bwMode="auto">
            <a:xfrm>
              <a:off x="1333500" y="4902164"/>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5391" name="Text Box 10"/>
            <p:cNvSpPr txBox="1">
              <a:spLocks noChangeArrowheads="1"/>
            </p:cNvSpPr>
            <p:nvPr/>
          </p:nvSpPr>
          <p:spPr bwMode="auto">
            <a:xfrm>
              <a:off x="457200" y="5318101"/>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5392" name="Text Box 10"/>
            <p:cNvSpPr txBox="1">
              <a:spLocks noChangeArrowheads="1"/>
            </p:cNvSpPr>
            <p:nvPr/>
          </p:nvSpPr>
          <p:spPr bwMode="auto">
            <a:xfrm>
              <a:off x="457200" y="5759439"/>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2007</a:t>
              </a:r>
            </a:p>
          </p:txBody>
        </p:sp>
        <p:sp>
          <p:nvSpPr>
            <p:cNvPr id="15393" name="Text Box 8"/>
            <p:cNvSpPr txBox="1">
              <a:spLocks noChangeArrowheads="1"/>
            </p:cNvSpPr>
            <p:nvPr/>
          </p:nvSpPr>
          <p:spPr bwMode="auto">
            <a:xfrm>
              <a:off x="1333500" y="5308576"/>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5394" name="Text Box 8"/>
            <p:cNvSpPr txBox="1">
              <a:spLocks noChangeArrowheads="1"/>
            </p:cNvSpPr>
            <p:nvPr/>
          </p:nvSpPr>
          <p:spPr bwMode="auto">
            <a:xfrm>
              <a:off x="1333500" y="5714987"/>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5395" name="Text Box 10"/>
            <p:cNvSpPr txBox="1">
              <a:spLocks noChangeArrowheads="1"/>
            </p:cNvSpPr>
            <p:nvPr/>
          </p:nvSpPr>
          <p:spPr bwMode="auto">
            <a:xfrm>
              <a:off x="800100" y="4073525"/>
              <a:ext cx="14859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3" name="Group 40"/>
          <p:cNvGrpSpPr>
            <a:grpSpLocks/>
          </p:cNvGrpSpPr>
          <p:nvPr/>
        </p:nvGrpSpPr>
        <p:grpSpPr bwMode="auto">
          <a:xfrm>
            <a:off x="114300" y="2243138"/>
            <a:ext cx="2971800" cy="1274762"/>
            <a:chOff x="381000" y="2327275"/>
            <a:chExt cx="2971800" cy="1274762"/>
          </a:xfrm>
        </p:grpSpPr>
        <p:sp>
          <p:nvSpPr>
            <p:cNvPr id="15384" name="Text Box 6"/>
            <p:cNvSpPr txBox="1">
              <a:spLocks noChangeArrowheads="1"/>
            </p:cNvSpPr>
            <p:nvPr/>
          </p:nvSpPr>
          <p:spPr bwMode="auto">
            <a:xfrm>
              <a:off x="381000" y="23272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5385" name="Text Box 7"/>
            <p:cNvSpPr txBox="1">
              <a:spLocks noChangeArrowheads="1"/>
            </p:cNvSpPr>
            <p:nvPr/>
          </p:nvSpPr>
          <p:spPr bwMode="auto">
            <a:xfrm>
              <a:off x="1600200" y="318611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74F1</a:t>
              </a:r>
              <a:r>
                <a:rPr lang="en-US" altLang="en-US" sz="1600">
                  <a:solidFill>
                    <a:schemeClr val="accent2"/>
                  </a:solidFill>
                </a:rPr>
                <a:t>h</a:t>
              </a:r>
              <a:endParaRPr lang="en-US" altLang="en-US" sz="2000" baseline="-25000">
                <a:solidFill>
                  <a:schemeClr val="accent2"/>
                </a:solidFill>
              </a:endParaRPr>
            </a:p>
          </p:txBody>
        </p:sp>
        <p:sp>
          <p:nvSpPr>
            <p:cNvPr id="15386" name="Text Box 9"/>
            <p:cNvSpPr txBox="1">
              <a:spLocks noChangeArrowheads="1"/>
            </p:cNvSpPr>
            <p:nvPr/>
          </p:nvSpPr>
          <p:spPr bwMode="auto">
            <a:xfrm>
              <a:off x="685800" y="318611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4" name="Group 42"/>
          <p:cNvGrpSpPr>
            <a:grpSpLocks/>
          </p:cNvGrpSpPr>
          <p:nvPr/>
        </p:nvGrpSpPr>
        <p:grpSpPr bwMode="auto">
          <a:xfrm>
            <a:off x="4800600" y="2384425"/>
            <a:ext cx="2971800" cy="3702050"/>
            <a:chOff x="4800600" y="2419350"/>
            <a:chExt cx="2971800" cy="3702050"/>
          </a:xfrm>
        </p:grpSpPr>
        <p:sp>
          <p:nvSpPr>
            <p:cNvPr id="15372" name="Text Box 20"/>
            <p:cNvSpPr txBox="1">
              <a:spLocks noChangeArrowheads="1"/>
            </p:cNvSpPr>
            <p:nvPr/>
          </p:nvSpPr>
          <p:spPr bwMode="auto">
            <a:xfrm>
              <a:off x="4800600" y="2419350"/>
              <a:ext cx="2971800" cy="70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5373" name="Text Box 10"/>
            <p:cNvSpPr txBox="1">
              <a:spLocks noChangeArrowheads="1"/>
            </p:cNvSpPr>
            <p:nvPr/>
          </p:nvSpPr>
          <p:spPr bwMode="auto">
            <a:xfrm>
              <a:off x="5010150" y="4467125"/>
              <a:ext cx="8382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5374" name="Text Box 8"/>
            <p:cNvSpPr txBox="1">
              <a:spLocks noChangeArrowheads="1"/>
            </p:cNvSpPr>
            <p:nvPr/>
          </p:nvSpPr>
          <p:spPr bwMode="auto">
            <a:xfrm>
              <a:off x="5848350" y="446083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5375" name="Text Box 10"/>
            <p:cNvSpPr txBox="1">
              <a:spLocks noChangeArrowheads="1"/>
            </p:cNvSpPr>
            <p:nvPr/>
          </p:nvSpPr>
          <p:spPr bwMode="auto">
            <a:xfrm>
              <a:off x="5010150" y="486724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5376" name="Text Box 8"/>
            <p:cNvSpPr txBox="1">
              <a:spLocks noChangeArrowheads="1"/>
            </p:cNvSpPr>
            <p:nvPr/>
          </p:nvSpPr>
          <p:spPr bwMode="auto">
            <a:xfrm>
              <a:off x="5848350" y="486724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C2</a:t>
              </a:r>
              <a:r>
                <a:rPr lang="en-US" altLang="en-US" sz="1600">
                  <a:solidFill>
                    <a:schemeClr val="accent2"/>
                  </a:solidFill>
                </a:rPr>
                <a:t>h</a:t>
              </a:r>
              <a:endParaRPr lang="en-US" altLang="en-US" baseline="-25000">
                <a:solidFill>
                  <a:schemeClr val="accent2"/>
                </a:solidFill>
              </a:endParaRPr>
            </a:p>
          </p:txBody>
        </p:sp>
        <p:sp>
          <p:nvSpPr>
            <p:cNvPr id="15377" name="Text Box 10"/>
            <p:cNvSpPr txBox="1">
              <a:spLocks noChangeArrowheads="1"/>
            </p:cNvSpPr>
            <p:nvPr/>
          </p:nvSpPr>
          <p:spPr bwMode="auto">
            <a:xfrm>
              <a:off x="4972050" y="5283180"/>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5378" name="Text Box 10"/>
            <p:cNvSpPr txBox="1">
              <a:spLocks noChangeArrowheads="1"/>
            </p:cNvSpPr>
            <p:nvPr/>
          </p:nvSpPr>
          <p:spPr bwMode="auto">
            <a:xfrm>
              <a:off x="4972050" y="572451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2007</a:t>
              </a:r>
            </a:p>
          </p:txBody>
        </p:sp>
        <p:sp>
          <p:nvSpPr>
            <p:cNvPr id="15379" name="Text Box 8"/>
            <p:cNvSpPr txBox="1">
              <a:spLocks noChangeArrowheads="1"/>
            </p:cNvSpPr>
            <p:nvPr/>
          </p:nvSpPr>
          <p:spPr bwMode="auto">
            <a:xfrm>
              <a:off x="5848350" y="527365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5380" name="Text Box 8"/>
            <p:cNvSpPr txBox="1">
              <a:spLocks noChangeArrowheads="1"/>
            </p:cNvSpPr>
            <p:nvPr/>
          </p:nvSpPr>
          <p:spPr bwMode="auto">
            <a:xfrm>
              <a:off x="5848350" y="568006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5381" name="Text Box 10"/>
            <p:cNvSpPr txBox="1">
              <a:spLocks noChangeArrowheads="1"/>
            </p:cNvSpPr>
            <p:nvPr/>
          </p:nvSpPr>
          <p:spPr bwMode="auto">
            <a:xfrm>
              <a:off x="5314950" y="4038609"/>
              <a:ext cx="14859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sp>
          <p:nvSpPr>
            <p:cNvPr id="15382" name="Text Box 7"/>
            <p:cNvSpPr txBox="1">
              <a:spLocks noChangeArrowheads="1"/>
            </p:cNvSpPr>
            <p:nvPr/>
          </p:nvSpPr>
          <p:spPr bwMode="auto">
            <a:xfrm>
              <a:off x="5886450" y="318611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45C2</a:t>
              </a:r>
              <a:r>
                <a:rPr lang="en-US" altLang="en-US" sz="1600">
                  <a:solidFill>
                    <a:schemeClr val="accent2"/>
                  </a:solidFill>
                </a:rPr>
                <a:t>h</a:t>
              </a:r>
              <a:endParaRPr lang="en-US" altLang="en-US" sz="2000" baseline="-25000">
                <a:solidFill>
                  <a:schemeClr val="accent2"/>
                </a:solidFill>
              </a:endParaRPr>
            </a:p>
          </p:txBody>
        </p:sp>
        <p:sp>
          <p:nvSpPr>
            <p:cNvPr id="15383" name="Text Box 9"/>
            <p:cNvSpPr txBox="1">
              <a:spLocks noChangeArrowheads="1"/>
            </p:cNvSpPr>
            <p:nvPr/>
          </p:nvSpPr>
          <p:spPr bwMode="auto">
            <a:xfrm>
              <a:off x="4972050" y="318611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sp>
        <p:nvSpPr>
          <p:cNvPr id="41" name="Curved Right Arrow 40"/>
          <p:cNvSpPr/>
          <p:nvPr/>
        </p:nvSpPr>
        <p:spPr bwMode="auto">
          <a:xfrm>
            <a:off x="4972050" y="3151185"/>
            <a:ext cx="914400" cy="2493952"/>
          </a:xfrm>
          <a:prstGeom prst="curvedRightArrow">
            <a:avLst/>
          </a:prstGeom>
          <a:solidFill>
            <a:schemeClr val="accent1">
              <a:alpha val="50000"/>
            </a:schemeClr>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
        <p:nvSpPr>
          <p:cNvPr id="44" name="Curved Left Arrow 43"/>
          <p:cNvSpPr/>
          <p:nvPr/>
        </p:nvSpPr>
        <p:spPr bwMode="auto">
          <a:xfrm>
            <a:off x="6800850" y="3141659"/>
            <a:ext cx="895350" cy="2097068"/>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8484820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43739"/>
                                        </p:tgtEl>
                                        <p:attrNameLst>
                                          <p:attrName>style.visibility</p:attrName>
                                        </p:attrNameLst>
                                      </p:cBhvr>
                                      <p:to>
                                        <p:strVal val="visible"/>
                                      </p:to>
                                    </p:set>
                                    <p:animEffect transition="in" filter="diamond(in)">
                                      <p:cBhvr>
                                        <p:cTn id="17" dur="2000"/>
                                        <p:tgtEl>
                                          <p:spTgt spid="2437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ox(in)">
                                      <p:cBhvr>
                                        <p:cTn id="27" dur="500"/>
                                        <p:tgtEl>
                                          <p:spTgt spid="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ox(in)">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638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6388" name="Text Box 5"/>
          <p:cNvSpPr txBox="1">
            <a:spLocks noChangeArrowheads="1"/>
          </p:cNvSpPr>
          <p:nvPr/>
        </p:nvSpPr>
        <p:spPr bwMode="auto">
          <a:xfrm>
            <a:off x="2667000" y="109220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SHLD 2005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0861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639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41"/>
          <p:cNvGrpSpPr>
            <a:grpSpLocks/>
          </p:cNvGrpSpPr>
          <p:nvPr/>
        </p:nvGrpSpPr>
        <p:grpSpPr bwMode="auto">
          <a:xfrm>
            <a:off x="457200" y="4073525"/>
            <a:ext cx="1866900" cy="2082800"/>
            <a:chOff x="457200" y="4073525"/>
            <a:chExt cx="1866900" cy="2082800"/>
          </a:xfrm>
        </p:grpSpPr>
        <p:sp>
          <p:nvSpPr>
            <p:cNvPr id="16411" name="Text Box 10"/>
            <p:cNvSpPr txBox="1">
              <a:spLocks noChangeArrowheads="1"/>
            </p:cNvSpPr>
            <p:nvPr/>
          </p:nvSpPr>
          <p:spPr bwMode="auto">
            <a:xfrm>
              <a:off x="495300" y="4502042"/>
              <a:ext cx="8382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6412" name="Text Box 8"/>
            <p:cNvSpPr txBox="1">
              <a:spLocks noChangeArrowheads="1"/>
            </p:cNvSpPr>
            <p:nvPr/>
          </p:nvSpPr>
          <p:spPr bwMode="auto">
            <a:xfrm>
              <a:off x="1333500" y="4495752"/>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6413" name="Text Box 10"/>
            <p:cNvSpPr txBox="1">
              <a:spLocks noChangeArrowheads="1"/>
            </p:cNvSpPr>
            <p:nvPr/>
          </p:nvSpPr>
          <p:spPr bwMode="auto">
            <a:xfrm>
              <a:off x="495300" y="4902164"/>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6414" name="Text Box 8"/>
            <p:cNvSpPr txBox="1">
              <a:spLocks noChangeArrowheads="1"/>
            </p:cNvSpPr>
            <p:nvPr/>
          </p:nvSpPr>
          <p:spPr bwMode="auto">
            <a:xfrm>
              <a:off x="1333500" y="4902164"/>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A4</a:t>
              </a:r>
              <a:r>
                <a:rPr lang="en-US" altLang="en-US" sz="1600">
                  <a:solidFill>
                    <a:schemeClr val="accent2"/>
                  </a:solidFill>
                </a:rPr>
                <a:t>h</a:t>
              </a:r>
              <a:endParaRPr lang="en-US" altLang="en-US" baseline="-25000">
                <a:solidFill>
                  <a:schemeClr val="accent2"/>
                </a:solidFill>
              </a:endParaRPr>
            </a:p>
          </p:txBody>
        </p:sp>
        <p:sp>
          <p:nvSpPr>
            <p:cNvPr id="16415" name="Text Box 10"/>
            <p:cNvSpPr txBox="1">
              <a:spLocks noChangeArrowheads="1"/>
            </p:cNvSpPr>
            <p:nvPr/>
          </p:nvSpPr>
          <p:spPr bwMode="auto">
            <a:xfrm>
              <a:off x="457200" y="5318101"/>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6416" name="Text Box 10"/>
            <p:cNvSpPr txBox="1">
              <a:spLocks noChangeArrowheads="1"/>
            </p:cNvSpPr>
            <p:nvPr/>
          </p:nvSpPr>
          <p:spPr bwMode="auto">
            <a:xfrm>
              <a:off x="457200" y="5759439"/>
              <a:ext cx="838200" cy="39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2007</a:t>
              </a:r>
            </a:p>
          </p:txBody>
        </p:sp>
        <p:sp>
          <p:nvSpPr>
            <p:cNvPr id="16417" name="Text Box 8"/>
            <p:cNvSpPr txBox="1">
              <a:spLocks noChangeArrowheads="1"/>
            </p:cNvSpPr>
            <p:nvPr/>
          </p:nvSpPr>
          <p:spPr bwMode="auto">
            <a:xfrm>
              <a:off x="1333500" y="5308576"/>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16418" name="Text Box 8"/>
            <p:cNvSpPr txBox="1">
              <a:spLocks noChangeArrowheads="1"/>
            </p:cNvSpPr>
            <p:nvPr/>
          </p:nvSpPr>
          <p:spPr bwMode="auto">
            <a:xfrm>
              <a:off x="1333500" y="5714987"/>
              <a:ext cx="990600" cy="4064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6419" name="Text Box 10"/>
            <p:cNvSpPr txBox="1">
              <a:spLocks noChangeArrowheads="1"/>
            </p:cNvSpPr>
            <p:nvPr/>
          </p:nvSpPr>
          <p:spPr bwMode="auto">
            <a:xfrm>
              <a:off x="800100" y="4073525"/>
              <a:ext cx="1485900" cy="4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3" name="Group 40"/>
          <p:cNvGrpSpPr>
            <a:grpSpLocks/>
          </p:cNvGrpSpPr>
          <p:nvPr/>
        </p:nvGrpSpPr>
        <p:grpSpPr bwMode="auto">
          <a:xfrm>
            <a:off x="114300" y="2243138"/>
            <a:ext cx="2971800" cy="1274762"/>
            <a:chOff x="381000" y="2327275"/>
            <a:chExt cx="2971800" cy="1274762"/>
          </a:xfrm>
        </p:grpSpPr>
        <p:sp>
          <p:nvSpPr>
            <p:cNvPr id="16408" name="Text Box 6"/>
            <p:cNvSpPr txBox="1">
              <a:spLocks noChangeArrowheads="1"/>
            </p:cNvSpPr>
            <p:nvPr/>
          </p:nvSpPr>
          <p:spPr bwMode="auto">
            <a:xfrm>
              <a:off x="381000" y="232727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6409" name="Text Box 7"/>
            <p:cNvSpPr txBox="1">
              <a:spLocks noChangeArrowheads="1"/>
            </p:cNvSpPr>
            <p:nvPr/>
          </p:nvSpPr>
          <p:spPr bwMode="auto">
            <a:xfrm>
              <a:off x="1600200" y="318611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74F1</a:t>
              </a:r>
              <a:r>
                <a:rPr lang="en-US" altLang="en-US" sz="1600">
                  <a:solidFill>
                    <a:schemeClr val="accent2"/>
                  </a:solidFill>
                </a:rPr>
                <a:t>h</a:t>
              </a:r>
              <a:endParaRPr lang="en-US" altLang="en-US" sz="2000" baseline="-25000">
                <a:solidFill>
                  <a:schemeClr val="accent2"/>
                </a:solidFill>
              </a:endParaRPr>
            </a:p>
          </p:txBody>
        </p:sp>
        <p:sp>
          <p:nvSpPr>
            <p:cNvPr id="16410" name="Text Box 9"/>
            <p:cNvSpPr txBox="1">
              <a:spLocks noChangeArrowheads="1"/>
            </p:cNvSpPr>
            <p:nvPr/>
          </p:nvSpPr>
          <p:spPr bwMode="auto">
            <a:xfrm>
              <a:off x="685800" y="318611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4" name="Group 42"/>
          <p:cNvGrpSpPr>
            <a:grpSpLocks/>
          </p:cNvGrpSpPr>
          <p:nvPr/>
        </p:nvGrpSpPr>
        <p:grpSpPr bwMode="auto">
          <a:xfrm>
            <a:off x="4800600" y="2384425"/>
            <a:ext cx="2971800" cy="3702050"/>
            <a:chOff x="4800600" y="2419350"/>
            <a:chExt cx="2971800" cy="3702050"/>
          </a:xfrm>
        </p:grpSpPr>
        <p:sp>
          <p:nvSpPr>
            <p:cNvPr id="16396" name="Text Box 20"/>
            <p:cNvSpPr txBox="1">
              <a:spLocks noChangeArrowheads="1"/>
            </p:cNvSpPr>
            <p:nvPr/>
          </p:nvSpPr>
          <p:spPr bwMode="auto">
            <a:xfrm>
              <a:off x="4800600" y="2419350"/>
              <a:ext cx="2971800" cy="70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6397" name="Text Box 10"/>
            <p:cNvSpPr txBox="1">
              <a:spLocks noChangeArrowheads="1"/>
            </p:cNvSpPr>
            <p:nvPr/>
          </p:nvSpPr>
          <p:spPr bwMode="auto">
            <a:xfrm>
              <a:off x="5010150" y="4467125"/>
              <a:ext cx="8382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2004</a:t>
              </a:r>
            </a:p>
          </p:txBody>
        </p:sp>
        <p:sp>
          <p:nvSpPr>
            <p:cNvPr id="16398" name="Text Box 8"/>
            <p:cNvSpPr txBox="1">
              <a:spLocks noChangeArrowheads="1"/>
            </p:cNvSpPr>
            <p:nvPr/>
          </p:nvSpPr>
          <p:spPr bwMode="auto">
            <a:xfrm>
              <a:off x="5848350" y="446083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16399" name="Text Box 10"/>
            <p:cNvSpPr txBox="1">
              <a:spLocks noChangeArrowheads="1"/>
            </p:cNvSpPr>
            <p:nvPr/>
          </p:nvSpPr>
          <p:spPr bwMode="auto">
            <a:xfrm>
              <a:off x="5010150" y="486724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2005</a:t>
              </a:r>
            </a:p>
          </p:txBody>
        </p:sp>
        <p:sp>
          <p:nvSpPr>
            <p:cNvPr id="16400" name="Text Box 8"/>
            <p:cNvSpPr txBox="1">
              <a:spLocks noChangeArrowheads="1"/>
            </p:cNvSpPr>
            <p:nvPr/>
          </p:nvSpPr>
          <p:spPr bwMode="auto">
            <a:xfrm>
              <a:off x="5848350" y="4867245"/>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F1</a:t>
              </a:r>
              <a:r>
                <a:rPr lang="en-US" altLang="en-US" sz="1600">
                  <a:solidFill>
                    <a:schemeClr val="accent2"/>
                  </a:solidFill>
                </a:rPr>
                <a:t>h</a:t>
              </a:r>
              <a:endParaRPr lang="en-US" altLang="en-US" baseline="-25000">
                <a:solidFill>
                  <a:schemeClr val="accent2"/>
                </a:solidFill>
              </a:endParaRPr>
            </a:p>
          </p:txBody>
        </p:sp>
        <p:sp>
          <p:nvSpPr>
            <p:cNvPr id="16401" name="Text Box 10"/>
            <p:cNvSpPr txBox="1">
              <a:spLocks noChangeArrowheads="1"/>
            </p:cNvSpPr>
            <p:nvPr/>
          </p:nvSpPr>
          <p:spPr bwMode="auto">
            <a:xfrm>
              <a:off x="4972050" y="5283180"/>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2006</a:t>
              </a:r>
            </a:p>
          </p:txBody>
        </p:sp>
        <p:sp>
          <p:nvSpPr>
            <p:cNvPr id="16402" name="Text Box 10"/>
            <p:cNvSpPr txBox="1">
              <a:spLocks noChangeArrowheads="1"/>
            </p:cNvSpPr>
            <p:nvPr/>
          </p:nvSpPr>
          <p:spPr bwMode="auto">
            <a:xfrm>
              <a:off x="4972050" y="5724515"/>
              <a:ext cx="838200" cy="39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2007</a:t>
              </a:r>
            </a:p>
          </p:txBody>
        </p:sp>
        <p:sp>
          <p:nvSpPr>
            <p:cNvPr id="16403" name="Text Box 8"/>
            <p:cNvSpPr txBox="1">
              <a:spLocks noChangeArrowheads="1"/>
            </p:cNvSpPr>
            <p:nvPr/>
          </p:nvSpPr>
          <p:spPr bwMode="auto">
            <a:xfrm>
              <a:off x="5848350" y="527365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74</a:t>
              </a:r>
              <a:r>
                <a:rPr lang="en-US" altLang="en-US" baseline="-25000">
                  <a:solidFill>
                    <a:schemeClr val="accent2"/>
                  </a:solidFill>
                </a:rPr>
                <a:t>h</a:t>
              </a:r>
            </a:p>
          </p:txBody>
        </p:sp>
        <p:sp>
          <p:nvSpPr>
            <p:cNvPr id="16404" name="Text Box 8"/>
            <p:cNvSpPr txBox="1">
              <a:spLocks noChangeArrowheads="1"/>
            </p:cNvSpPr>
            <p:nvPr/>
          </p:nvSpPr>
          <p:spPr bwMode="auto">
            <a:xfrm>
              <a:off x="5848350" y="5680064"/>
              <a:ext cx="990600" cy="40641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16405" name="Text Box 10"/>
            <p:cNvSpPr txBox="1">
              <a:spLocks noChangeArrowheads="1"/>
            </p:cNvSpPr>
            <p:nvPr/>
          </p:nvSpPr>
          <p:spPr bwMode="auto">
            <a:xfrm>
              <a:off x="5314950" y="4038609"/>
              <a:ext cx="1485900" cy="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sp>
          <p:nvSpPr>
            <p:cNvPr id="16406" name="Text Box 7"/>
            <p:cNvSpPr txBox="1">
              <a:spLocks noChangeArrowheads="1"/>
            </p:cNvSpPr>
            <p:nvPr/>
          </p:nvSpPr>
          <p:spPr bwMode="auto">
            <a:xfrm>
              <a:off x="5886450" y="3186112"/>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74F1</a:t>
              </a:r>
              <a:r>
                <a:rPr lang="en-US" altLang="en-US" sz="1600">
                  <a:solidFill>
                    <a:schemeClr val="accent2"/>
                  </a:solidFill>
                </a:rPr>
                <a:t>h</a:t>
              </a:r>
              <a:endParaRPr lang="en-US" altLang="en-US" sz="2000" baseline="-25000">
                <a:solidFill>
                  <a:schemeClr val="accent2"/>
                </a:solidFill>
              </a:endParaRPr>
            </a:p>
          </p:txBody>
        </p:sp>
        <p:sp>
          <p:nvSpPr>
            <p:cNvPr id="16407" name="Text Box 9"/>
            <p:cNvSpPr txBox="1">
              <a:spLocks noChangeArrowheads="1"/>
            </p:cNvSpPr>
            <p:nvPr/>
          </p:nvSpPr>
          <p:spPr bwMode="auto">
            <a:xfrm>
              <a:off x="4972050" y="318611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sp>
        <p:nvSpPr>
          <p:cNvPr id="41" name="Curved Right Arrow 40"/>
          <p:cNvSpPr/>
          <p:nvPr/>
        </p:nvSpPr>
        <p:spPr bwMode="auto">
          <a:xfrm>
            <a:off x="4972050" y="3178932"/>
            <a:ext cx="914400" cy="2493952"/>
          </a:xfrm>
          <a:prstGeom prst="curvedRightArrow">
            <a:avLst/>
          </a:prstGeom>
          <a:solidFill>
            <a:schemeClr val="accent1">
              <a:alpha val="50000"/>
            </a:schemeClr>
          </a:solidFill>
          <a:ln w="9525"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lstStyle/>
          <a:p>
            <a:pPr>
              <a:defRPr/>
            </a:pPr>
            <a:endParaRPr lang="en-US">
              <a:latin typeface="Arial" charset="0"/>
            </a:endParaRPr>
          </a:p>
        </p:txBody>
      </p:sp>
      <p:sp>
        <p:nvSpPr>
          <p:cNvPr id="44" name="Curved Left Arrow 43"/>
          <p:cNvSpPr/>
          <p:nvPr/>
        </p:nvSpPr>
        <p:spPr bwMode="auto">
          <a:xfrm>
            <a:off x="6838950" y="3221033"/>
            <a:ext cx="895350" cy="2097068"/>
          </a:xfrm>
          <a:prstGeom prst="curvedLef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24744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43739"/>
                                        </p:tgtEl>
                                        <p:attrNameLst>
                                          <p:attrName>style.visibility</p:attrName>
                                        </p:attrNameLst>
                                      </p:cBhvr>
                                      <p:to>
                                        <p:strVal val="visible"/>
                                      </p:to>
                                    </p:set>
                                    <p:animEffect transition="in" filter="diamond(in)">
                                      <p:cBhvr>
                                        <p:cTn id="17" dur="2000"/>
                                        <p:tgtEl>
                                          <p:spTgt spid="2437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ox(in)">
                                      <p:cBhvr>
                                        <p:cTn id="27" dur="500"/>
                                        <p:tgtEl>
                                          <p:spTgt spid="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ox(in)">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741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7412" name="Text Box 5"/>
          <p:cNvSpPr txBox="1">
            <a:spLocks noChangeArrowheads="1"/>
          </p:cNvSpPr>
          <p:nvPr/>
        </p:nvSpPr>
        <p:spPr bwMode="auto">
          <a:xfrm>
            <a:off x="2667000" y="1092200"/>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LXI B, 1122</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7414"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62050"/>
            <a:chOff x="381000" y="2917765"/>
            <a:chExt cx="2971800" cy="1162110"/>
          </a:xfrm>
        </p:grpSpPr>
        <p:sp>
          <p:nvSpPr>
            <p:cNvPr id="17420"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7421" name="Text Box 7"/>
            <p:cNvSpPr txBox="1">
              <a:spLocks noChangeArrowheads="1"/>
            </p:cNvSpPr>
            <p:nvPr/>
          </p:nvSpPr>
          <p:spPr bwMode="auto">
            <a:xfrm>
              <a:off x="1295400" y="3679765"/>
              <a:ext cx="12192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76DA </a:t>
              </a:r>
              <a:r>
                <a:rPr lang="en-US" altLang="en-US" sz="2000" baseline="-25000">
                  <a:solidFill>
                    <a:schemeClr val="accent2"/>
                  </a:solidFill>
                </a:rPr>
                <a:t>h</a:t>
              </a:r>
            </a:p>
          </p:txBody>
        </p:sp>
        <p:sp>
          <p:nvSpPr>
            <p:cNvPr id="17422"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grpSp>
        <p:nvGrpSpPr>
          <p:cNvPr id="3" name="Group 51"/>
          <p:cNvGrpSpPr>
            <a:grpSpLocks/>
          </p:cNvGrpSpPr>
          <p:nvPr/>
        </p:nvGrpSpPr>
        <p:grpSpPr bwMode="auto">
          <a:xfrm>
            <a:off x="4876800" y="2917825"/>
            <a:ext cx="2971800" cy="1117600"/>
            <a:chOff x="4876800" y="2917765"/>
            <a:chExt cx="2971800" cy="1117600"/>
          </a:xfrm>
        </p:grpSpPr>
        <p:sp>
          <p:nvSpPr>
            <p:cNvPr id="17417"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7418" name="Text Box 7"/>
            <p:cNvSpPr txBox="1">
              <a:spLocks noChangeArrowheads="1"/>
            </p:cNvSpPr>
            <p:nvPr/>
          </p:nvSpPr>
          <p:spPr bwMode="auto">
            <a:xfrm>
              <a:off x="5791200" y="361944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1122 </a:t>
              </a:r>
              <a:r>
                <a:rPr lang="en-US" altLang="en-US" sz="2000" baseline="-25000">
                  <a:solidFill>
                    <a:schemeClr val="accent2"/>
                  </a:solidFill>
                </a:rPr>
                <a:t>h</a:t>
              </a:r>
            </a:p>
          </p:txBody>
        </p:sp>
        <p:sp>
          <p:nvSpPr>
            <p:cNvPr id="17419"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spTree>
    <p:extLst>
      <p:ext uri="{BB962C8B-B14F-4D97-AF65-F5344CB8AC3E}">
        <p14:creationId xmlns:p14="http://schemas.microsoft.com/office/powerpoint/2010/main" val="19599159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1843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1843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XCHG</a:t>
            </a:r>
          </a:p>
        </p:txBody>
      </p:sp>
      <p:grpSp>
        <p:nvGrpSpPr>
          <p:cNvPr id="2" name="Group 37"/>
          <p:cNvGrpSpPr>
            <a:grpSpLocks/>
          </p:cNvGrpSpPr>
          <p:nvPr/>
        </p:nvGrpSpPr>
        <p:grpSpPr bwMode="auto">
          <a:xfrm>
            <a:off x="304800" y="1981200"/>
            <a:ext cx="3048000" cy="1701800"/>
            <a:chOff x="192" y="1248"/>
            <a:chExt cx="1920" cy="1072"/>
          </a:xfrm>
        </p:grpSpPr>
        <p:sp>
          <p:nvSpPr>
            <p:cNvPr id="18446" name="Text Box 6"/>
            <p:cNvSpPr txBox="1">
              <a:spLocks noChangeArrowheads="1"/>
            </p:cNvSpPr>
            <p:nvPr/>
          </p:nvSpPr>
          <p:spPr bwMode="auto">
            <a:xfrm>
              <a:off x="240"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18447" name="Text Box 7"/>
            <p:cNvSpPr txBox="1">
              <a:spLocks noChangeArrowheads="1"/>
            </p:cNvSpPr>
            <p:nvPr/>
          </p:nvSpPr>
          <p:spPr bwMode="auto">
            <a:xfrm>
              <a:off x="816"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1234 </a:t>
              </a:r>
              <a:r>
                <a:rPr lang="en-US" altLang="en-US" sz="2000" baseline="-25000">
                  <a:solidFill>
                    <a:schemeClr val="accent2"/>
                  </a:solidFill>
                </a:rPr>
                <a:t>h</a:t>
              </a:r>
            </a:p>
          </p:txBody>
        </p:sp>
        <p:sp>
          <p:nvSpPr>
            <p:cNvPr id="18448" name="Text Box 8"/>
            <p:cNvSpPr txBox="1">
              <a:spLocks noChangeArrowheads="1"/>
            </p:cNvSpPr>
            <p:nvPr/>
          </p:nvSpPr>
          <p:spPr bwMode="auto">
            <a:xfrm>
              <a:off x="816"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5678</a:t>
              </a:r>
              <a:r>
                <a:rPr lang="en-US" altLang="en-US" sz="2000">
                  <a:solidFill>
                    <a:srgbClr val="FFFF66"/>
                  </a:solidFill>
                </a:rPr>
                <a:t> </a:t>
              </a:r>
              <a:r>
                <a:rPr lang="en-US" altLang="en-US" baseline="-25000">
                  <a:solidFill>
                    <a:schemeClr val="accent2"/>
                  </a:solidFill>
                </a:rPr>
                <a:t>h</a:t>
              </a:r>
            </a:p>
          </p:txBody>
        </p:sp>
        <p:sp>
          <p:nvSpPr>
            <p:cNvPr id="18449" name="Text Box 9"/>
            <p:cNvSpPr txBox="1">
              <a:spLocks noChangeArrowheads="1"/>
            </p:cNvSpPr>
            <p:nvPr/>
          </p:nvSpPr>
          <p:spPr bwMode="auto">
            <a:xfrm>
              <a:off x="240"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18450" name="Text Box 10"/>
            <p:cNvSpPr txBox="1">
              <a:spLocks noChangeArrowheads="1"/>
            </p:cNvSpPr>
            <p:nvPr/>
          </p:nvSpPr>
          <p:spPr bwMode="auto">
            <a:xfrm>
              <a:off x="192"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grpSp>
        <p:nvGrpSpPr>
          <p:cNvPr id="3" name="Group 38"/>
          <p:cNvGrpSpPr>
            <a:grpSpLocks/>
          </p:cNvGrpSpPr>
          <p:nvPr/>
        </p:nvGrpSpPr>
        <p:grpSpPr bwMode="auto">
          <a:xfrm>
            <a:off x="4724400" y="1981200"/>
            <a:ext cx="3048000" cy="1701800"/>
            <a:chOff x="2976" y="1248"/>
            <a:chExt cx="1920" cy="1072"/>
          </a:xfrm>
        </p:grpSpPr>
        <p:sp>
          <p:nvSpPr>
            <p:cNvPr id="18441"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18442"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5678 </a:t>
              </a:r>
              <a:r>
                <a:rPr lang="en-US" altLang="en-US" sz="2000" baseline="-25000">
                  <a:solidFill>
                    <a:schemeClr val="accent2"/>
                  </a:solidFill>
                </a:rPr>
                <a:t>h</a:t>
              </a:r>
            </a:p>
          </p:txBody>
        </p:sp>
        <p:sp>
          <p:nvSpPr>
            <p:cNvPr id="18443" name="Text Box 22"/>
            <p:cNvSpPr txBox="1">
              <a:spLocks noChangeArrowheads="1"/>
            </p:cNvSpPr>
            <p:nvPr/>
          </p:nvSpPr>
          <p:spPr bwMode="auto">
            <a:xfrm>
              <a:off x="3600"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1234 </a:t>
              </a:r>
              <a:r>
                <a:rPr lang="en-US" altLang="en-US" sz="2000" baseline="-25000">
                  <a:solidFill>
                    <a:schemeClr val="accent2"/>
                  </a:solidFill>
                </a:rPr>
                <a:t>h</a:t>
              </a:r>
            </a:p>
          </p:txBody>
        </p:sp>
        <p:sp>
          <p:nvSpPr>
            <p:cNvPr id="18444"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18445" name="Text Box 24"/>
            <p:cNvSpPr txBox="1">
              <a:spLocks noChangeArrowheads="1"/>
            </p:cNvSpPr>
            <p:nvPr/>
          </p:nvSpPr>
          <p:spPr bwMode="auto">
            <a:xfrm>
              <a:off x="2976"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sp>
        <p:nvSpPr>
          <p:cNvPr id="243739" name="AutoShape 27"/>
          <p:cNvSpPr>
            <a:spLocks noChangeArrowheads="1"/>
          </p:cNvSpPr>
          <p:nvPr/>
        </p:nvSpPr>
        <p:spPr bwMode="auto">
          <a:xfrm>
            <a:off x="3276600" y="3124200"/>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1844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40434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diamond(in)">
                                      <p:cBhvr>
                                        <p:cTn id="12" dur="20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amond(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19459" name="Text Box 3"/>
          <p:cNvSpPr txBox="1">
            <a:spLocks noChangeArrowheads="1"/>
          </p:cNvSpPr>
          <p:nvPr/>
        </p:nvSpPr>
        <p:spPr bwMode="auto">
          <a:xfrm>
            <a:off x="1981200" y="193675"/>
            <a:ext cx="4670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Arithmetic</a:t>
            </a:r>
            <a:r>
              <a:rPr lang="en-US" altLang="en-US" sz="3200">
                <a:solidFill>
                  <a:srgbClr val="FF99CC"/>
                </a:solidFill>
              </a:rPr>
              <a:t> </a:t>
            </a:r>
            <a:r>
              <a:rPr lang="en-US" altLang="en-US" sz="3200">
                <a:solidFill>
                  <a:srgbClr val="CC0066"/>
                </a:solidFill>
              </a:rPr>
              <a:t>Instructions</a:t>
            </a:r>
          </a:p>
        </p:txBody>
      </p:sp>
      <p:sp>
        <p:nvSpPr>
          <p:cNvPr id="19460" name="Rectangle 12"/>
          <p:cNvSpPr>
            <a:spLocks noChangeArrowheads="1"/>
          </p:cNvSpPr>
          <p:nvPr/>
        </p:nvSpPr>
        <p:spPr bwMode="auto">
          <a:xfrm>
            <a:off x="838200" y="777875"/>
            <a:ext cx="7261225" cy="5470525"/>
          </a:xfrm>
          <a:prstGeom prst="rect">
            <a:avLst/>
          </a:prstGeom>
          <a:noFill/>
          <a:ln w="508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panose="05000000000000000000" pitchFamily="2" charset="2"/>
              <a:buChar char="v"/>
            </a:pPr>
            <a:endParaRPr lang="en-US" altLang="en-US"/>
          </a:p>
          <a:p>
            <a:pPr eaLnBrk="1" hangingPunct="1">
              <a:buFont typeface="Wingdings" panose="05000000000000000000" pitchFamily="2" charset="2"/>
              <a:buChar char="v"/>
            </a:pPr>
            <a:r>
              <a:rPr lang="en-US" altLang="en-US"/>
              <a:t>ADD</a:t>
            </a:r>
          </a:p>
          <a:p>
            <a:pPr lvl="2" eaLnBrk="1" hangingPunct="1">
              <a:buFont typeface="Arial" panose="020B0604020202020204" pitchFamily="34" charset="0"/>
              <a:buChar char="•"/>
            </a:pPr>
            <a:r>
              <a:rPr lang="en-US" altLang="en-US" sz="2000"/>
              <a:t>ADD r or M</a:t>
            </a:r>
          </a:p>
          <a:p>
            <a:pPr lvl="2" eaLnBrk="1" hangingPunct="1">
              <a:buFont typeface="Arial" panose="020B0604020202020204" pitchFamily="34" charset="0"/>
              <a:buChar char="•"/>
            </a:pPr>
            <a:r>
              <a:rPr lang="en-US" altLang="en-US" sz="2000"/>
              <a:t>ADC r or M</a:t>
            </a:r>
          </a:p>
          <a:p>
            <a:pPr lvl="2" eaLnBrk="1" hangingPunct="1">
              <a:buFont typeface="Arial" panose="020B0604020202020204" pitchFamily="34" charset="0"/>
              <a:buChar char="•"/>
            </a:pPr>
            <a:r>
              <a:rPr lang="en-US" altLang="en-US" sz="2000"/>
              <a:t>ADI 8 bit data</a:t>
            </a:r>
          </a:p>
          <a:p>
            <a:pPr lvl="2" eaLnBrk="1" hangingPunct="1">
              <a:buFont typeface="Arial" panose="020B0604020202020204" pitchFamily="34" charset="0"/>
              <a:buChar char="•"/>
            </a:pPr>
            <a:r>
              <a:rPr lang="en-US" altLang="en-US" sz="2000"/>
              <a:t>ACI 8 bit data</a:t>
            </a:r>
          </a:p>
          <a:p>
            <a:pPr lvl="2" eaLnBrk="1" hangingPunct="1">
              <a:buFont typeface="Arial" panose="020B0604020202020204" pitchFamily="34" charset="0"/>
              <a:buChar char="•"/>
            </a:pPr>
            <a:r>
              <a:rPr lang="en-US" altLang="en-US" sz="2000"/>
              <a:t>DAD rp</a:t>
            </a:r>
          </a:p>
          <a:p>
            <a:pPr eaLnBrk="1" hangingPunct="1">
              <a:buFont typeface="Wingdings" panose="05000000000000000000" pitchFamily="2" charset="2"/>
              <a:buChar char="v"/>
            </a:pPr>
            <a:r>
              <a:rPr lang="en-US" altLang="en-US"/>
              <a:t>SUB</a:t>
            </a:r>
          </a:p>
          <a:p>
            <a:pPr lvl="2" eaLnBrk="1" hangingPunct="1">
              <a:buFont typeface="Arial" panose="020B0604020202020204" pitchFamily="34" charset="0"/>
              <a:buChar char="•"/>
            </a:pPr>
            <a:r>
              <a:rPr lang="en-US" altLang="en-US" sz="2000"/>
              <a:t>SUB r or M</a:t>
            </a:r>
          </a:p>
          <a:p>
            <a:pPr lvl="2" eaLnBrk="1" hangingPunct="1">
              <a:buFont typeface="Arial" panose="020B0604020202020204" pitchFamily="34" charset="0"/>
              <a:buChar char="•"/>
            </a:pPr>
            <a:r>
              <a:rPr lang="en-US" altLang="en-US" sz="2000"/>
              <a:t>SBB r or M</a:t>
            </a:r>
          </a:p>
          <a:p>
            <a:pPr lvl="2" eaLnBrk="1" hangingPunct="1">
              <a:buFont typeface="Arial" panose="020B0604020202020204" pitchFamily="34" charset="0"/>
              <a:buChar char="•"/>
            </a:pPr>
            <a:r>
              <a:rPr lang="en-US" altLang="en-US" sz="2000"/>
              <a:t>SUI 8 bit data</a:t>
            </a:r>
          </a:p>
          <a:p>
            <a:pPr lvl="2" eaLnBrk="1" hangingPunct="1">
              <a:buFont typeface="Arial" panose="020B0604020202020204" pitchFamily="34" charset="0"/>
              <a:buChar char="•"/>
            </a:pPr>
            <a:r>
              <a:rPr lang="en-US" altLang="en-US" sz="2000"/>
              <a:t>SBI 8 bit data</a:t>
            </a:r>
          </a:p>
          <a:p>
            <a:pPr eaLnBrk="1" hangingPunct="1">
              <a:buFont typeface="Wingdings" panose="05000000000000000000" pitchFamily="2" charset="2"/>
              <a:buChar char="v"/>
            </a:pPr>
            <a:r>
              <a:rPr lang="en-US" altLang="en-US"/>
              <a:t>INR r or M</a:t>
            </a:r>
          </a:p>
          <a:p>
            <a:pPr eaLnBrk="1" hangingPunct="1">
              <a:buFont typeface="Wingdings" panose="05000000000000000000" pitchFamily="2" charset="2"/>
              <a:buChar char="v"/>
            </a:pPr>
            <a:r>
              <a:rPr lang="en-US" altLang="en-US"/>
              <a:t>DCR r or M</a:t>
            </a:r>
          </a:p>
          <a:p>
            <a:pPr eaLnBrk="1" hangingPunct="1">
              <a:buFont typeface="Wingdings" panose="05000000000000000000" pitchFamily="2" charset="2"/>
              <a:buChar char="v"/>
            </a:pPr>
            <a:r>
              <a:rPr lang="en-US" altLang="en-US"/>
              <a:t>INX rp</a:t>
            </a:r>
          </a:p>
          <a:p>
            <a:pPr eaLnBrk="1" hangingPunct="1">
              <a:buFont typeface="Wingdings" panose="05000000000000000000" pitchFamily="2" charset="2"/>
              <a:buChar char="v"/>
            </a:pPr>
            <a:r>
              <a:rPr lang="en-US" altLang="en-US"/>
              <a:t>DCX rp</a:t>
            </a:r>
          </a:p>
          <a:p>
            <a:pPr eaLnBrk="1" hangingPunct="1">
              <a:buFont typeface="Wingdings" panose="05000000000000000000" pitchFamily="2" charset="2"/>
              <a:buChar char="v"/>
            </a:pPr>
            <a:r>
              <a:rPr lang="en-US" altLang="en-US"/>
              <a:t>DAA</a:t>
            </a:r>
          </a:p>
          <a:p>
            <a:pPr eaLnBrk="1" hangingPunct="1"/>
            <a:endParaRPr lang="en-US" altLang="en-US"/>
          </a:p>
        </p:txBody>
      </p:sp>
    </p:spTree>
    <p:extLst>
      <p:ext uri="{BB962C8B-B14F-4D97-AF65-F5344CB8AC3E}">
        <p14:creationId xmlns:p14="http://schemas.microsoft.com/office/powerpoint/2010/main" val="1297631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048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048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ADD B</a:t>
            </a:r>
          </a:p>
        </p:txBody>
      </p:sp>
      <p:grpSp>
        <p:nvGrpSpPr>
          <p:cNvPr id="2" name="Group 37"/>
          <p:cNvGrpSpPr>
            <a:grpSpLocks/>
          </p:cNvGrpSpPr>
          <p:nvPr/>
        </p:nvGrpSpPr>
        <p:grpSpPr bwMode="auto">
          <a:xfrm>
            <a:off x="228600" y="2260600"/>
            <a:ext cx="3048000" cy="1701800"/>
            <a:chOff x="192" y="1248"/>
            <a:chExt cx="1920" cy="1072"/>
          </a:xfrm>
        </p:grpSpPr>
        <p:sp>
          <p:nvSpPr>
            <p:cNvPr id="20500" name="Text Box 6"/>
            <p:cNvSpPr txBox="1">
              <a:spLocks noChangeArrowheads="1"/>
            </p:cNvSpPr>
            <p:nvPr/>
          </p:nvSpPr>
          <p:spPr bwMode="auto">
            <a:xfrm>
              <a:off x="240"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0501" name="Text Box 7"/>
            <p:cNvSpPr txBox="1">
              <a:spLocks noChangeArrowheads="1"/>
            </p:cNvSpPr>
            <p:nvPr/>
          </p:nvSpPr>
          <p:spPr bwMode="auto">
            <a:xfrm>
              <a:off x="816"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20502" name="Text Box 8"/>
            <p:cNvSpPr txBox="1">
              <a:spLocks noChangeArrowheads="1"/>
            </p:cNvSpPr>
            <p:nvPr/>
          </p:nvSpPr>
          <p:spPr bwMode="auto">
            <a:xfrm>
              <a:off x="816"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a:t>
              </a:r>
              <a:r>
                <a:rPr lang="en-US" altLang="en-US" sz="2000">
                  <a:solidFill>
                    <a:srgbClr val="FFFF66"/>
                  </a:solidFill>
                </a:rPr>
                <a:t> </a:t>
              </a:r>
              <a:r>
                <a:rPr lang="en-US" altLang="en-US" baseline="-25000">
                  <a:solidFill>
                    <a:schemeClr val="accent2"/>
                  </a:solidFill>
                </a:rPr>
                <a:t>h</a:t>
              </a:r>
            </a:p>
          </p:txBody>
        </p:sp>
        <p:sp>
          <p:nvSpPr>
            <p:cNvPr id="20503" name="Text Box 9"/>
            <p:cNvSpPr txBox="1">
              <a:spLocks noChangeArrowheads="1"/>
            </p:cNvSpPr>
            <p:nvPr/>
          </p:nvSpPr>
          <p:spPr bwMode="auto">
            <a:xfrm>
              <a:off x="240"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0504" name="Text Box 10"/>
            <p:cNvSpPr txBox="1">
              <a:spLocks noChangeArrowheads="1"/>
            </p:cNvSpPr>
            <p:nvPr/>
          </p:nvSpPr>
          <p:spPr bwMode="auto">
            <a:xfrm>
              <a:off x="192"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grpSp>
        <p:nvGrpSpPr>
          <p:cNvPr id="3" name="Group 38"/>
          <p:cNvGrpSpPr>
            <a:grpSpLocks/>
          </p:cNvGrpSpPr>
          <p:nvPr/>
        </p:nvGrpSpPr>
        <p:grpSpPr bwMode="auto">
          <a:xfrm>
            <a:off x="4876800" y="2187575"/>
            <a:ext cx="3048000" cy="1701800"/>
            <a:chOff x="2976" y="1248"/>
            <a:chExt cx="1920" cy="1072"/>
          </a:xfrm>
        </p:grpSpPr>
        <p:sp>
          <p:nvSpPr>
            <p:cNvPr id="20495"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0496"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23 </a:t>
              </a:r>
              <a:r>
                <a:rPr lang="en-US" altLang="en-US" sz="2000" baseline="-25000">
                  <a:solidFill>
                    <a:schemeClr val="accent2"/>
                  </a:solidFill>
                </a:rPr>
                <a:t>h</a:t>
              </a:r>
            </a:p>
          </p:txBody>
        </p:sp>
        <p:sp>
          <p:nvSpPr>
            <p:cNvPr id="20497" name="Text Box 22"/>
            <p:cNvSpPr txBox="1">
              <a:spLocks noChangeArrowheads="1"/>
            </p:cNvSpPr>
            <p:nvPr/>
          </p:nvSpPr>
          <p:spPr bwMode="auto">
            <a:xfrm>
              <a:off x="3600"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 </a:t>
              </a:r>
              <a:r>
                <a:rPr lang="en-US" altLang="en-US" sz="2000" baseline="-25000">
                  <a:solidFill>
                    <a:schemeClr val="accent2"/>
                  </a:solidFill>
                </a:rPr>
                <a:t>h</a:t>
              </a:r>
            </a:p>
          </p:txBody>
        </p:sp>
        <p:sp>
          <p:nvSpPr>
            <p:cNvPr id="20498"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0499" name="Text Box 24"/>
            <p:cNvSpPr txBox="1">
              <a:spLocks noChangeArrowheads="1"/>
            </p:cNvSpPr>
            <p:nvPr/>
          </p:nvSpPr>
          <p:spPr bwMode="auto">
            <a:xfrm>
              <a:off x="2976"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0488" name="Text Box 34"/>
          <p:cNvSpPr txBox="1">
            <a:spLocks noChangeArrowheads="1"/>
          </p:cNvSpPr>
          <p:nvPr/>
        </p:nvSpPr>
        <p:spPr bwMode="auto">
          <a:xfrm>
            <a:off x="1219200" y="5997575"/>
            <a:ext cx="624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All flags are affected during the execution of arithmetic instruction.</a:t>
            </a:r>
          </a:p>
        </p:txBody>
      </p:sp>
      <p:sp>
        <p:nvSpPr>
          <p:cNvPr id="20489"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 name="Group 39"/>
          <p:cNvGrpSpPr>
            <a:grpSpLocks/>
          </p:cNvGrpSpPr>
          <p:nvPr/>
        </p:nvGrpSpPr>
        <p:grpSpPr bwMode="auto">
          <a:xfrm>
            <a:off x="3124200" y="4062413"/>
            <a:ext cx="2667000" cy="685800"/>
            <a:chOff x="1968" y="2928"/>
            <a:chExt cx="1344" cy="432"/>
          </a:xfrm>
        </p:grpSpPr>
        <p:sp>
          <p:nvSpPr>
            <p:cNvPr id="20493" name="Text Box 28"/>
            <p:cNvSpPr txBox="1">
              <a:spLocks noChangeArrowheads="1"/>
            </p:cNvSpPr>
            <p:nvPr/>
          </p:nvSpPr>
          <p:spPr bwMode="auto">
            <a:xfrm>
              <a:off x="1968" y="2928"/>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1 0 0 1   1 0 1 0</a:t>
              </a:r>
            </a:p>
          </p:txBody>
        </p:sp>
        <p:sp>
          <p:nvSpPr>
            <p:cNvPr id="20494" name="Text Box 29"/>
            <p:cNvSpPr txBox="1">
              <a:spLocks noChangeArrowheads="1"/>
            </p:cNvSpPr>
            <p:nvPr/>
          </p:nvSpPr>
          <p:spPr bwMode="auto">
            <a:xfrm>
              <a:off x="1968" y="3129"/>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1 0 0 0   1 0 0 1</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0 0 1 0   0 0 1 1</a:t>
            </a:r>
          </a:p>
        </p:txBody>
      </p:sp>
      <p:sp>
        <p:nvSpPr>
          <p:cNvPr id="25" name="Text Box 35"/>
          <p:cNvSpPr txBox="1">
            <a:spLocks noChangeArrowheads="1"/>
          </p:cNvSpPr>
          <p:nvPr/>
        </p:nvSpPr>
        <p:spPr bwMode="auto">
          <a:xfrm>
            <a:off x="2019300" y="5402263"/>
            <a:ext cx="487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 P=0 and CY=1</a:t>
            </a:r>
          </a:p>
        </p:txBody>
      </p:sp>
    </p:spTree>
    <p:extLst>
      <p:ext uri="{BB962C8B-B14F-4D97-AF65-F5344CB8AC3E}">
        <p14:creationId xmlns:p14="http://schemas.microsoft.com/office/powerpoint/2010/main" val="12174448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amond(in)">
                                      <p:cBhvr>
                                        <p:cTn id="27" dur="2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amond(in)">
                                      <p:cBhvr>
                                        <p:cTn id="32"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7602" t="12185" r="11696" b="7983"/>
          <a:stretch>
            <a:fillRect/>
          </a:stretch>
        </p:blipFill>
        <p:spPr bwMode="auto">
          <a:xfrm rot="5400000">
            <a:off x="1370495" y="-1067905"/>
            <a:ext cx="6477000" cy="8917609"/>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05C43322-B4EA-4902-8FEA-165A9F7C78E6}" type="slidenum">
              <a:rPr lang="en-US" smtClean="0"/>
              <a:pPr/>
              <a:t>8</a:t>
            </a:fld>
            <a:endParaRPr lang="en-US"/>
          </a:p>
        </p:txBody>
      </p:sp>
    </p:spTree>
    <p:extLst>
      <p:ext uri="{BB962C8B-B14F-4D97-AF65-F5344CB8AC3E}">
        <p14:creationId xmlns:p14="http://schemas.microsoft.com/office/powerpoint/2010/main" val="23560178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150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1508"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ADC B</a:t>
            </a:r>
          </a:p>
        </p:txBody>
      </p:sp>
      <p:grpSp>
        <p:nvGrpSpPr>
          <p:cNvPr id="2" name="Group 38"/>
          <p:cNvGrpSpPr>
            <a:grpSpLocks/>
          </p:cNvGrpSpPr>
          <p:nvPr/>
        </p:nvGrpSpPr>
        <p:grpSpPr bwMode="auto">
          <a:xfrm>
            <a:off x="4876800" y="2187575"/>
            <a:ext cx="3048000" cy="1701800"/>
            <a:chOff x="2976" y="1248"/>
            <a:chExt cx="1920" cy="1072"/>
          </a:xfrm>
        </p:grpSpPr>
        <p:sp>
          <p:nvSpPr>
            <p:cNvPr id="21526"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1527"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24 </a:t>
              </a:r>
              <a:r>
                <a:rPr lang="en-US" altLang="en-US" sz="2000" baseline="-25000">
                  <a:solidFill>
                    <a:schemeClr val="accent2"/>
                  </a:solidFill>
                </a:rPr>
                <a:t>h</a:t>
              </a:r>
            </a:p>
          </p:txBody>
        </p:sp>
        <p:sp>
          <p:nvSpPr>
            <p:cNvPr id="21528" name="Text Box 22"/>
            <p:cNvSpPr txBox="1">
              <a:spLocks noChangeArrowheads="1"/>
            </p:cNvSpPr>
            <p:nvPr/>
          </p:nvSpPr>
          <p:spPr bwMode="auto">
            <a:xfrm>
              <a:off x="3600"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 </a:t>
              </a:r>
              <a:r>
                <a:rPr lang="en-US" altLang="en-US" sz="2000" baseline="-25000">
                  <a:solidFill>
                    <a:schemeClr val="accent2"/>
                  </a:solidFill>
                </a:rPr>
                <a:t>h</a:t>
              </a:r>
            </a:p>
          </p:txBody>
        </p:sp>
        <p:sp>
          <p:nvSpPr>
            <p:cNvPr id="21529"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1530" name="Text Box 24"/>
            <p:cNvSpPr txBox="1">
              <a:spLocks noChangeArrowheads="1"/>
            </p:cNvSpPr>
            <p:nvPr/>
          </p:nvSpPr>
          <p:spPr bwMode="auto">
            <a:xfrm>
              <a:off x="2976"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1511"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4483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0 0 1 0   0 1 0 0</a:t>
            </a:r>
          </a:p>
        </p:txBody>
      </p:sp>
      <p:grpSp>
        <p:nvGrpSpPr>
          <p:cNvPr id="3" name="Group 32"/>
          <p:cNvGrpSpPr>
            <a:grpSpLocks/>
          </p:cNvGrpSpPr>
          <p:nvPr/>
        </p:nvGrpSpPr>
        <p:grpSpPr bwMode="auto">
          <a:xfrm>
            <a:off x="228600" y="2260600"/>
            <a:ext cx="3048000" cy="2522538"/>
            <a:chOff x="228600" y="2260600"/>
            <a:chExt cx="3048000" cy="2522469"/>
          </a:xfrm>
        </p:grpSpPr>
        <p:sp>
          <p:nvSpPr>
            <p:cNvPr id="5"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1521"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9A </a:t>
              </a:r>
              <a:r>
                <a:rPr lang="en-US" altLang="en-US" sz="2000" baseline="-25000">
                  <a:solidFill>
                    <a:schemeClr val="accent2"/>
                  </a:solidFill>
                </a:rPr>
                <a:t>h</a:t>
              </a:r>
            </a:p>
          </p:txBody>
        </p:sp>
        <p:sp>
          <p:nvSpPr>
            <p:cNvPr id="21522" name="Text Box 8"/>
            <p:cNvSpPr txBox="1">
              <a:spLocks noChangeArrowheads="1"/>
            </p:cNvSpPr>
            <p:nvPr/>
          </p:nvSpPr>
          <p:spPr bwMode="auto">
            <a:xfrm>
              <a:off x="1219200" y="3556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89</a:t>
              </a:r>
              <a:r>
                <a:rPr lang="en-US" altLang="en-US" sz="2000">
                  <a:solidFill>
                    <a:srgbClr val="FFFF66"/>
                  </a:solidFill>
                </a:rPr>
                <a:t> </a:t>
              </a:r>
              <a:r>
                <a:rPr lang="en-US" altLang="en-US" baseline="-25000">
                  <a:solidFill>
                    <a:schemeClr val="accent2"/>
                  </a:solidFill>
                </a:rPr>
                <a:t>h</a:t>
              </a:r>
            </a:p>
          </p:txBody>
        </p:sp>
        <p:sp>
          <p:nvSpPr>
            <p:cNvPr id="21523"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1524" name="Text Box 10"/>
            <p:cNvSpPr txBox="1">
              <a:spLocks noChangeArrowheads="1"/>
            </p:cNvSpPr>
            <p:nvPr/>
          </p:nvSpPr>
          <p:spPr bwMode="auto">
            <a:xfrm>
              <a:off x="228600" y="3556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sp>
          <p:nvSpPr>
            <p:cNvPr id="21525" name="Text Box 35"/>
            <p:cNvSpPr txBox="1">
              <a:spLocks noChangeArrowheads="1"/>
            </p:cNvSpPr>
            <p:nvPr/>
          </p:nvSpPr>
          <p:spPr bwMode="auto">
            <a:xfrm>
              <a:off x="381000" y="4075183"/>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C=1</a:t>
              </a:r>
            </a:p>
          </p:txBody>
        </p:sp>
      </p:grpSp>
      <p:grpSp>
        <p:nvGrpSpPr>
          <p:cNvPr id="4" name="Group 27"/>
          <p:cNvGrpSpPr>
            <a:grpSpLocks/>
          </p:cNvGrpSpPr>
          <p:nvPr/>
        </p:nvGrpSpPr>
        <p:grpSpPr bwMode="auto">
          <a:xfrm>
            <a:off x="2971800" y="4416425"/>
            <a:ext cx="2667000" cy="781050"/>
            <a:chOff x="2971800" y="4416425"/>
            <a:chExt cx="2667000" cy="780911"/>
          </a:xfrm>
        </p:grpSpPr>
        <p:sp>
          <p:nvSpPr>
            <p:cNvPr id="21518" name="Text Box 28"/>
            <p:cNvSpPr txBox="1">
              <a:spLocks noChangeArrowheads="1"/>
            </p:cNvSpPr>
            <p:nvPr/>
          </p:nvSpPr>
          <p:spPr bwMode="auto">
            <a:xfrm>
              <a:off x="2971800" y="4416425"/>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1 0 0 1   1 0 1 0</a:t>
              </a:r>
            </a:p>
          </p:txBody>
        </p:sp>
        <p:sp>
          <p:nvSpPr>
            <p:cNvPr id="21519" name="Text Box 29"/>
            <p:cNvSpPr txBox="1">
              <a:spLocks noChangeArrowheads="1"/>
            </p:cNvSpPr>
            <p:nvPr/>
          </p:nvSpPr>
          <p:spPr bwMode="auto">
            <a:xfrm>
              <a:off x="2971800" y="4735578"/>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1 0 0 0   1 0 0 1</a:t>
              </a:r>
            </a:p>
          </p:txBody>
        </p:sp>
      </p:grpSp>
      <p:sp>
        <p:nvSpPr>
          <p:cNvPr id="21520" name="Text Box 29"/>
          <p:cNvSpPr txBox="1">
            <a:spLocks noChangeArrowheads="1"/>
          </p:cNvSpPr>
          <p:nvPr/>
        </p:nvSpPr>
        <p:spPr bwMode="auto">
          <a:xfrm>
            <a:off x="2971800" y="508158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1</a:t>
            </a:r>
          </a:p>
        </p:txBody>
      </p:sp>
      <p:sp>
        <p:nvSpPr>
          <p:cNvPr id="27" name="Text Box 35"/>
          <p:cNvSpPr txBox="1">
            <a:spLocks noChangeArrowheads="1"/>
          </p:cNvSpPr>
          <p:nvPr/>
        </p:nvSpPr>
        <p:spPr bwMode="auto">
          <a:xfrm>
            <a:off x="5791200" y="4075113"/>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 P=1 and CY=1</a:t>
            </a:r>
          </a:p>
        </p:txBody>
      </p:sp>
      <p:sp>
        <p:nvSpPr>
          <p:cNvPr id="32" name="Bent Arrow 31"/>
          <p:cNvSpPr/>
          <p:nvPr/>
        </p:nvSpPr>
        <p:spPr bwMode="auto">
          <a:xfrm>
            <a:off x="2667000" y="4725160"/>
            <a:ext cx="2209800" cy="712857"/>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3356629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520"/>
                                        </p:tgtEl>
                                        <p:attrNameLst>
                                          <p:attrName>style.visibility</p:attrName>
                                        </p:attrNameLst>
                                      </p:cBhvr>
                                      <p:to>
                                        <p:strVal val="visible"/>
                                      </p:to>
                                    </p:set>
                                    <p:animEffect transition="in" filter="blinds(horizontal)">
                                      <p:cBhvr>
                                        <p:cTn id="23" dur="500"/>
                                        <p:tgtEl>
                                          <p:spTgt spid="215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amond(in)">
                                      <p:cBhvr>
                                        <p:cTn id="28" dur="2000"/>
                                        <p:tgtEl>
                                          <p:spTgt spid="2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243739"/>
                                        </p:tgtEl>
                                        <p:attrNameLst>
                                          <p:attrName>style.visibility</p:attrName>
                                        </p:attrNameLst>
                                      </p:cBhvr>
                                      <p:to>
                                        <p:strVal val="visible"/>
                                      </p:to>
                                    </p:set>
                                    <p:animEffect transition="in" filter="diamond(in)">
                                      <p:cBhvr>
                                        <p:cTn id="33" dur="2000"/>
                                        <p:tgtEl>
                                          <p:spTgt spid="2437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amond(in)">
                                      <p:cBhvr>
                                        <p:cTn id="38" dur="20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amond(in)">
                                      <p:cBhvr>
                                        <p:cTn id="4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520" grpId="0"/>
      <p:bldP spid="2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253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2532"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ADI B2</a:t>
            </a:r>
            <a:r>
              <a:rPr lang="en-US" altLang="en-US" sz="2000">
                <a:solidFill>
                  <a:srgbClr val="FF3399"/>
                </a:solidFill>
              </a:rPr>
              <a:t>h</a:t>
            </a:r>
            <a:endParaRPr lang="en-US" altLang="en-US" sz="2800">
              <a:solidFill>
                <a:srgbClr val="FF3399"/>
              </a:solidFill>
            </a:endParaRPr>
          </a:p>
        </p:txBody>
      </p:sp>
      <p:grpSp>
        <p:nvGrpSpPr>
          <p:cNvPr id="2" name="Group 38"/>
          <p:cNvGrpSpPr>
            <a:grpSpLocks/>
          </p:cNvGrpSpPr>
          <p:nvPr/>
        </p:nvGrpSpPr>
        <p:grpSpPr bwMode="auto">
          <a:xfrm>
            <a:off x="4953000" y="2187575"/>
            <a:ext cx="2971800" cy="1177925"/>
            <a:chOff x="3024" y="1248"/>
            <a:chExt cx="1872" cy="742"/>
          </a:xfrm>
        </p:grpSpPr>
        <p:sp>
          <p:nvSpPr>
            <p:cNvPr id="22546"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2547"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76 </a:t>
              </a:r>
              <a:r>
                <a:rPr lang="en-US" altLang="en-US" sz="2000" baseline="-25000">
                  <a:solidFill>
                    <a:schemeClr val="accent2"/>
                  </a:solidFill>
                </a:rPr>
                <a:t>h</a:t>
              </a:r>
            </a:p>
          </p:txBody>
        </p:sp>
        <p:sp>
          <p:nvSpPr>
            <p:cNvPr id="22548"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2535"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197475"/>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0 1 1 1   0 1 1 0</a:t>
            </a:r>
          </a:p>
        </p:txBody>
      </p:sp>
      <p:grpSp>
        <p:nvGrpSpPr>
          <p:cNvPr id="3" name="Group 32"/>
          <p:cNvGrpSpPr>
            <a:grpSpLocks/>
          </p:cNvGrpSpPr>
          <p:nvPr/>
        </p:nvGrpSpPr>
        <p:grpSpPr bwMode="auto">
          <a:xfrm>
            <a:off x="304800" y="2260600"/>
            <a:ext cx="2971800" cy="2155825"/>
            <a:chOff x="304800" y="2260600"/>
            <a:chExt cx="2971800" cy="2155748"/>
          </a:xfrm>
        </p:grpSpPr>
        <p:sp>
          <p:nvSpPr>
            <p:cNvPr id="22542"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2543"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C4 </a:t>
              </a:r>
              <a:r>
                <a:rPr lang="en-US" altLang="en-US" sz="2000" baseline="-25000">
                  <a:solidFill>
                    <a:schemeClr val="accent2"/>
                  </a:solidFill>
                </a:rPr>
                <a:t>h</a:t>
              </a:r>
            </a:p>
          </p:txBody>
        </p:sp>
        <p:sp>
          <p:nvSpPr>
            <p:cNvPr id="22544"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2545" name="Text Box 35"/>
            <p:cNvSpPr txBox="1">
              <a:spLocks noChangeArrowheads="1"/>
            </p:cNvSpPr>
            <p:nvPr/>
          </p:nvSpPr>
          <p:spPr bwMode="auto">
            <a:xfrm>
              <a:off x="533400" y="3708481"/>
              <a:ext cx="2743200" cy="70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P=0 and CY=0</a:t>
              </a:r>
            </a:p>
          </p:txBody>
        </p:sp>
      </p:grpSp>
      <p:grpSp>
        <p:nvGrpSpPr>
          <p:cNvPr id="4" name="Group 33"/>
          <p:cNvGrpSpPr>
            <a:grpSpLocks/>
          </p:cNvGrpSpPr>
          <p:nvPr/>
        </p:nvGrpSpPr>
        <p:grpSpPr bwMode="auto">
          <a:xfrm>
            <a:off x="2971800" y="4416425"/>
            <a:ext cx="2667000" cy="781050"/>
            <a:chOff x="2971800" y="4416357"/>
            <a:chExt cx="2667000" cy="780753"/>
          </a:xfrm>
        </p:grpSpPr>
        <p:sp>
          <p:nvSpPr>
            <p:cNvPr id="22540" name="Text Box 28"/>
            <p:cNvSpPr txBox="1">
              <a:spLocks noChangeArrowheads="1"/>
            </p:cNvSpPr>
            <p:nvPr/>
          </p:nvSpPr>
          <p:spPr bwMode="auto">
            <a:xfrm>
              <a:off x="2971800" y="4416357"/>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1 1 0 0   0 1 0 0</a:t>
              </a:r>
            </a:p>
          </p:txBody>
        </p:sp>
        <p:sp>
          <p:nvSpPr>
            <p:cNvPr id="22541" name="Text Box 29"/>
            <p:cNvSpPr txBox="1">
              <a:spLocks noChangeArrowheads="1"/>
            </p:cNvSpPr>
            <p:nvPr/>
          </p:nvSpPr>
          <p:spPr bwMode="auto">
            <a:xfrm>
              <a:off x="2971800" y="473544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1 0 1 1   0 0 1 0</a:t>
              </a:r>
            </a:p>
          </p:txBody>
        </p:sp>
      </p:grpSp>
      <p:sp>
        <p:nvSpPr>
          <p:cNvPr id="27" name="Text Box 35"/>
          <p:cNvSpPr txBox="1">
            <a:spLocks noChangeArrowheads="1"/>
          </p:cNvSpPr>
          <p:nvPr/>
        </p:nvSpPr>
        <p:spPr bwMode="auto">
          <a:xfrm>
            <a:off x="5181600" y="3673475"/>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CY=1</a:t>
            </a:r>
          </a:p>
        </p:txBody>
      </p:sp>
    </p:spTree>
    <p:extLst>
      <p:ext uri="{BB962C8B-B14F-4D97-AF65-F5344CB8AC3E}">
        <p14:creationId xmlns:p14="http://schemas.microsoft.com/office/powerpoint/2010/main" val="37792827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amond(in)">
                                      <p:cBhvr>
                                        <p:cTn id="27" dur="2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amond(in)">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355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355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ACI 15</a:t>
            </a:r>
            <a:r>
              <a:rPr lang="en-US" altLang="en-US" sz="2000">
                <a:solidFill>
                  <a:srgbClr val="FF3399"/>
                </a:solidFill>
              </a:rPr>
              <a:t>h</a:t>
            </a:r>
            <a:endParaRPr lang="en-US" altLang="en-US" sz="2800">
              <a:solidFill>
                <a:srgbClr val="FF3399"/>
              </a:solidFill>
            </a:endParaRPr>
          </a:p>
        </p:txBody>
      </p:sp>
      <p:grpSp>
        <p:nvGrpSpPr>
          <p:cNvPr id="2" name="Group 38"/>
          <p:cNvGrpSpPr>
            <a:grpSpLocks/>
          </p:cNvGrpSpPr>
          <p:nvPr/>
        </p:nvGrpSpPr>
        <p:grpSpPr bwMode="auto">
          <a:xfrm>
            <a:off x="4953000" y="2187575"/>
            <a:ext cx="2971800" cy="1177925"/>
            <a:chOff x="3024" y="1248"/>
            <a:chExt cx="1872" cy="742"/>
          </a:xfrm>
        </p:grpSpPr>
        <p:sp>
          <p:nvSpPr>
            <p:cNvPr id="23572"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3573"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4E </a:t>
              </a:r>
              <a:r>
                <a:rPr lang="en-US" altLang="en-US" sz="2000" baseline="-25000">
                  <a:solidFill>
                    <a:schemeClr val="accent2"/>
                  </a:solidFill>
                </a:rPr>
                <a:t>h</a:t>
              </a:r>
            </a:p>
          </p:txBody>
        </p:sp>
        <p:sp>
          <p:nvSpPr>
            <p:cNvPr id="23574"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3559"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4483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0 1 0 0   1 1 1 0</a:t>
            </a:r>
          </a:p>
        </p:txBody>
      </p:sp>
      <p:grpSp>
        <p:nvGrpSpPr>
          <p:cNvPr id="3" name="Group 32"/>
          <p:cNvGrpSpPr>
            <a:grpSpLocks/>
          </p:cNvGrpSpPr>
          <p:nvPr/>
        </p:nvGrpSpPr>
        <p:grpSpPr bwMode="auto">
          <a:xfrm>
            <a:off x="304800" y="2260600"/>
            <a:ext cx="2971800" cy="2327275"/>
            <a:chOff x="304800" y="2260600"/>
            <a:chExt cx="2971800" cy="2327092"/>
          </a:xfrm>
        </p:grpSpPr>
        <p:sp>
          <p:nvSpPr>
            <p:cNvPr id="5"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3569"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38 </a:t>
              </a:r>
              <a:r>
                <a:rPr lang="en-US" altLang="en-US" sz="2000" baseline="-25000">
                  <a:solidFill>
                    <a:schemeClr val="accent2"/>
                  </a:solidFill>
                </a:rPr>
                <a:t>h</a:t>
              </a:r>
            </a:p>
          </p:txBody>
        </p:sp>
        <p:sp>
          <p:nvSpPr>
            <p:cNvPr id="23570"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3571" name="Text Box 35"/>
            <p:cNvSpPr txBox="1">
              <a:spLocks noChangeArrowheads="1"/>
            </p:cNvSpPr>
            <p:nvPr/>
          </p:nvSpPr>
          <p:spPr bwMode="auto">
            <a:xfrm>
              <a:off x="381000" y="3879806"/>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C=1</a:t>
              </a:r>
            </a:p>
          </p:txBody>
        </p:sp>
      </p:grpSp>
      <p:grpSp>
        <p:nvGrpSpPr>
          <p:cNvPr id="4" name="Group 24"/>
          <p:cNvGrpSpPr>
            <a:grpSpLocks/>
          </p:cNvGrpSpPr>
          <p:nvPr/>
        </p:nvGrpSpPr>
        <p:grpSpPr bwMode="auto">
          <a:xfrm>
            <a:off x="2971800" y="4416425"/>
            <a:ext cx="2667000" cy="781050"/>
            <a:chOff x="2971800" y="4416425"/>
            <a:chExt cx="2667000" cy="780911"/>
          </a:xfrm>
        </p:grpSpPr>
        <p:sp>
          <p:nvSpPr>
            <p:cNvPr id="23566" name="Text Box 28"/>
            <p:cNvSpPr txBox="1">
              <a:spLocks noChangeArrowheads="1"/>
            </p:cNvSpPr>
            <p:nvPr/>
          </p:nvSpPr>
          <p:spPr bwMode="auto">
            <a:xfrm>
              <a:off x="2971800" y="4416425"/>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0 0 1 1   1 0 0 0</a:t>
              </a:r>
            </a:p>
          </p:txBody>
        </p:sp>
        <p:sp>
          <p:nvSpPr>
            <p:cNvPr id="23567" name="Text Box 29"/>
            <p:cNvSpPr txBox="1">
              <a:spLocks noChangeArrowheads="1"/>
            </p:cNvSpPr>
            <p:nvPr/>
          </p:nvSpPr>
          <p:spPr bwMode="auto">
            <a:xfrm>
              <a:off x="2971800" y="4735578"/>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0 0 0 1   0 1 0 1</a:t>
              </a:r>
            </a:p>
          </p:txBody>
        </p:sp>
      </p:grpSp>
      <p:sp>
        <p:nvSpPr>
          <p:cNvPr id="23568" name="Text Box 29"/>
          <p:cNvSpPr txBox="1">
            <a:spLocks noChangeArrowheads="1"/>
          </p:cNvSpPr>
          <p:nvPr/>
        </p:nvSpPr>
        <p:spPr bwMode="auto">
          <a:xfrm>
            <a:off x="2971800" y="508158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1</a:t>
            </a:r>
          </a:p>
        </p:txBody>
      </p:sp>
      <p:sp>
        <p:nvSpPr>
          <p:cNvPr id="27" name="Text Box 35"/>
          <p:cNvSpPr txBox="1">
            <a:spLocks noChangeArrowheads="1"/>
          </p:cNvSpPr>
          <p:nvPr/>
        </p:nvSpPr>
        <p:spPr bwMode="auto">
          <a:xfrm>
            <a:off x="5562600" y="3673475"/>
            <a:ext cx="289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P=1 and CY=0</a:t>
            </a:r>
          </a:p>
        </p:txBody>
      </p:sp>
      <p:sp>
        <p:nvSpPr>
          <p:cNvPr id="34" name="Bent Arrow 33"/>
          <p:cNvSpPr/>
          <p:nvPr/>
        </p:nvSpPr>
        <p:spPr bwMode="auto">
          <a:xfrm>
            <a:off x="2667000" y="4725160"/>
            <a:ext cx="2209800" cy="712857"/>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3524995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568"/>
                                        </p:tgtEl>
                                        <p:attrNameLst>
                                          <p:attrName>style.visibility</p:attrName>
                                        </p:attrNameLst>
                                      </p:cBhvr>
                                      <p:to>
                                        <p:strVal val="visible"/>
                                      </p:to>
                                    </p:set>
                                    <p:animEffect transition="in" filter="blinds(horizontal)">
                                      <p:cBhvr>
                                        <p:cTn id="23" dur="500"/>
                                        <p:tgtEl>
                                          <p:spTgt spid="235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amond(in)">
                                      <p:cBhvr>
                                        <p:cTn id="28" dur="2000"/>
                                        <p:tgtEl>
                                          <p:spTgt spid="2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243739"/>
                                        </p:tgtEl>
                                        <p:attrNameLst>
                                          <p:attrName>style.visibility</p:attrName>
                                        </p:attrNameLst>
                                      </p:cBhvr>
                                      <p:to>
                                        <p:strVal val="visible"/>
                                      </p:to>
                                    </p:set>
                                    <p:animEffect transition="in" filter="diamond(in)">
                                      <p:cBhvr>
                                        <p:cTn id="33" dur="2000"/>
                                        <p:tgtEl>
                                          <p:spTgt spid="2437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amond(in)">
                                      <p:cBhvr>
                                        <p:cTn id="38" dur="20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amond(in)">
                                      <p:cBhvr>
                                        <p:cTn id="4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568" grpId="0"/>
      <p:bldP spid="2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457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4580" name="Text Box 5"/>
          <p:cNvSpPr txBox="1">
            <a:spLocks noChangeArrowheads="1"/>
          </p:cNvSpPr>
          <p:nvPr/>
        </p:nvSpPr>
        <p:spPr bwMode="auto">
          <a:xfrm>
            <a:off x="2667000" y="1092200"/>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DAD B</a:t>
            </a: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458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20"/>
          <p:cNvGrpSpPr>
            <a:grpSpLocks/>
          </p:cNvGrpSpPr>
          <p:nvPr/>
        </p:nvGrpSpPr>
        <p:grpSpPr bwMode="auto">
          <a:xfrm>
            <a:off x="381000" y="2517775"/>
            <a:ext cx="2971800" cy="1701800"/>
            <a:chOff x="381000" y="2517736"/>
            <a:chExt cx="2971800" cy="1701839"/>
          </a:xfrm>
        </p:grpSpPr>
        <p:sp>
          <p:nvSpPr>
            <p:cNvPr id="24591" name="Text Box 6"/>
            <p:cNvSpPr txBox="1">
              <a:spLocks noChangeArrowheads="1"/>
            </p:cNvSpPr>
            <p:nvPr/>
          </p:nvSpPr>
          <p:spPr bwMode="auto">
            <a:xfrm>
              <a:off x="381000" y="2517736"/>
              <a:ext cx="2971800" cy="70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4592" name="Text Box 7"/>
            <p:cNvSpPr txBox="1">
              <a:spLocks noChangeArrowheads="1"/>
            </p:cNvSpPr>
            <p:nvPr/>
          </p:nvSpPr>
          <p:spPr bwMode="auto">
            <a:xfrm>
              <a:off x="1295400" y="3279697"/>
              <a:ext cx="12192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2233 </a:t>
              </a:r>
              <a:r>
                <a:rPr lang="en-US" altLang="en-US" sz="2000" baseline="-25000">
                  <a:solidFill>
                    <a:schemeClr val="accent2"/>
                  </a:solidFill>
                </a:rPr>
                <a:t>h</a:t>
              </a:r>
            </a:p>
          </p:txBody>
        </p:sp>
        <p:sp>
          <p:nvSpPr>
            <p:cNvPr id="24593" name="Text Box 9"/>
            <p:cNvSpPr txBox="1">
              <a:spLocks noChangeArrowheads="1"/>
            </p:cNvSpPr>
            <p:nvPr/>
          </p:nvSpPr>
          <p:spPr bwMode="auto">
            <a:xfrm>
              <a:off x="381000" y="3279697"/>
              <a:ext cx="838200" cy="3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24594" name="Text Box 7"/>
            <p:cNvSpPr txBox="1">
              <a:spLocks noChangeArrowheads="1"/>
            </p:cNvSpPr>
            <p:nvPr/>
          </p:nvSpPr>
          <p:spPr bwMode="auto">
            <a:xfrm>
              <a:off x="1295400" y="3819486"/>
              <a:ext cx="1219200" cy="400089"/>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1122 </a:t>
              </a:r>
              <a:r>
                <a:rPr lang="en-US" altLang="en-US" sz="2000" baseline="-25000">
                  <a:solidFill>
                    <a:schemeClr val="accent2"/>
                  </a:solidFill>
                </a:rPr>
                <a:t>h</a:t>
              </a:r>
            </a:p>
          </p:txBody>
        </p:sp>
        <p:sp>
          <p:nvSpPr>
            <p:cNvPr id="24595" name="Text Box 9"/>
            <p:cNvSpPr txBox="1">
              <a:spLocks noChangeArrowheads="1"/>
            </p:cNvSpPr>
            <p:nvPr/>
          </p:nvSpPr>
          <p:spPr bwMode="auto">
            <a:xfrm>
              <a:off x="381000" y="3819486"/>
              <a:ext cx="838200" cy="3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grpSp>
        <p:nvGrpSpPr>
          <p:cNvPr id="3" name="Group 21"/>
          <p:cNvGrpSpPr>
            <a:grpSpLocks/>
          </p:cNvGrpSpPr>
          <p:nvPr/>
        </p:nvGrpSpPr>
        <p:grpSpPr bwMode="auto">
          <a:xfrm>
            <a:off x="4876800" y="2578100"/>
            <a:ext cx="2971800" cy="1654175"/>
            <a:chOff x="4876800" y="2578022"/>
            <a:chExt cx="2971800" cy="1654253"/>
          </a:xfrm>
        </p:grpSpPr>
        <p:sp>
          <p:nvSpPr>
            <p:cNvPr id="24586" name="Text Box 20"/>
            <p:cNvSpPr txBox="1">
              <a:spLocks noChangeArrowheads="1"/>
            </p:cNvSpPr>
            <p:nvPr/>
          </p:nvSpPr>
          <p:spPr bwMode="auto">
            <a:xfrm>
              <a:off x="4876800" y="2578022"/>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4587" name="Text Box 7"/>
            <p:cNvSpPr txBox="1">
              <a:spLocks noChangeArrowheads="1"/>
            </p:cNvSpPr>
            <p:nvPr/>
          </p:nvSpPr>
          <p:spPr bwMode="auto">
            <a:xfrm>
              <a:off x="5791200" y="3279697"/>
              <a:ext cx="12192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3355 </a:t>
              </a:r>
              <a:r>
                <a:rPr lang="en-US" altLang="en-US" sz="2000" baseline="-25000">
                  <a:solidFill>
                    <a:schemeClr val="accent2"/>
                  </a:solidFill>
                </a:rPr>
                <a:t>h</a:t>
              </a:r>
            </a:p>
          </p:txBody>
        </p:sp>
        <p:sp>
          <p:nvSpPr>
            <p:cNvPr id="24588" name="Text Box 9"/>
            <p:cNvSpPr txBox="1">
              <a:spLocks noChangeArrowheads="1"/>
            </p:cNvSpPr>
            <p:nvPr/>
          </p:nvSpPr>
          <p:spPr bwMode="auto">
            <a:xfrm>
              <a:off x="4876800" y="327969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24589" name="Text Box 7"/>
            <p:cNvSpPr txBox="1">
              <a:spLocks noChangeArrowheads="1"/>
            </p:cNvSpPr>
            <p:nvPr/>
          </p:nvSpPr>
          <p:spPr bwMode="auto">
            <a:xfrm>
              <a:off x="5791200" y="3832186"/>
              <a:ext cx="1219200" cy="400089"/>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1122 </a:t>
              </a:r>
              <a:r>
                <a:rPr lang="en-US" altLang="en-US" sz="2000" baseline="-25000">
                  <a:solidFill>
                    <a:schemeClr val="accent2"/>
                  </a:solidFill>
                </a:rPr>
                <a:t>h</a:t>
              </a:r>
            </a:p>
          </p:txBody>
        </p:sp>
        <p:sp>
          <p:nvSpPr>
            <p:cNvPr id="24590" name="Text Box 9"/>
            <p:cNvSpPr txBox="1">
              <a:spLocks noChangeArrowheads="1"/>
            </p:cNvSpPr>
            <p:nvPr/>
          </p:nvSpPr>
          <p:spPr bwMode="auto">
            <a:xfrm>
              <a:off x="4876800" y="3832186"/>
              <a:ext cx="838200" cy="3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BC</a:t>
              </a:r>
            </a:p>
          </p:txBody>
        </p:sp>
      </p:grpSp>
      <p:sp>
        <p:nvSpPr>
          <p:cNvPr id="24585" name="Text Box 34"/>
          <p:cNvSpPr txBox="1">
            <a:spLocks noChangeArrowheads="1"/>
          </p:cNvSpPr>
          <p:nvPr/>
        </p:nvSpPr>
        <p:spPr bwMode="auto">
          <a:xfrm>
            <a:off x="1447800" y="5540375"/>
            <a:ext cx="579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 except Carry Flag.</a:t>
            </a:r>
          </a:p>
        </p:txBody>
      </p:sp>
    </p:spTree>
    <p:extLst>
      <p:ext uri="{BB962C8B-B14F-4D97-AF65-F5344CB8AC3E}">
        <p14:creationId xmlns:p14="http://schemas.microsoft.com/office/powerpoint/2010/main" val="11857234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560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560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SUB M</a:t>
            </a:r>
          </a:p>
        </p:txBody>
      </p:sp>
      <p:sp>
        <p:nvSpPr>
          <p:cNvPr id="243739" name="AutoShape 27"/>
          <p:cNvSpPr>
            <a:spLocks noChangeArrowheads="1"/>
          </p:cNvSpPr>
          <p:nvPr/>
        </p:nvSpPr>
        <p:spPr bwMode="auto">
          <a:xfrm>
            <a:off x="3276600" y="38004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5606"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304800" y="1981200"/>
            <a:ext cx="3048000" cy="1701800"/>
            <a:chOff x="304800" y="1981200"/>
            <a:chExt cx="3048000" cy="1701800"/>
          </a:xfrm>
        </p:grpSpPr>
        <p:sp>
          <p:nvSpPr>
            <p:cNvPr id="25641"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5642" name="Text Box 7"/>
            <p:cNvSpPr txBox="1">
              <a:spLocks noChangeArrowheads="1"/>
            </p:cNvSpPr>
            <p:nvPr/>
          </p:nvSpPr>
          <p:spPr bwMode="auto">
            <a:xfrm>
              <a:off x="1295400" y="27432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20 </a:t>
              </a:r>
              <a:r>
                <a:rPr lang="en-US" altLang="en-US" sz="2000" baseline="-25000">
                  <a:solidFill>
                    <a:schemeClr val="accent2"/>
                  </a:solidFill>
                </a:rPr>
                <a:t>h</a:t>
              </a:r>
            </a:p>
          </p:txBody>
        </p:sp>
        <p:sp>
          <p:nvSpPr>
            <p:cNvPr id="25643" name="Text Box 8"/>
            <p:cNvSpPr txBox="1">
              <a:spLocks noChangeArrowheads="1"/>
            </p:cNvSpPr>
            <p:nvPr/>
          </p:nvSpPr>
          <p:spPr bwMode="auto">
            <a:xfrm>
              <a:off x="1295400" y="3276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25644" name="Text Box 9"/>
            <p:cNvSpPr txBox="1">
              <a:spLocks noChangeArrowheads="1"/>
            </p:cNvSpPr>
            <p:nvPr/>
          </p:nvSpPr>
          <p:spPr bwMode="auto">
            <a:xfrm>
              <a:off x="381000" y="2743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5645" name="Text Box 10"/>
            <p:cNvSpPr txBox="1">
              <a:spLocks noChangeArrowheads="1"/>
            </p:cNvSpPr>
            <p:nvPr/>
          </p:nvSpPr>
          <p:spPr bwMode="auto">
            <a:xfrm>
              <a:off x="304800" y="3276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3" name="Group 50"/>
          <p:cNvGrpSpPr>
            <a:grpSpLocks/>
          </p:cNvGrpSpPr>
          <p:nvPr/>
        </p:nvGrpSpPr>
        <p:grpSpPr bwMode="auto">
          <a:xfrm>
            <a:off x="457200" y="3654425"/>
            <a:ext cx="1866900" cy="2082800"/>
            <a:chOff x="457200" y="4073585"/>
            <a:chExt cx="1866900" cy="2082740"/>
          </a:xfrm>
        </p:grpSpPr>
        <p:sp>
          <p:nvSpPr>
            <p:cNvPr id="25632" name="Text Box 10"/>
            <p:cNvSpPr txBox="1">
              <a:spLocks noChangeArrowheads="1"/>
            </p:cNvSpPr>
            <p:nvPr/>
          </p:nvSpPr>
          <p:spPr bwMode="auto">
            <a:xfrm>
              <a:off x="495300" y="450209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25633" name="Text Box 8"/>
            <p:cNvSpPr txBox="1">
              <a:spLocks noChangeArrowheads="1"/>
            </p:cNvSpPr>
            <p:nvPr/>
          </p:nvSpPr>
          <p:spPr bwMode="auto">
            <a:xfrm>
              <a:off x="1333500" y="44958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25634" name="Text Box 10"/>
            <p:cNvSpPr txBox="1">
              <a:spLocks noChangeArrowheads="1"/>
            </p:cNvSpPr>
            <p:nvPr/>
          </p:nvSpPr>
          <p:spPr bwMode="auto">
            <a:xfrm>
              <a:off x="495300" y="4902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25635" name="Text Box 8"/>
            <p:cNvSpPr txBox="1">
              <a:spLocks noChangeArrowheads="1"/>
            </p:cNvSpPr>
            <p:nvPr/>
          </p:nvSpPr>
          <p:spPr bwMode="auto">
            <a:xfrm>
              <a:off x="1333500" y="49022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08</a:t>
              </a:r>
              <a:r>
                <a:rPr lang="en-US" altLang="en-US" sz="1600">
                  <a:solidFill>
                    <a:schemeClr val="accent2"/>
                  </a:solidFill>
                </a:rPr>
                <a:t>h</a:t>
              </a:r>
              <a:endParaRPr lang="en-US" altLang="en-US" baseline="-25000">
                <a:solidFill>
                  <a:schemeClr val="accent2"/>
                </a:solidFill>
              </a:endParaRPr>
            </a:p>
          </p:txBody>
        </p:sp>
        <p:sp>
          <p:nvSpPr>
            <p:cNvPr id="25636" name="Text Box 10"/>
            <p:cNvSpPr txBox="1">
              <a:spLocks noChangeArrowheads="1"/>
            </p:cNvSpPr>
            <p:nvPr/>
          </p:nvSpPr>
          <p:spPr bwMode="auto">
            <a:xfrm>
              <a:off x="457200" y="5318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25637" name="Text Box 10"/>
            <p:cNvSpPr txBox="1">
              <a:spLocks noChangeArrowheads="1"/>
            </p:cNvSpPr>
            <p:nvPr/>
          </p:nvSpPr>
          <p:spPr bwMode="auto">
            <a:xfrm>
              <a:off x="457200" y="5759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25638" name="Text Box 8"/>
            <p:cNvSpPr txBox="1">
              <a:spLocks noChangeArrowheads="1"/>
            </p:cNvSpPr>
            <p:nvPr/>
          </p:nvSpPr>
          <p:spPr bwMode="auto">
            <a:xfrm>
              <a:off x="1333500" y="5308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25639" name="Text Box 8"/>
            <p:cNvSpPr txBox="1">
              <a:spLocks noChangeArrowheads="1"/>
            </p:cNvSpPr>
            <p:nvPr/>
          </p:nvSpPr>
          <p:spPr bwMode="auto">
            <a:xfrm>
              <a:off x="1333500" y="5715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25640" name="Text Box 10"/>
            <p:cNvSpPr txBox="1">
              <a:spLocks noChangeArrowheads="1"/>
            </p:cNvSpPr>
            <p:nvPr/>
          </p:nvSpPr>
          <p:spPr bwMode="auto">
            <a:xfrm>
              <a:off x="800100" y="4073585"/>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4" name="Group 51"/>
          <p:cNvGrpSpPr>
            <a:grpSpLocks/>
          </p:cNvGrpSpPr>
          <p:nvPr/>
        </p:nvGrpSpPr>
        <p:grpSpPr bwMode="auto">
          <a:xfrm>
            <a:off x="5562600" y="2051050"/>
            <a:ext cx="3048000" cy="3886200"/>
            <a:chOff x="4724400" y="1981200"/>
            <a:chExt cx="3048000" cy="3886113"/>
          </a:xfrm>
        </p:grpSpPr>
        <p:sp>
          <p:nvSpPr>
            <p:cNvPr id="25618"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5619" name="Text Box 7"/>
            <p:cNvSpPr txBox="1">
              <a:spLocks noChangeArrowheads="1"/>
            </p:cNvSpPr>
            <p:nvPr/>
          </p:nvSpPr>
          <p:spPr bwMode="auto">
            <a:xfrm>
              <a:off x="5715000" y="26828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18 </a:t>
              </a:r>
              <a:r>
                <a:rPr lang="en-US" altLang="en-US" sz="2000" baseline="-25000">
                  <a:solidFill>
                    <a:schemeClr val="accent2"/>
                  </a:solidFill>
                </a:rPr>
                <a:t>h</a:t>
              </a:r>
            </a:p>
          </p:txBody>
        </p:sp>
        <p:sp>
          <p:nvSpPr>
            <p:cNvPr id="25620" name="Text Box 9"/>
            <p:cNvSpPr txBox="1">
              <a:spLocks noChangeArrowheads="1"/>
            </p:cNvSpPr>
            <p:nvPr/>
          </p:nvSpPr>
          <p:spPr bwMode="auto">
            <a:xfrm>
              <a:off x="4800600" y="26828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5621" name="Text Box 8"/>
            <p:cNvSpPr txBox="1">
              <a:spLocks noChangeArrowheads="1"/>
            </p:cNvSpPr>
            <p:nvPr/>
          </p:nvSpPr>
          <p:spPr bwMode="auto">
            <a:xfrm>
              <a:off x="5715000" y="3230562"/>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25622" name="Text Box 10"/>
            <p:cNvSpPr txBox="1">
              <a:spLocks noChangeArrowheads="1"/>
            </p:cNvSpPr>
            <p:nvPr/>
          </p:nvSpPr>
          <p:spPr bwMode="auto">
            <a:xfrm>
              <a:off x="4724400" y="3230562"/>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25623" name="Text Box 10"/>
            <p:cNvSpPr txBox="1">
              <a:spLocks noChangeArrowheads="1"/>
            </p:cNvSpPr>
            <p:nvPr/>
          </p:nvSpPr>
          <p:spPr bwMode="auto">
            <a:xfrm>
              <a:off x="5010150" y="4213078"/>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25624" name="Text Box 8"/>
            <p:cNvSpPr txBox="1">
              <a:spLocks noChangeArrowheads="1"/>
            </p:cNvSpPr>
            <p:nvPr/>
          </p:nvSpPr>
          <p:spPr bwMode="auto">
            <a:xfrm>
              <a:off x="5848350" y="420678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25625" name="Text Box 10"/>
            <p:cNvSpPr txBox="1">
              <a:spLocks noChangeArrowheads="1"/>
            </p:cNvSpPr>
            <p:nvPr/>
          </p:nvSpPr>
          <p:spPr bwMode="auto">
            <a:xfrm>
              <a:off x="5010150" y="461318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25626" name="Text Box 8"/>
            <p:cNvSpPr txBox="1">
              <a:spLocks noChangeArrowheads="1"/>
            </p:cNvSpPr>
            <p:nvPr/>
          </p:nvSpPr>
          <p:spPr bwMode="auto">
            <a:xfrm>
              <a:off x="5848350" y="461318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08</a:t>
              </a:r>
              <a:r>
                <a:rPr lang="en-US" altLang="en-US" sz="1600">
                  <a:solidFill>
                    <a:schemeClr val="accent2"/>
                  </a:solidFill>
                </a:rPr>
                <a:t>h</a:t>
              </a:r>
              <a:endParaRPr lang="en-US" altLang="en-US" baseline="-25000">
                <a:solidFill>
                  <a:schemeClr val="accent2"/>
                </a:solidFill>
              </a:endParaRPr>
            </a:p>
          </p:txBody>
        </p:sp>
        <p:sp>
          <p:nvSpPr>
            <p:cNvPr id="25627" name="Text Box 10"/>
            <p:cNvSpPr txBox="1">
              <a:spLocks noChangeArrowheads="1"/>
            </p:cNvSpPr>
            <p:nvPr/>
          </p:nvSpPr>
          <p:spPr bwMode="auto">
            <a:xfrm>
              <a:off x="4972050" y="50291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25628" name="Text Box 10"/>
            <p:cNvSpPr txBox="1">
              <a:spLocks noChangeArrowheads="1"/>
            </p:cNvSpPr>
            <p:nvPr/>
          </p:nvSpPr>
          <p:spPr bwMode="auto">
            <a:xfrm>
              <a:off x="4972050" y="547043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25629" name="Text Box 8"/>
            <p:cNvSpPr txBox="1">
              <a:spLocks noChangeArrowheads="1"/>
            </p:cNvSpPr>
            <p:nvPr/>
          </p:nvSpPr>
          <p:spPr bwMode="auto">
            <a:xfrm>
              <a:off x="5848350" y="501958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25630" name="Text Box 8"/>
            <p:cNvSpPr txBox="1">
              <a:spLocks noChangeArrowheads="1"/>
            </p:cNvSpPr>
            <p:nvPr/>
          </p:nvSpPr>
          <p:spPr bwMode="auto">
            <a:xfrm>
              <a:off x="5848350" y="542598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25631" name="Text Box 10"/>
            <p:cNvSpPr txBox="1">
              <a:spLocks noChangeArrowheads="1"/>
            </p:cNvSpPr>
            <p:nvPr/>
          </p:nvSpPr>
          <p:spPr bwMode="auto">
            <a:xfrm>
              <a:off x="5314950" y="3784572"/>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41" name="Curved Right Arrow 40"/>
          <p:cNvSpPr>
            <a:spLocks noChangeArrowheads="1"/>
          </p:cNvSpPr>
          <p:nvPr/>
        </p:nvSpPr>
        <p:spPr bwMode="auto">
          <a:xfrm>
            <a:off x="609600" y="3448050"/>
            <a:ext cx="762000" cy="1431925"/>
          </a:xfrm>
          <a:prstGeom prst="curvedRightArrow">
            <a:avLst>
              <a:gd name="adj1" fmla="val 25003"/>
              <a:gd name="adj2" fmla="val 50007"/>
              <a:gd name="adj3" fmla="val 25000"/>
            </a:avLst>
          </a:prstGeom>
          <a:solidFill>
            <a:schemeClr val="accent1">
              <a:alpha val="34117"/>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
        <p:nvSpPr>
          <p:cNvPr id="25611" name="Text Box 35"/>
          <p:cNvSpPr txBox="1">
            <a:spLocks noChangeArrowheads="1"/>
          </p:cNvSpPr>
          <p:nvPr/>
        </p:nvSpPr>
        <p:spPr bwMode="auto">
          <a:xfrm>
            <a:off x="457200" y="5824538"/>
            <a:ext cx="2514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CY=1</a:t>
            </a:r>
          </a:p>
        </p:txBody>
      </p:sp>
      <p:grpSp>
        <p:nvGrpSpPr>
          <p:cNvPr id="5" name="Group 33"/>
          <p:cNvGrpSpPr>
            <a:grpSpLocks/>
          </p:cNvGrpSpPr>
          <p:nvPr/>
        </p:nvGrpSpPr>
        <p:grpSpPr bwMode="auto">
          <a:xfrm>
            <a:off x="2971800" y="4776788"/>
            <a:ext cx="2667000" cy="1127125"/>
            <a:chOff x="2971800" y="4416357"/>
            <a:chExt cx="2667000" cy="1126897"/>
          </a:xfrm>
        </p:grpSpPr>
        <p:sp>
          <p:nvSpPr>
            <p:cNvPr id="25615" name="Text Box 28"/>
            <p:cNvSpPr txBox="1">
              <a:spLocks noChangeArrowheads="1"/>
            </p:cNvSpPr>
            <p:nvPr/>
          </p:nvSpPr>
          <p:spPr bwMode="auto">
            <a:xfrm>
              <a:off x="2971800" y="4416357"/>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0 0 1 0   0 0 0 0</a:t>
              </a:r>
            </a:p>
          </p:txBody>
        </p:sp>
        <p:sp>
          <p:nvSpPr>
            <p:cNvPr id="25616" name="Text Box 29"/>
            <p:cNvSpPr txBox="1">
              <a:spLocks noChangeArrowheads="1"/>
            </p:cNvSpPr>
            <p:nvPr/>
          </p:nvSpPr>
          <p:spPr bwMode="auto">
            <a:xfrm>
              <a:off x="2971800" y="473544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0 0 0 0   1 0 0 0</a:t>
              </a:r>
            </a:p>
          </p:txBody>
        </p:sp>
        <p:sp>
          <p:nvSpPr>
            <p:cNvPr id="25617" name="Text Box 29"/>
            <p:cNvSpPr txBox="1">
              <a:spLocks noChangeArrowheads="1"/>
            </p:cNvSpPr>
            <p:nvPr/>
          </p:nvSpPr>
          <p:spPr bwMode="auto">
            <a:xfrm>
              <a:off x="2971800" y="5081589"/>
              <a:ext cx="251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a:t>
              </a:r>
            </a:p>
          </p:txBody>
        </p:sp>
      </p:grpSp>
      <p:sp>
        <p:nvSpPr>
          <p:cNvPr id="47" name="Text Box 32"/>
          <p:cNvSpPr txBox="1">
            <a:spLocks noChangeArrowheads="1"/>
          </p:cNvSpPr>
          <p:nvPr/>
        </p:nvSpPr>
        <p:spPr bwMode="auto">
          <a:xfrm>
            <a:off x="2971800" y="550545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0 0 0 1   1 0 0 0</a:t>
            </a:r>
          </a:p>
        </p:txBody>
      </p:sp>
      <p:sp>
        <p:nvSpPr>
          <p:cNvPr id="25614" name="Text Box 35"/>
          <p:cNvSpPr txBox="1">
            <a:spLocks noChangeArrowheads="1"/>
          </p:cNvSpPr>
          <p:nvPr/>
        </p:nvSpPr>
        <p:spPr bwMode="auto">
          <a:xfrm>
            <a:off x="5810250" y="5976938"/>
            <a:ext cx="2800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 P=1 and CY=0</a:t>
            </a:r>
          </a:p>
        </p:txBody>
      </p:sp>
    </p:spTree>
    <p:extLst>
      <p:ext uri="{BB962C8B-B14F-4D97-AF65-F5344CB8AC3E}">
        <p14:creationId xmlns:p14="http://schemas.microsoft.com/office/powerpoint/2010/main" val="23924606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in)">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diamond(in)">
                                      <p:cBhvr>
                                        <p:cTn id="3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662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6628"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SBB B</a:t>
            </a:r>
          </a:p>
        </p:txBody>
      </p:sp>
      <p:grpSp>
        <p:nvGrpSpPr>
          <p:cNvPr id="2" name="Group 38"/>
          <p:cNvGrpSpPr>
            <a:grpSpLocks/>
          </p:cNvGrpSpPr>
          <p:nvPr/>
        </p:nvGrpSpPr>
        <p:grpSpPr bwMode="auto">
          <a:xfrm>
            <a:off x="4876800" y="2187575"/>
            <a:ext cx="3048000" cy="1701800"/>
            <a:chOff x="2976" y="1248"/>
            <a:chExt cx="1920" cy="1072"/>
          </a:xfrm>
        </p:grpSpPr>
        <p:sp>
          <p:nvSpPr>
            <p:cNvPr id="26646"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6647"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1F </a:t>
              </a:r>
              <a:r>
                <a:rPr lang="en-US" altLang="en-US" sz="2000" baseline="-25000">
                  <a:solidFill>
                    <a:schemeClr val="accent2"/>
                  </a:solidFill>
                </a:rPr>
                <a:t>h</a:t>
              </a:r>
            </a:p>
          </p:txBody>
        </p:sp>
        <p:sp>
          <p:nvSpPr>
            <p:cNvPr id="26648" name="Text Box 22"/>
            <p:cNvSpPr txBox="1">
              <a:spLocks noChangeArrowheads="1"/>
            </p:cNvSpPr>
            <p:nvPr/>
          </p:nvSpPr>
          <p:spPr bwMode="auto">
            <a:xfrm>
              <a:off x="3600" y="206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20 </a:t>
              </a:r>
              <a:r>
                <a:rPr lang="en-US" altLang="en-US" sz="2000" baseline="-25000">
                  <a:solidFill>
                    <a:schemeClr val="accent2"/>
                  </a:solidFill>
                </a:rPr>
                <a:t>h</a:t>
              </a:r>
            </a:p>
          </p:txBody>
        </p:sp>
        <p:sp>
          <p:nvSpPr>
            <p:cNvPr id="26649"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6650" name="Text Box 24"/>
            <p:cNvSpPr txBox="1">
              <a:spLocks noChangeArrowheads="1"/>
            </p:cNvSpPr>
            <p:nvPr/>
          </p:nvSpPr>
          <p:spPr bwMode="auto">
            <a:xfrm>
              <a:off x="2976" y="206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6631"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4483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0 0 0 1   1 1 1 1</a:t>
            </a:r>
          </a:p>
        </p:txBody>
      </p:sp>
      <p:grpSp>
        <p:nvGrpSpPr>
          <p:cNvPr id="3" name="Group 32"/>
          <p:cNvGrpSpPr>
            <a:grpSpLocks/>
          </p:cNvGrpSpPr>
          <p:nvPr/>
        </p:nvGrpSpPr>
        <p:grpSpPr bwMode="auto">
          <a:xfrm>
            <a:off x="228600" y="2260600"/>
            <a:ext cx="3048000" cy="2522538"/>
            <a:chOff x="228600" y="2260600"/>
            <a:chExt cx="3048000" cy="2522469"/>
          </a:xfrm>
        </p:grpSpPr>
        <p:sp>
          <p:nvSpPr>
            <p:cNvPr id="5"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instruction</a:t>
              </a:r>
            </a:p>
          </p:txBody>
        </p:sp>
        <p:sp>
          <p:nvSpPr>
            <p:cNvPr id="26641"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40 </a:t>
              </a:r>
              <a:r>
                <a:rPr lang="en-US" altLang="en-US" sz="2000" baseline="-25000">
                  <a:solidFill>
                    <a:schemeClr val="accent2"/>
                  </a:solidFill>
                </a:rPr>
                <a:t>h</a:t>
              </a:r>
            </a:p>
          </p:txBody>
        </p:sp>
        <p:sp>
          <p:nvSpPr>
            <p:cNvPr id="26642" name="Text Box 8"/>
            <p:cNvSpPr txBox="1">
              <a:spLocks noChangeArrowheads="1"/>
            </p:cNvSpPr>
            <p:nvPr/>
          </p:nvSpPr>
          <p:spPr bwMode="auto">
            <a:xfrm>
              <a:off x="1219200" y="3556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20</a:t>
              </a:r>
              <a:r>
                <a:rPr lang="en-US" altLang="en-US" sz="2000">
                  <a:solidFill>
                    <a:srgbClr val="FFFF66"/>
                  </a:solidFill>
                </a:rPr>
                <a:t> </a:t>
              </a:r>
              <a:r>
                <a:rPr lang="en-US" altLang="en-US" baseline="-25000">
                  <a:solidFill>
                    <a:schemeClr val="accent2"/>
                  </a:solidFill>
                </a:rPr>
                <a:t>h</a:t>
              </a:r>
            </a:p>
          </p:txBody>
        </p:sp>
        <p:sp>
          <p:nvSpPr>
            <p:cNvPr id="26643"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6644" name="Text Box 10"/>
            <p:cNvSpPr txBox="1">
              <a:spLocks noChangeArrowheads="1"/>
            </p:cNvSpPr>
            <p:nvPr/>
          </p:nvSpPr>
          <p:spPr bwMode="auto">
            <a:xfrm>
              <a:off x="228600" y="35560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B</a:t>
              </a:r>
            </a:p>
          </p:txBody>
        </p:sp>
        <p:sp>
          <p:nvSpPr>
            <p:cNvPr id="26645" name="Text Box 35"/>
            <p:cNvSpPr txBox="1">
              <a:spLocks noChangeArrowheads="1"/>
            </p:cNvSpPr>
            <p:nvPr/>
          </p:nvSpPr>
          <p:spPr bwMode="auto">
            <a:xfrm>
              <a:off x="381000" y="4075183"/>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C=1</a:t>
              </a:r>
            </a:p>
          </p:txBody>
        </p:sp>
      </p:grpSp>
      <p:grpSp>
        <p:nvGrpSpPr>
          <p:cNvPr id="4" name="Group 27"/>
          <p:cNvGrpSpPr>
            <a:grpSpLocks/>
          </p:cNvGrpSpPr>
          <p:nvPr/>
        </p:nvGrpSpPr>
        <p:grpSpPr bwMode="auto">
          <a:xfrm>
            <a:off x="2971800" y="4416425"/>
            <a:ext cx="2667000" cy="781050"/>
            <a:chOff x="2971800" y="4416425"/>
            <a:chExt cx="2667000" cy="780911"/>
          </a:xfrm>
        </p:grpSpPr>
        <p:sp>
          <p:nvSpPr>
            <p:cNvPr id="26638" name="Text Box 28"/>
            <p:cNvSpPr txBox="1">
              <a:spLocks noChangeArrowheads="1"/>
            </p:cNvSpPr>
            <p:nvPr/>
          </p:nvSpPr>
          <p:spPr bwMode="auto">
            <a:xfrm>
              <a:off x="2971800" y="4416425"/>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0 1 0 0   0 0 0 0</a:t>
              </a:r>
            </a:p>
          </p:txBody>
        </p:sp>
        <p:sp>
          <p:nvSpPr>
            <p:cNvPr id="26639" name="Text Box 29"/>
            <p:cNvSpPr txBox="1">
              <a:spLocks noChangeArrowheads="1"/>
            </p:cNvSpPr>
            <p:nvPr/>
          </p:nvSpPr>
          <p:spPr bwMode="auto">
            <a:xfrm>
              <a:off x="2971800" y="4735578"/>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0 0 1 0   0 0 0 0</a:t>
              </a:r>
            </a:p>
          </p:txBody>
        </p:sp>
      </p:grpSp>
      <p:sp>
        <p:nvSpPr>
          <p:cNvPr id="26640" name="Text Box 29"/>
          <p:cNvSpPr txBox="1">
            <a:spLocks noChangeArrowheads="1"/>
          </p:cNvSpPr>
          <p:nvPr/>
        </p:nvSpPr>
        <p:spPr bwMode="auto">
          <a:xfrm>
            <a:off x="2971800" y="508158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1</a:t>
            </a:r>
          </a:p>
        </p:txBody>
      </p:sp>
      <p:sp>
        <p:nvSpPr>
          <p:cNvPr id="27" name="Text Box 35"/>
          <p:cNvSpPr txBox="1">
            <a:spLocks noChangeArrowheads="1"/>
          </p:cNvSpPr>
          <p:nvPr/>
        </p:nvSpPr>
        <p:spPr bwMode="auto">
          <a:xfrm>
            <a:off x="5791200" y="4075113"/>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P=0 and CY=0</a:t>
            </a:r>
          </a:p>
        </p:txBody>
      </p:sp>
      <p:sp>
        <p:nvSpPr>
          <p:cNvPr id="32" name="Bent Arrow 31"/>
          <p:cNvSpPr/>
          <p:nvPr/>
        </p:nvSpPr>
        <p:spPr bwMode="auto">
          <a:xfrm>
            <a:off x="2667000" y="4725160"/>
            <a:ext cx="2209800" cy="712857"/>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1040367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6640"/>
                                        </p:tgtEl>
                                        <p:attrNameLst>
                                          <p:attrName>style.visibility</p:attrName>
                                        </p:attrNameLst>
                                      </p:cBhvr>
                                      <p:to>
                                        <p:strVal val="visible"/>
                                      </p:to>
                                    </p:set>
                                    <p:animEffect transition="in" filter="blinds(horizontal)">
                                      <p:cBhvr>
                                        <p:cTn id="23" dur="500"/>
                                        <p:tgtEl>
                                          <p:spTgt spid="266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amond(in)">
                                      <p:cBhvr>
                                        <p:cTn id="28" dur="2000"/>
                                        <p:tgtEl>
                                          <p:spTgt spid="2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243739"/>
                                        </p:tgtEl>
                                        <p:attrNameLst>
                                          <p:attrName>style.visibility</p:attrName>
                                        </p:attrNameLst>
                                      </p:cBhvr>
                                      <p:to>
                                        <p:strVal val="visible"/>
                                      </p:to>
                                    </p:set>
                                    <p:animEffect transition="in" filter="diamond(in)">
                                      <p:cBhvr>
                                        <p:cTn id="33" dur="2000"/>
                                        <p:tgtEl>
                                          <p:spTgt spid="2437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amond(in)">
                                      <p:cBhvr>
                                        <p:cTn id="38" dur="20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amond(in)">
                                      <p:cBhvr>
                                        <p:cTn id="4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640" grpId="0"/>
      <p:bldP spid="2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765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7652"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SUI 13</a:t>
            </a:r>
            <a:r>
              <a:rPr lang="en-US" altLang="en-US" sz="2000">
                <a:solidFill>
                  <a:srgbClr val="FF3399"/>
                </a:solidFill>
              </a:rPr>
              <a:t>h</a:t>
            </a:r>
            <a:endParaRPr lang="en-US" altLang="en-US" sz="2800">
              <a:solidFill>
                <a:srgbClr val="FF3399"/>
              </a:solidFill>
            </a:endParaRPr>
          </a:p>
        </p:txBody>
      </p:sp>
      <p:grpSp>
        <p:nvGrpSpPr>
          <p:cNvPr id="2" name="Group 38"/>
          <p:cNvGrpSpPr>
            <a:grpSpLocks/>
          </p:cNvGrpSpPr>
          <p:nvPr/>
        </p:nvGrpSpPr>
        <p:grpSpPr bwMode="auto">
          <a:xfrm>
            <a:off x="4953000" y="2187575"/>
            <a:ext cx="2971800" cy="1177925"/>
            <a:chOff x="3024" y="1248"/>
            <a:chExt cx="1872" cy="742"/>
          </a:xfrm>
        </p:grpSpPr>
        <p:sp>
          <p:nvSpPr>
            <p:cNvPr id="27666"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7667"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F2 </a:t>
              </a:r>
              <a:r>
                <a:rPr lang="en-US" altLang="en-US" sz="2000" baseline="-25000">
                  <a:solidFill>
                    <a:schemeClr val="accent2"/>
                  </a:solidFill>
                </a:rPr>
                <a:t>h</a:t>
              </a:r>
            </a:p>
          </p:txBody>
        </p:sp>
        <p:sp>
          <p:nvSpPr>
            <p:cNvPr id="27668"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7655"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197475"/>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1 1 1 1   0 0 1 0</a:t>
            </a:r>
          </a:p>
        </p:txBody>
      </p:sp>
      <p:grpSp>
        <p:nvGrpSpPr>
          <p:cNvPr id="3" name="Group 32"/>
          <p:cNvGrpSpPr>
            <a:grpSpLocks/>
          </p:cNvGrpSpPr>
          <p:nvPr/>
        </p:nvGrpSpPr>
        <p:grpSpPr bwMode="auto">
          <a:xfrm>
            <a:off x="304800" y="2260600"/>
            <a:ext cx="2971800" cy="2155825"/>
            <a:chOff x="304800" y="2260600"/>
            <a:chExt cx="2971800" cy="2155748"/>
          </a:xfrm>
        </p:grpSpPr>
        <p:sp>
          <p:nvSpPr>
            <p:cNvPr id="27662"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7663"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05 </a:t>
              </a:r>
              <a:r>
                <a:rPr lang="en-US" altLang="en-US" sz="2000" baseline="-25000">
                  <a:solidFill>
                    <a:schemeClr val="accent2"/>
                  </a:solidFill>
                </a:rPr>
                <a:t>h</a:t>
              </a:r>
            </a:p>
          </p:txBody>
        </p:sp>
        <p:sp>
          <p:nvSpPr>
            <p:cNvPr id="27664"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7665" name="Text Box 35"/>
            <p:cNvSpPr txBox="1">
              <a:spLocks noChangeArrowheads="1"/>
            </p:cNvSpPr>
            <p:nvPr/>
          </p:nvSpPr>
          <p:spPr bwMode="auto">
            <a:xfrm>
              <a:off x="533400" y="3708481"/>
              <a:ext cx="2743200" cy="70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33"/>
          <p:cNvGrpSpPr>
            <a:grpSpLocks/>
          </p:cNvGrpSpPr>
          <p:nvPr/>
        </p:nvGrpSpPr>
        <p:grpSpPr bwMode="auto">
          <a:xfrm>
            <a:off x="2971800" y="4416425"/>
            <a:ext cx="2667000" cy="781050"/>
            <a:chOff x="2971800" y="4416357"/>
            <a:chExt cx="2667000" cy="780753"/>
          </a:xfrm>
        </p:grpSpPr>
        <p:sp>
          <p:nvSpPr>
            <p:cNvPr id="27660" name="Text Box 28"/>
            <p:cNvSpPr txBox="1">
              <a:spLocks noChangeArrowheads="1"/>
            </p:cNvSpPr>
            <p:nvPr/>
          </p:nvSpPr>
          <p:spPr bwMode="auto">
            <a:xfrm>
              <a:off x="2971800" y="4416357"/>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0 0 0 0   0 1 0 1</a:t>
              </a:r>
            </a:p>
          </p:txBody>
        </p:sp>
        <p:sp>
          <p:nvSpPr>
            <p:cNvPr id="27661" name="Text Box 29"/>
            <p:cNvSpPr txBox="1">
              <a:spLocks noChangeArrowheads="1"/>
            </p:cNvSpPr>
            <p:nvPr/>
          </p:nvSpPr>
          <p:spPr bwMode="auto">
            <a:xfrm>
              <a:off x="2971800" y="473544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0 0 0 1   0 0 1 1</a:t>
              </a:r>
            </a:p>
          </p:txBody>
        </p:sp>
      </p:grpSp>
      <p:sp>
        <p:nvSpPr>
          <p:cNvPr id="27" name="Text Box 35"/>
          <p:cNvSpPr txBox="1">
            <a:spLocks noChangeArrowheads="1"/>
          </p:cNvSpPr>
          <p:nvPr/>
        </p:nvSpPr>
        <p:spPr bwMode="auto">
          <a:xfrm>
            <a:off x="5181600" y="3673475"/>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S=1, Z=0, AC=0, P=0 and CY=1</a:t>
            </a:r>
          </a:p>
        </p:txBody>
      </p:sp>
    </p:spTree>
    <p:extLst>
      <p:ext uri="{BB962C8B-B14F-4D97-AF65-F5344CB8AC3E}">
        <p14:creationId xmlns:p14="http://schemas.microsoft.com/office/powerpoint/2010/main" val="970659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amond(in)">
                                      <p:cBhvr>
                                        <p:cTn id="27" dur="2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amond(in)">
                                      <p:cBhvr>
                                        <p:cTn id="3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867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867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SBI 13</a:t>
            </a:r>
            <a:r>
              <a:rPr lang="en-US" altLang="en-US" sz="2000">
                <a:solidFill>
                  <a:srgbClr val="FF3399"/>
                </a:solidFill>
              </a:rPr>
              <a:t>h</a:t>
            </a:r>
            <a:endParaRPr lang="en-US" altLang="en-US" sz="2800">
              <a:solidFill>
                <a:srgbClr val="FF3399"/>
              </a:solidFill>
            </a:endParaRPr>
          </a:p>
        </p:txBody>
      </p:sp>
      <p:grpSp>
        <p:nvGrpSpPr>
          <p:cNvPr id="2" name="Group 38"/>
          <p:cNvGrpSpPr>
            <a:grpSpLocks/>
          </p:cNvGrpSpPr>
          <p:nvPr/>
        </p:nvGrpSpPr>
        <p:grpSpPr bwMode="auto">
          <a:xfrm>
            <a:off x="4953000" y="2187575"/>
            <a:ext cx="2971800" cy="1177925"/>
            <a:chOff x="3024" y="1248"/>
            <a:chExt cx="1872" cy="742"/>
          </a:xfrm>
        </p:grpSpPr>
        <p:sp>
          <p:nvSpPr>
            <p:cNvPr id="28692"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8693"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04 </a:t>
              </a:r>
              <a:r>
                <a:rPr lang="en-US" altLang="en-US" sz="2000" baseline="-25000">
                  <a:solidFill>
                    <a:schemeClr val="accent2"/>
                  </a:solidFill>
                </a:rPr>
                <a:t>h</a:t>
              </a:r>
            </a:p>
          </p:txBody>
        </p:sp>
        <p:sp>
          <p:nvSpPr>
            <p:cNvPr id="28694"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8679"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Text Box 32"/>
          <p:cNvSpPr txBox="1">
            <a:spLocks noChangeArrowheads="1"/>
          </p:cNvSpPr>
          <p:nvPr/>
        </p:nvSpPr>
        <p:spPr bwMode="auto">
          <a:xfrm>
            <a:off x="2971800" y="54483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0 0 0 0   0 1 0 0</a:t>
            </a:r>
          </a:p>
        </p:txBody>
      </p:sp>
      <p:grpSp>
        <p:nvGrpSpPr>
          <p:cNvPr id="3" name="Group 32"/>
          <p:cNvGrpSpPr>
            <a:grpSpLocks/>
          </p:cNvGrpSpPr>
          <p:nvPr/>
        </p:nvGrpSpPr>
        <p:grpSpPr bwMode="auto">
          <a:xfrm>
            <a:off x="304800" y="2260600"/>
            <a:ext cx="2971800" cy="2327275"/>
            <a:chOff x="304800" y="2260600"/>
            <a:chExt cx="2971800" cy="2327092"/>
          </a:xfrm>
        </p:grpSpPr>
        <p:sp>
          <p:nvSpPr>
            <p:cNvPr id="5" name="Text Box 6"/>
            <p:cNvSpPr txBox="1">
              <a:spLocks noChangeArrowheads="1"/>
            </p:cNvSpPr>
            <p:nvPr/>
          </p:nvSpPr>
          <p:spPr bwMode="auto">
            <a:xfrm>
              <a:off x="304800" y="22606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8689" name="Text Box 7"/>
            <p:cNvSpPr txBox="1">
              <a:spLocks noChangeArrowheads="1"/>
            </p:cNvSpPr>
            <p:nvPr/>
          </p:nvSpPr>
          <p:spPr bwMode="auto">
            <a:xfrm>
              <a:off x="1219200" y="30226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18 </a:t>
              </a:r>
              <a:r>
                <a:rPr lang="en-US" altLang="en-US" sz="2000" baseline="-25000">
                  <a:solidFill>
                    <a:schemeClr val="accent2"/>
                  </a:solidFill>
                </a:rPr>
                <a:t>h</a:t>
              </a:r>
            </a:p>
          </p:txBody>
        </p:sp>
        <p:sp>
          <p:nvSpPr>
            <p:cNvPr id="28690" name="Text Box 9"/>
            <p:cNvSpPr txBox="1">
              <a:spLocks noChangeArrowheads="1"/>
            </p:cNvSpPr>
            <p:nvPr/>
          </p:nvSpPr>
          <p:spPr bwMode="auto">
            <a:xfrm>
              <a:off x="304800" y="30226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28691" name="Text Box 35"/>
            <p:cNvSpPr txBox="1">
              <a:spLocks noChangeArrowheads="1"/>
            </p:cNvSpPr>
            <p:nvPr/>
          </p:nvSpPr>
          <p:spPr bwMode="auto">
            <a:xfrm>
              <a:off x="381000" y="3879806"/>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C=1</a:t>
              </a:r>
            </a:p>
          </p:txBody>
        </p:sp>
      </p:grpSp>
      <p:grpSp>
        <p:nvGrpSpPr>
          <p:cNvPr id="4" name="Group 24"/>
          <p:cNvGrpSpPr>
            <a:grpSpLocks/>
          </p:cNvGrpSpPr>
          <p:nvPr/>
        </p:nvGrpSpPr>
        <p:grpSpPr bwMode="auto">
          <a:xfrm>
            <a:off x="2971800" y="4416425"/>
            <a:ext cx="2667000" cy="781050"/>
            <a:chOff x="2971800" y="4416425"/>
            <a:chExt cx="2667000" cy="780911"/>
          </a:xfrm>
        </p:grpSpPr>
        <p:sp>
          <p:nvSpPr>
            <p:cNvPr id="28686" name="Text Box 28"/>
            <p:cNvSpPr txBox="1">
              <a:spLocks noChangeArrowheads="1"/>
            </p:cNvSpPr>
            <p:nvPr/>
          </p:nvSpPr>
          <p:spPr bwMode="auto">
            <a:xfrm>
              <a:off x="2971800" y="4416425"/>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0 0 0 1   1 0 0 0</a:t>
              </a:r>
            </a:p>
          </p:txBody>
        </p:sp>
        <p:sp>
          <p:nvSpPr>
            <p:cNvPr id="28687" name="Text Box 29"/>
            <p:cNvSpPr txBox="1">
              <a:spLocks noChangeArrowheads="1"/>
            </p:cNvSpPr>
            <p:nvPr/>
          </p:nvSpPr>
          <p:spPr bwMode="auto">
            <a:xfrm>
              <a:off x="2971800" y="4735578"/>
              <a:ext cx="2667000" cy="46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0 0 0 1   0 0 1 1</a:t>
              </a:r>
            </a:p>
          </p:txBody>
        </p:sp>
      </p:grpSp>
      <p:sp>
        <p:nvSpPr>
          <p:cNvPr id="28688" name="Text Box 29"/>
          <p:cNvSpPr txBox="1">
            <a:spLocks noChangeArrowheads="1"/>
          </p:cNvSpPr>
          <p:nvPr/>
        </p:nvSpPr>
        <p:spPr bwMode="auto">
          <a:xfrm>
            <a:off x="2971800" y="508158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1</a:t>
            </a:r>
          </a:p>
        </p:txBody>
      </p:sp>
      <p:sp>
        <p:nvSpPr>
          <p:cNvPr id="27" name="Text Box 35"/>
          <p:cNvSpPr txBox="1">
            <a:spLocks noChangeArrowheads="1"/>
          </p:cNvSpPr>
          <p:nvPr/>
        </p:nvSpPr>
        <p:spPr bwMode="auto">
          <a:xfrm>
            <a:off x="5562600" y="3673475"/>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P=0 and CY=0</a:t>
            </a:r>
          </a:p>
        </p:txBody>
      </p:sp>
      <p:sp>
        <p:nvSpPr>
          <p:cNvPr id="34" name="Bent Arrow 33"/>
          <p:cNvSpPr/>
          <p:nvPr/>
        </p:nvSpPr>
        <p:spPr bwMode="auto">
          <a:xfrm>
            <a:off x="2667000" y="4725160"/>
            <a:ext cx="2209800" cy="712857"/>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9600000" lon="0" rev="0"/>
            </a:camera>
            <a:lightRig rig="threePt" dir="t"/>
          </a:scene3d>
        </p:spPr>
        <p:txBody>
          <a:bodyPr/>
          <a:lstStyle/>
          <a:p>
            <a:pPr>
              <a:defRPr/>
            </a:pPr>
            <a:endParaRPr lang="en-US">
              <a:latin typeface="Arial" charset="0"/>
            </a:endParaRPr>
          </a:p>
        </p:txBody>
      </p:sp>
    </p:spTree>
    <p:extLst>
      <p:ext uri="{BB962C8B-B14F-4D97-AF65-F5344CB8AC3E}">
        <p14:creationId xmlns:p14="http://schemas.microsoft.com/office/powerpoint/2010/main" val="1415901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8688"/>
                                        </p:tgtEl>
                                        <p:attrNameLst>
                                          <p:attrName>style.visibility</p:attrName>
                                        </p:attrNameLst>
                                      </p:cBhvr>
                                      <p:to>
                                        <p:strVal val="visible"/>
                                      </p:to>
                                    </p:set>
                                    <p:animEffect transition="in" filter="blinds(horizontal)">
                                      <p:cBhvr>
                                        <p:cTn id="23" dur="500"/>
                                        <p:tgtEl>
                                          <p:spTgt spid="286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amond(in)">
                                      <p:cBhvr>
                                        <p:cTn id="28" dur="2000"/>
                                        <p:tgtEl>
                                          <p:spTgt spid="2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243739"/>
                                        </p:tgtEl>
                                        <p:attrNameLst>
                                          <p:attrName>style.visibility</p:attrName>
                                        </p:attrNameLst>
                                      </p:cBhvr>
                                      <p:to>
                                        <p:strVal val="visible"/>
                                      </p:to>
                                    </p:set>
                                    <p:animEffect transition="in" filter="diamond(in)">
                                      <p:cBhvr>
                                        <p:cTn id="33" dur="2000"/>
                                        <p:tgtEl>
                                          <p:spTgt spid="2437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amond(in)">
                                      <p:cBhvr>
                                        <p:cTn id="38" dur="2000"/>
                                        <p:tgtEl>
                                          <p:spTgt spid="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amond(in)">
                                      <p:cBhvr>
                                        <p:cTn id="4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688" grpId="0"/>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2969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29700" name="Text Box 5"/>
          <p:cNvSpPr txBox="1">
            <a:spLocks noChangeArrowheads="1"/>
          </p:cNvSpPr>
          <p:nvPr/>
        </p:nvSpPr>
        <p:spPr bwMode="auto">
          <a:xfrm>
            <a:off x="2667000" y="1092200"/>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INR E</a:t>
            </a: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2970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62050"/>
            <a:chOff x="381000" y="2917765"/>
            <a:chExt cx="2971800" cy="1162110"/>
          </a:xfrm>
        </p:grpSpPr>
        <p:sp>
          <p:nvSpPr>
            <p:cNvPr id="29709"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29710" name="Text Box 7"/>
            <p:cNvSpPr txBox="1">
              <a:spLocks noChangeArrowheads="1"/>
            </p:cNvSpPr>
            <p:nvPr/>
          </p:nvSpPr>
          <p:spPr bwMode="auto">
            <a:xfrm>
              <a:off x="1295400" y="3679765"/>
              <a:ext cx="12192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1C </a:t>
              </a:r>
              <a:r>
                <a:rPr lang="en-US" altLang="en-US" sz="2000" baseline="-25000">
                  <a:solidFill>
                    <a:schemeClr val="accent2"/>
                  </a:solidFill>
                </a:rPr>
                <a:t>h</a:t>
              </a:r>
            </a:p>
          </p:txBody>
        </p:sp>
        <p:sp>
          <p:nvSpPr>
            <p:cNvPr id="29711"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E</a:t>
              </a:r>
            </a:p>
          </p:txBody>
        </p:sp>
      </p:grpSp>
      <p:grpSp>
        <p:nvGrpSpPr>
          <p:cNvPr id="3" name="Group 51"/>
          <p:cNvGrpSpPr>
            <a:grpSpLocks/>
          </p:cNvGrpSpPr>
          <p:nvPr/>
        </p:nvGrpSpPr>
        <p:grpSpPr bwMode="auto">
          <a:xfrm>
            <a:off x="4876800" y="2917825"/>
            <a:ext cx="2971800" cy="1117600"/>
            <a:chOff x="4876800" y="2917765"/>
            <a:chExt cx="2971800" cy="1117600"/>
          </a:xfrm>
        </p:grpSpPr>
        <p:sp>
          <p:nvSpPr>
            <p:cNvPr id="29706"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29707" name="Text Box 7"/>
            <p:cNvSpPr txBox="1">
              <a:spLocks noChangeArrowheads="1"/>
            </p:cNvSpPr>
            <p:nvPr/>
          </p:nvSpPr>
          <p:spPr bwMode="auto">
            <a:xfrm>
              <a:off x="5791200" y="361944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1D </a:t>
              </a:r>
              <a:r>
                <a:rPr lang="en-US" altLang="en-US" sz="2000" baseline="-25000">
                  <a:solidFill>
                    <a:schemeClr val="accent2"/>
                  </a:solidFill>
                </a:rPr>
                <a:t>h</a:t>
              </a:r>
            </a:p>
          </p:txBody>
        </p:sp>
        <p:sp>
          <p:nvSpPr>
            <p:cNvPr id="29708"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E</a:t>
              </a:r>
            </a:p>
          </p:txBody>
        </p:sp>
      </p:grpSp>
      <p:sp>
        <p:nvSpPr>
          <p:cNvPr id="29705" name="Text Box 34"/>
          <p:cNvSpPr txBox="1">
            <a:spLocks noChangeArrowheads="1"/>
          </p:cNvSpPr>
          <p:nvPr/>
        </p:nvSpPr>
        <p:spPr bwMode="auto">
          <a:xfrm>
            <a:off x="1524000" y="5540375"/>
            <a:ext cx="571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Except Carry Flag, all flags are affected depend upon the result.</a:t>
            </a:r>
          </a:p>
        </p:txBody>
      </p:sp>
    </p:spTree>
    <p:extLst>
      <p:ext uri="{BB962C8B-B14F-4D97-AF65-F5344CB8AC3E}">
        <p14:creationId xmlns:p14="http://schemas.microsoft.com/office/powerpoint/2010/main" val="26486967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072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072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DCR M</a:t>
            </a:r>
          </a:p>
        </p:txBody>
      </p:sp>
      <p:sp>
        <p:nvSpPr>
          <p:cNvPr id="243739" name="AutoShape 27"/>
          <p:cNvSpPr>
            <a:spLocks noChangeArrowheads="1"/>
          </p:cNvSpPr>
          <p:nvPr/>
        </p:nvSpPr>
        <p:spPr bwMode="auto">
          <a:xfrm>
            <a:off x="3733800" y="3259138"/>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0726"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381000" y="1981200"/>
            <a:ext cx="2971800" cy="1287463"/>
            <a:chOff x="381000" y="1981200"/>
            <a:chExt cx="2971800" cy="1287499"/>
          </a:xfrm>
        </p:grpSpPr>
        <p:sp>
          <p:nvSpPr>
            <p:cNvPr id="30753"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0754" name="Text Box 8"/>
            <p:cNvSpPr txBox="1">
              <a:spLocks noChangeArrowheads="1"/>
            </p:cNvSpPr>
            <p:nvPr/>
          </p:nvSpPr>
          <p:spPr bwMode="auto">
            <a:xfrm>
              <a:off x="1485900" y="2862299"/>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30755" name="Text Box 10"/>
            <p:cNvSpPr txBox="1">
              <a:spLocks noChangeArrowheads="1"/>
            </p:cNvSpPr>
            <p:nvPr/>
          </p:nvSpPr>
          <p:spPr bwMode="auto">
            <a:xfrm>
              <a:off x="495300" y="2862299"/>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3" name="Group 50"/>
          <p:cNvGrpSpPr>
            <a:grpSpLocks/>
          </p:cNvGrpSpPr>
          <p:nvPr/>
        </p:nvGrpSpPr>
        <p:grpSpPr bwMode="auto">
          <a:xfrm>
            <a:off x="457200" y="3654425"/>
            <a:ext cx="1866900" cy="2082800"/>
            <a:chOff x="457200" y="4073585"/>
            <a:chExt cx="1866900" cy="2082740"/>
          </a:xfrm>
        </p:grpSpPr>
        <p:sp>
          <p:nvSpPr>
            <p:cNvPr id="30744" name="Text Box 10"/>
            <p:cNvSpPr txBox="1">
              <a:spLocks noChangeArrowheads="1"/>
            </p:cNvSpPr>
            <p:nvPr/>
          </p:nvSpPr>
          <p:spPr bwMode="auto">
            <a:xfrm>
              <a:off x="495300" y="4502090"/>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30745" name="Text Box 8"/>
            <p:cNvSpPr txBox="1">
              <a:spLocks noChangeArrowheads="1"/>
            </p:cNvSpPr>
            <p:nvPr/>
          </p:nvSpPr>
          <p:spPr bwMode="auto">
            <a:xfrm>
              <a:off x="1333500" y="44958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30746" name="Text Box 10"/>
            <p:cNvSpPr txBox="1">
              <a:spLocks noChangeArrowheads="1"/>
            </p:cNvSpPr>
            <p:nvPr/>
          </p:nvSpPr>
          <p:spPr bwMode="auto">
            <a:xfrm>
              <a:off x="495300" y="4902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30747" name="Text Box 8"/>
            <p:cNvSpPr txBox="1">
              <a:spLocks noChangeArrowheads="1"/>
            </p:cNvSpPr>
            <p:nvPr/>
          </p:nvSpPr>
          <p:spPr bwMode="auto">
            <a:xfrm>
              <a:off x="1333500" y="49022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08</a:t>
              </a:r>
              <a:r>
                <a:rPr lang="en-US" altLang="en-US" sz="1600">
                  <a:solidFill>
                    <a:schemeClr val="accent2"/>
                  </a:solidFill>
                </a:rPr>
                <a:t>h</a:t>
              </a:r>
              <a:endParaRPr lang="en-US" altLang="en-US" baseline="-25000">
                <a:solidFill>
                  <a:schemeClr val="accent2"/>
                </a:solidFill>
              </a:endParaRPr>
            </a:p>
          </p:txBody>
        </p:sp>
        <p:sp>
          <p:nvSpPr>
            <p:cNvPr id="30748" name="Text Box 10"/>
            <p:cNvSpPr txBox="1">
              <a:spLocks noChangeArrowheads="1"/>
            </p:cNvSpPr>
            <p:nvPr/>
          </p:nvSpPr>
          <p:spPr bwMode="auto">
            <a:xfrm>
              <a:off x="457200" y="53181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30749" name="Text Box 10"/>
            <p:cNvSpPr txBox="1">
              <a:spLocks noChangeArrowheads="1"/>
            </p:cNvSpPr>
            <p:nvPr/>
          </p:nvSpPr>
          <p:spPr bwMode="auto">
            <a:xfrm>
              <a:off x="457200" y="575945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30750" name="Text Box 8"/>
            <p:cNvSpPr txBox="1">
              <a:spLocks noChangeArrowheads="1"/>
            </p:cNvSpPr>
            <p:nvPr/>
          </p:nvSpPr>
          <p:spPr bwMode="auto">
            <a:xfrm>
              <a:off x="1333500" y="53086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30751" name="Text Box 8"/>
            <p:cNvSpPr txBox="1">
              <a:spLocks noChangeArrowheads="1"/>
            </p:cNvSpPr>
            <p:nvPr/>
          </p:nvSpPr>
          <p:spPr bwMode="auto">
            <a:xfrm>
              <a:off x="1333500" y="5715000"/>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30752" name="Text Box 10"/>
            <p:cNvSpPr txBox="1">
              <a:spLocks noChangeArrowheads="1"/>
            </p:cNvSpPr>
            <p:nvPr/>
          </p:nvSpPr>
          <p:spPr bwMode="auto">
            <a:xfrm>
              <a:off x="800100" y="4073585"/>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grpSp>
        <p:nvGrpSpPr>
          <p:cNvPr id="4" name="Group 51"/>
          <p:cNvGrpSpPr>
            <a:grpSpLocks/>
          </p:cNvGrpSpPr>
          <p:nvPr/>
        </p:nvGrpSpPr>
        <p:grpSpPr bwMode="auto">
          <a:xfrm>
            <a:off x="5638800" y="2051050"/>
            <a:ext cx="2971800" cy="3686175"/>
            <a:chOff x="4800600" y="1981200"/>
            <a:chExt cx="2971800" cy="3686092"/>
          </a:xfrm>
        </p:grpSpPr>
        <p:sp>
          <p:nvSpPr>
            <p:cNvPr id="30732"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0733" name="Text Box 8"/>
            <p:cNvSpPr txBox="1">
              <a:spLocks noChangeArrowheads="1"/>
            </p:cNvSpPr>
            <p:nvPr/>
          </p:nvSpPr>
          <p:spPr bwMode="auto">
            <a:xfrm>
              <a:off x="6000750" y="2801947"/>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8500</a:t>
              </a:r>
              <a:r>
                <a:rPr lang="en-US" altLang="en-US" baseline="-25000">
                  <a:solidFill>
                    <a:schemeClr val="accent2"/>
                  </a:solidFill>
                </a:rPr>
                <a:t>h</a:t>
              </a:r>
            </a:p>
          </p:txBody>
        </p:sp>
        <p:sp>
          <p:nvSpPr>
            <p:cNvPr id="30734" name="Text Box 10"/>
            <p:cNvSpPr txBox="1">
              <a:spLocks noChangeArrowheads="1"/>
            </p:cNvSpPr>
            <p:nvPr/>
          </p:nvSpPr>
          <p:spPr bwMode="auto">
            <a:xfrm>
              <a:off x="5010150" y="280194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sp>
          <p:nvSpPr>
            <p:cNvPr id="30735" name="Text Box 10"/>
            <p:cNvSpPr txBox="1">
              <a:spLocks noChangeArrowheads="1"/>
            </p:cNvSpPr>
            <p:nvPr/>
          </p:nvSpPr>
          <p:spPr bwMode="auto">
            <a:xfrm>
              <a:off x="5219700" y="4013058"/>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84FF</a:t>
              </a:r>
            </a:p>
          </p:txBody>
        </p:sp>
        <p:sp>
          <p:nvSpPr>
            <p:cNvPr id="30736" name="Text Box 8"/>
            <p:cNvSpPr txBox="1">
              <a:spLocks noChangeArrowheads="1"/>
            </p:cNvSpPr>
            <p:nvPr/>
          </p:nvSpPr>
          <p:spPr bwMode="auto">
            <a:xfrm>
              <a:off x="6057900" y="400676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7A</a:t>
              </a:r>
              <a:r>
                <a:rPr lang="en-US" altLang="en-US" sz="1600">
                  <a:solidFill>
                    <a:schemeClr val="accent2"/>
                  </a:solidFill>
                </a:rPr>
                <a:t>h</a:t>
              </a:r>
              <a:endParaRPr lang="en-US" altLang="en-US" baseline="-25000">
                <a:solidFill>
                  <a:schemeClr val="accent2"/>
                </a:solidFill>
              </a:endParaRPr>
            </a:p>
          </p:txBody>
        </p:sp>
        <p:sp>
          <p:nvSpPr>
            <p:cNvPr id="30737" name="Text Box 10"/>
            <p:cNvSpPr txBox="1">
              <a:spLocks noChangeArrowheads="1"/>
            </p:cNvSpPr>
            <p:nvPr/>
          </p:nvSpPr>
          <p:spPr bwMode="auto">
            <a:xfrm>
              <a:off x="5219700" y="4413168"/>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8500</a:t>
              </a:r>
            </a:p>
          </p:txBody>
        </p:sp>
        <p:sp>
          <p:nvSpPr>
            <p:cNvPr id="30738" name="Text Box 8"/>
            <p:cNvSpPr txBox="1">
              <a:spLocks noChangeArrowheads="1"/>
            </p:cNvSpPr>
            <p:nvPr/>
          </p:nvSpPr>
          <p:spPr bwMode="auto">
            <a:xfrm>
              <a:off x="6057900" y="441316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07</a:t>
              </a:r>
              <a:r>
                <a:rPr lang="en-US" altLang="en-US" sz="1600">
                  <a:solidFill>
                    <a:schemeClr val="accent2"/>
                  </a:solidFill>
                </a:rPr>
                <a:t>h</a:t>
              </a:r>
              <a:endParaRPr lang="en-US" altLang="en-US" baseline="-25000">
                <a:solidFill>
                  <a:schemeClr val="accent2"/>
                </a:solidFill>
              </a:endParaRPr>
            </a:p>
          </p:txBody>
        </p:sp>
        <p:sp>
          <p:nvSpPr>
            <p:cNvPr id="30739" name="Text Box 10"/>
            <p:cNvSpPr txBox="1">
              <a:spLocks noChangeArrowheads="1"/>
            </p:cNvSpPr>
            <p:nvPr/>
          </p:nvSpPr>
          <p:spPr bwMode="auto">
            <a:xfrm>
              <a:off x="5181600" y="482909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8501</a:t>
              </a:r>
            </a:p>
          </p:txBody>
        </p:sp>
        <p:sp>
          <p:nvSpPr>
            <p:cNvPr id="30740" name="Text Box 10"/>
            <p:cNvSpPr txBox="1">
              <a:spLocks noChangeArrowheads="1"/>
            </p:cNvSpPr>
            <p:nvPr/>
          </p:nvSpPr>
          <p:spPr bwMode="auto">
            <a:xfrm>
              <a:off x="5181600" y="5270417"/>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8502</a:t>
              </a:r>
            </a:p>
          </p:txBody>
        </p:sp>
        <p:sp>
          <p:nvSpPr>
            <p:cNvPr id="30741" name="Text Box 8"/>
            <p:cNvSpPr txBox="1">
              <a:spLocks noChangeArrowheads="1"/>
            </p:cNvSpPr>
            <p:nvPr/>
          </p:nvSpPr>
          <p:spPr bwMode="auto">
            <a:xfrm>
              <a:off x="6057900" y="481956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45</a:t>
              </a:r>
              <a:r>
                <a:rPr lang="en-US" altLang="en-US" baseline="-25000">
                  <a:solidFill>
                    <a:schemeClr val="accent2"/>
                  </a:solidFill>
                </a:rPr>
                <a:t>h</a:t>
              </a:r>
            </a:p>
          </p:txBody>
        </p:sp>
        <p:sp>
          <p:nvSpPr>
            <p:cNvPr id="30742" name="Text Box 8"/>
            <p:cNvSpPr txBox="1">
              <a:spLocks noChangeArrowheads="1"/>
            </p:cNvSpPr>
            <p:nvPr/>
          </p:nvSpPr>
          <p:spPr bwMode="auto">
            <a:xfrm>
              <a:off x="6057900" y="5225968"/>
              <a:ext cx="990600" cy="4064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F4</a:t>
              </a:r>
              <a:r>
                <a:rPr lang="en-US" altLang="en-US" baseline="-25000">
                  <a:solidFill>
                    <a:schemeClr val="accent2"/>
                  </a:solidFill>
                </a:rPr>
                <a:t>h</a:t>
              </a:r>
            </a:p>
          </p:txBody>
        </p:sp>
        <p:sp>
          <p:nvSpPr>
            <p:cNvPr id="30743" name="Text Box 10"/>
            <p:cNvSpPr txBox="1">
              <a:spLocks noChangeArrowheads="1"/>
            </p:cNvSpPr>
            <p:nvPr/>
          </p:nvSpPr>
          <p:spPr bwMode="auto">
            <a:xfrm>
              <a:off x="5524500" y="3584551"/>
              <a:ext cx="1485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MEMORY </a:t>
              </a:r>
            </a:p>
          </p:txBody>
        </p:sp>
      </p:grpSp>
      <p:sp>
        <p:nvSpPr>
          <p:cNvPr id="41" name="Curved Right Arrow 40"/>
          <p:cNvSpPr>
            <a:spLocks noChangeArrowheads="1"/>
          </p:cNvSpPr>
          <p:nvPr/>
        </p:nvSpPr>
        <p:spPr bwMode="auto">
          <a:xfrm>
            <a:off x="609600" y="3048000"/>
            <a:ext cx="762000" cy="1831975"/>
          </a:xfrm>
          <a:prstGeom prst="curvedRightArrow">
            <a:avLst>
              <a:gd name="adj1" fmla="val 25010"/>
              <a:gd name="adj2" fmla="val 50009"/>
              <a:gd name="adj3" fmla="val 25000"/>
            </a:avLst>
          </a:prstGeom>
          <a:solidFill>
            <a:schemeClr val="accent1">
              <a:alpha val="34117"/>
            </a:schemeClr>
          </a:solidFill>
          <a:ln w="9525" algn="ctr">
            <a:solidFill>
              <a:schemeClr val="tx1"/>
            </a:solidFill>
            <a:round/>
            <a:headEnd/>
            <a:tailEnd/>
          </a:ln>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a:p>
        </p:txBody>
      </p:sp>
      <p:sp>
        <p:nvSpPr>
          <p:cNvPr id="30731" name="Text Box 34"/>
          <p:cNvSpPr txBox="1">
            <a:spLocks noChangeArrowheads="1"/>
          </p:cNvSpPr>
          <p:nvPr/>
        </p:nvSpPr>
        <p:spPr bwMode="auto">
          <a:xfrm>
            <a:off x="2095500" y="5891213"/>
            <a:ext cx="510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Except Carry Flag, all flags are affected depend upon the result.</a:t>
            </a:r>
          </a:p>
        </p:txBody>
      </p:sp>
    </p:spTree>
    <p:extLst>
      <p:ext uri="{BB962C8B-B14F-4D97-AF65-F5344CB8AC3E}">
        <p14:creationId xmlns:p14="http://schemas.microsoft.com/office/powerpoint/2010/main" val="4956739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in)">
                                      <p:cBhvr>
                                        <p:cTn id="17" dur="500"/>
                                        <p:tgtEl>
                                          <p:spTgt spid="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Accumulator</a:t>
            </a:r>
            <a:endParaRPr lang="en-US" dirty="0"/>
          </a:p>
        </p:txBody>
      </p:sp>
      <p:sp>
        <p:nvSpPr>
          <p:cNvPr id="3" name="Content Placeholder 2"/>
          <p:cNvSpPr>
            <a:spLocks noGrp="1"/>
          </p:cNvSpPr>
          <p:nvPr>
            <p:ph idx="1"/>
          </p:nvPr>
        </p:nvSpPr>
        <p:spPr>
          <a:xfrm>
            <a:off x="457200" y="914400"/>
            <a:ext cx="8229600" cy="4525963"/>
          </a:xfrm>
        </p:spPr>
        <p:txBody>
          <a:bodyPr/>
          <a:lstStyle/>
          <a:p>
            <a:r>
              <a:rPr lang="en-US" dirty="0" smtClean="0"/>
              <a:t>8 bit register</a:t>
            </a:r>
          </a:p>
          <a:p>
            <a:r>
              <a:rPr lang="en-US" dirty="0" smtClean="0"/>
              <a:t>It is part of arithmetic and logic unit</a:t>
            </a:r>
          </a:p>
          <a:p>
            <a:r>
              <a:rPr lang="en-US" dirty="0" smtClean="0"/>
              <a:t>Identified as A or ACC</a:t>
            </a:r>
          </a:p>
          <a:p>
            <a:r>
              <a:rPr lang="en-US" dirty="0" smtClean="0"/>
              <a:t>Used stored 8 bit data and perform arithmetic and logic operations</a:t>
            </a:r>
          </a:p>
          <a:p>
            <a:r>
              <a:rPr lang="en-US" dirty="0" smtClean="0"/>
              <a:t>The final results will be stored in this register after Arithmetic and logic operation</a:t>
            </a:r>
            <a:endParaRPr lang="en-US" dirty="0"/>
          </a:p>
        </p:txBody>
      </p:sp>
      <p:sp>
        <p:nvSpPr>
          <p:cNvPr id="4" name="Slide Number Placeholder 3"/>
          <p:cNvSpPr>
            <a:spLocks noGrp="1"/>
          </p:cNvSpPr>
          <p:nvPr>
            <p:ph type="sldNum" sz="quarter" idx="12"/>
          </p:nvPr>
        </p:nvSpPr>
        <p:spPr/>
        <p:txBody>
          <a:bodyPr/>
          <a:lstStyle/>
          <a:p>
            <a:fld id="{05C43322-B4EA-4902-8FEA-165A9F7C78E6}" type="slidenum">
              <a:rPr lang="en-US" smtClean="0"/>
              <a:pPr/>
              <a:t>9</a:t>
            </a:fld>
            <a:endParaRPr lang="en-US"/>
          </a:p>
        </p:txBody>
      </p:sp>
    </p:spTree>
    <p:extLst>
      <p:ext uri="{BB962C8B-B14F-4D97-AF65-F5344CB8AC3E}">
        <p14:creationId xmlns:p14="http://schemas.microsoft.com/office/powerpoint/2010/main" val="35274393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174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1748" name="Text Box 5"/>
          <p:cNvSpPr txBox="1">
            <a:spLocks noChangeArrowheads="1"/>
          </p:cNvSpPr>
          <p:nvPr/>
        </p:nvSpPr>
        <p:spPr bwMode="auto">
          <a:xfrm>
            <a:off x="2667000" y="1092200"/>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INX D</a:t>
            </a: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175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62050"/>
            <a:chOff x="381000" y="2917765"/>
            <a:chExt cx="2971800" cy="1162110"/>
          </a:xfrm>
        </p:grpSpPr>
        <p:sp>
          <p:nvSpPr>
            <p:cNvPr id="31757"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1758" name="Text Box 7"/>
            <p:cNvSpPr txBox="1">
              <a:spLocks noChangeArrowheads="1"/>
            </p:cNvSpPr>
            <p:nvPr/>
          </p:nvSpPr>
          <p:spPr bwMode="auto">
            <a:xfrm>
              <a:off x="1295400" y="3679765"/>
              <a:ext cx="12192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A103 </a:t>
              </a:r>
              <a:r>
                <a:rPr lang="en-US" altLang="en-US" sz="2000" baseline="-25000">
                  <a:solidFill>
                    <a:schemeClr val="accent2"/>
                  </a:solidFill>
                </a:rPr>
                <a:t>h</a:t>
              </a:r>
            </a:p>
          </p:txBody>
        </p:sp>
        <p:sp>
          <p:nvSpPr>
            <p:cNvPr id="31759"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grpSp>
        <p:nvGrpSpPr>
          <p:cNvPr id="3" name="Group 51"/>
          <p:cNvGrpSpPr>
            <a:grpSpLocks/>
          </p:cNvGrpSpPr>
          <p:nvPr/>
        </p:nvGrpSpPr>
        <p:grpSpPr bwMode="auto">
          <a:xfrm>
            <a:off x="4876800" y="2917825"/>
            <a:ext cx="2971800" cy="1117600"/>
            <a:chOff x="4876800" y="2917765"/>
            <a:chExt cx="2971800" cy="1117600"/>
          </a:xfrm>
        </p:grpSpPr>
        <p:sp>
          <p:nvSpPr>
            <p:cNvPr id="31754"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1755" name="Text Box 7"/>
            <p:cNvSpPr txBox="1">
              <a:spLocks noChangeArrowheads="1"/>
            </p:cNvSpPr>
            <p:nvPr/>
          </p:nvSpPr>
          <p:spPr bwMode="auto">
            <a:xfrm>
              <a:off x="5791200" y="361944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A104 </a:t>
              </a:r>
              <a:r>
                <a:rPr lang="en-US" altLang="en-US" sz="2000" baseline="-25000">
                  <a:solidFill>
                    <a:schemeClr val="accent2"/>
                  </a:solidFill>
                </a:rPr>
                <a:t>h</a:t>
              </a:r>
            </a:p>
          </p:txBody>
        </p:sp>
        <p:sp>
          <p:nvSpPr>
            <p:cNvPr id="31756"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DE</a:t>
              </a:r>
            </a:p>
          </p:txBody>
        </p:sp>
      </p:grpSp>
      <p:sp>
        <p:nvSpPr>
          <p:cNvPr id="31753" name="Text Box 34"/>
          <p:cNvSpPr txBox="1">
            <a:spLocks noChangeArrowheads="1"/>
          </p:cNvSpPr>
          <p:nvPr/>
        </p:nvSpPr>
        <p:spPr bwMode="auto">
          <a:xfrm>
            <a:off x="2667000" y="5540375"/>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spTree>
    <p:extLst>
      <p:ext uri="{BB962C8B-B14F-4D97-AF65-F5344CB8AC3E}">
        <p14:creationId xmlns:p14="http://schemas.microsoft.com/office/powerpoint/2010/main" val="4438275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277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2772" name="Text Box 5"/>
          <p:cNvSpPr txBox="1">
            <a:spLocks noChangeArrowheads="1"/>
          </p:cNvSpPr>
          <p:nvPr/>
        </p:nvSpPr>
        <p:spPr bwMode="auto">
          <a:xfrm>
            <a:off x="2667000" y="1092200"/>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DCX H</a:t>
            </a:r>
          </a:p>
        </p:txBody>
      </p:sp>
      <p:sp>
        <p:nvSpPr>
          <p:cNvPr id="243739" name="AutoShape 27"/>
          <p:cNvSpPr>
            <a:spLocks noChangeArrowheads="1"/>
          </p:cNvSpPr>
          <p:nvPr/>
        </p:nvSpPr>
        <p:spPr bwMode="auto">
          <a:xfrm>
            <a:off x="3276600" y="33813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2774"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50"/>
          <p:cNvGrpSpPr>
            <a:grpSpLocks/>
          </p:cNvGrpSpPr>
          <p:nvPr/>
        </p:nvGrpSpPr>
        <p:grpSpPr bwMode="auto">
          <a:xfrm>
            <a:off x="381000" y="2917825"/>
            <a:ext cx="2971800" cy="1162050"/>
            <a:chOff x="381000" y="2917765"/>
            <a:chExt cx="2971800" cy="1162110"/>
          </a:xfrm>
        </p:grpSpPr>
        <p:sp>
          <p:nvSpPr>
            <p:cNvPr id="32781" name="Text Box 6"/>
            <p:cNvSpPr txBox="1">
              <a:spLocks noChangeArrowheads="1"/>
            </p:cNvSpPr>
            <p:nvPr/>
          </p:nvSpPr>
          <p:spPr bwMode="auto">
            <a:xfrm>
              <a:off x="3810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2782" name="Text Box 7"/>
            <p:cNvSpPr txBox="1">
              <a:spLocks noChangeArrowheads="1"/>
            </p:cNvSpPr>
            <p:nvPr/>
          </p:nvSpPr>
          <p:spPr bwMode="auto">
            <a:xfrm>
              <a:off x="1295400" y="3679765"/>
              <a:ext cx="12192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FFFF </a:t>
              </a:r>
              <a:r>
                <a:rPr lang="en-US" altLang="en-US" sz="2000" baseline="-25000">
                  <a:solidFill>
                    <a:schemeClr val="accent2"/>
                  </a:solidFill>
                </a:rPr>
                <a:t>h</a:t>
              </a:r>
            </a:p>
          </p:txBody>
        </p:sp>
        <p:sp>
          <p:nvSpPr>
            <p:cNvPr id="32783" name="Text Box 9"/>
            <p:cNvSpPr txBox="1">
              <a:spLocks noChangeArrowheads="1"/>
            </p:cNvSpPr>
            <p:nvPr/>
          </p:nvSpPr>
          <p:spPr bwMode="auto">
            <a:xfrm>
              <a:off x="381000" y="367976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grpSp>
        <p:nvGrpSpPr>
          <p:cNvPr id="3" name="Group 51"/>
          <p:cNvGrpSpPr>
            <a:grpSpLocks/>
          </p:cNvGrpSpPr>
          <p:nvPr/>
        </p:nvGrpSpPr>
        <p:grpSpPr bwMode="auto">
          <a:xfrm>
            <a:off x="4876800" y="2917825"/>
            <a:ext cx="2971800" cy="1101725"/>
            <a:chOff x="4876800" y="2917765"/>
            <a:chExt cx="2971800" cy="1101785"/>
          </a:xfrm>
        </p:grpSpPr>
        <p:sp>
          <p:nvSpPr>
            <p:cNvPr id="32778" name="Text Box 20"/>
            <p:cNvSpPr txBox="1">
              <a:spLocks noChangeArrowheads="1"/>
            </p:cNvSpPr>
            <p:nvPr/>
          </p:nvSpPr>
          <p:spPr bwMode="auto">
            <a:xfrm>
              <a:off x="4876800" y="2917765"/>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2779" name="Text Box 7"/>
            <p:cNvSpPr txBox="1">
              <a:spLocks noChangeArrowheads="1"/>
            </p:cNvSpPr>
            <p:nvPr/>
          </p:nvSpPr>
          <p:spPr bwMode="auto">
            <a:xfrm>
              <a:off x="5791200" y="3619440"/>
              <a:ext cx="1143000" cy="400110"/>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FFFE </a:t>
              </a:r>
              <a:r>
                <a:rPr lang="en-US" altLang="en-US" sz="2000" baseline="-25000">
                  <a:solidFill>
                    <a:schemeClr val="accent2"/>
                  </a:solidFill>
                </a:rPr>
                <a:t>h</a:t>
              </a:r>
            </a:p>
          </p:txBody>
        </p:sp>
        <p:sp>
          <p:nvSpPr>
            <p:cNvPr id="32780" name="Text Box 9"/>
            <p:cNvSpPr txBox="1">
              <a:spLocks noChangeArrowheads="1"/>
            </p:cNvSpPr>
            <p:nvPr/>
          </p:nvSpPr>
          <p:spPr bwMode="auto">
            <a:xfrm>
              <a:off x="4876800" y="361944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HL</a:t>
              </a:r>
            </a:p>
          </p:txBody>
        </p:sp>
      </p:grpSp>
      <p:sp>
        <p:nvSpPr>
          <p:cNvPr id="32777" name="Text Box 34"/>
          <p:cNvSpPr txBox="1">
            <a:spLocks noChangeArrowheads="1"/>
          </p:cNvSpPr>
          <p:nvPr/>
        </p:nvSpPr>
        <p:spPr bwMode="auto">
          <a:xfrm>
            <a:off x="2667000" y="5540375"/>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No Flags are affected.</a:t>
            </a:r>
          </a:p>
        </p:txBody>
      </p:sp>
    </p:spTree>
    <p:extLst>
      <p:ext uri="{BB962C8B-B14F-4D97-AF65-F5344CB8AC3E}">
        <p14:creationId xmlns:p14="http://schemas.microsoft.com/office/powerpoint/2010/main" val="12649562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box(in)">
                                      <p:cBhvr>
                                        <p:cTn id="12" dur="5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379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379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DAA</a:t>
            </a:r>
          </a:p>
        </p:txBody>
      </p:sp>
      <p:sp>
        <p:nvSpPr>
          <p:cNvPr id="243739" name="AutoShape 27"/>
          <p:cNvSpPr>
            <a:spLocks noChangeArrowheads="1"/>
          </p:cNvSpPr>
          <p:nvPr/>
        </p:nvSpPr>
        <p:spPr bwMode="auto">
          <a:xfrm>
            <a:off x="3581400" y="27209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3798"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1"/>
          <p:cNvGrpSpPr>
            <a:grpSpLocks/>
          </p:cNvGrpSpPr>
          <p:nvPr/>
        </p:nvGrpSpPr>
        <p:grpSpPr bwMode="auto">
          <a:xfrm>
            <a:off x="152400" y="2381250"/>
            <a:ext cx="2971800" cy="1177925"/>
            <a:chOff x="381000" y="1981200"/>
            <a:chExt cx="2971800" cy="1177925"/>
          </a:xfrm>
        </p:grpSpPr>
        <p:sp>
          <p:nvSpPr>
            <p:cNvPr id="33811" name="Text Box 6"/>
            <p:cNvSpPr txBox="1">
              <a:spLocks noChangeArrowheads="1"/>
            </p:cNvSpPr>
            <p:nvPr/>
          </p:nvSpPr>
          <p:spPr bwMode="auto">
            <a:xfrm>
              <a:off x="3810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3812" name="Text Box 7"/>
            <p:cNvSpPr txBox="1">
              <a:spLocks noChangeArrowheads="1"/>
            </p:cNvSpPr>
            <p:nvPr/>
          </p:nvSpPr>
          <p:spPr bwMode="auto">
            <a:xfrm>
              <a:off x="1295400" y="2743200"/>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6C </a:t>
              </a:r>
              <a:r>
                <a:rPr lang="en-US" altLang="en-US" sz="2000" baseline="-25000">
                  <a:solidFill>
                    <a:schemeClr val="accent2"/>
                  </a:solidFill>
                </a:rPr>
                <a:t>h</a:t>
              </a:r>
            </a:p>
          </p:txBody>
        </p:sp>
        <p:sp>
          <p:nvSpPr>
            <p:cNvPr id="33813" name="Text Box 9"/>
            <p:cNvSpPr txBox="1">
              <a:spLocks noChangeArrowheads="1"/>
            </p:cNvSpPr>
            <p:nvPr/>
          </p:nvSpPr>
          <p:spPr bwMode="auto">
            <a:xfrm>
              <a:off x="381000" y="27432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grpSp>
        <p:nvGrpSpPr>
          <p:cNvPr id="3" name="Group 51"/>
          <p:cNvGrpSpPr>
            <a:grpSpLocks/>
          </p:cNvGrpSpPr>
          <p:nvPr/>
        </p:nvGrpSpPr>
        <p:grpSpPr bwMode="auto">
          <a:xfrm>
            <a:off x="5562600" y="2336800"/>
            <a:ext cx="2971800" cy="1117600"/>
            <a:chOff x="4800600" y="1981200"/>
            <a:chExt cx="2971800" cy="1117600"/>
          </a:xfrm>
        </p:grpSpPr>
        <p:sp>
          <p:nvSpPr>
            <p:cNvPr id="33808" name="Text Box 20"/>
            <p:cNvSpPr txBox="1">
              <a:spLocks noChangeArrowheads="1"/>
            </p:cNvSpPr>
            <p:nvPr/>
          </p:nvSpPr>
          <p:spPr bwMode="auto">
            <a:xfrm>
              <a:off x="4800600" y="19812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3809" name="Text Box 7"/>
            <p:cNvSpPr txBox="1">
              <a:spLocks noChangeArrowheads="1"/>
            </p:cNvSpPr>
            <p:nvPr/>
          </p:nvSpPr>
          <p:spPr bwMode="auto">
            <a:xfrm>
              <a:off x="5715000" y="2682875"/>
              <a:ext cx="990600" cy="415925"/>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72 </a:t>
              </a:r>
              <a:r>
                <a:rPr lang="en-US" altLang="en-US" sz="2000" baseline="-25000">
                  <a:solidFill>
                    <a:schemeClr val="accent2"/>
                  </a:solidFill>
                </a:rPr>
                <a:t>h</a:t>
              </a:r>
            </a:p>
          </p:txBody>
        </p:sp>
        <p:sp>
          <p:nvSpPr>
            <p:cNvPr id="33810" name="Text Box 9"/>
            <p:cNvSpPr txBox="1">
              <a:spLocks noChangeArrowheads="1"/>
            </p:cNvSpPr>
            <p:nvPr/>
          </p:nvSpPr>
          <p:spPr bwMode="auto">
            <a:xfrm>
              <a:off x="4800600" y="26828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33801" name="Text Box 35"/>
          <p:cNvSpPr txBox="1">
            <a:spLocks noChangeArrowheads="1"/>
          </p:cNvSpPr>
          <p:nvPr/>
        </p:nvSpPr>
        <p:spPr bwMode="auto">
          <a:xfrm>
            <a:off x="304800" y="3922713"/>
            <a:ext cx="2819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nvGrpSpPr>
          <p:cNvPr id="4" name="Group 33"/>
          <p:cNvGrpSpPr>
            <a:grpSpLocks/>
          </p:cNvGrpSpPr>
          <p:nvPr/>
        </p:nvGrpSpPr>
        <p:grpSpPr bwMode="auto">
          <a:xfrm>
            <a:off x="3124200" y="3922713"/>
            <a:ext cx="2667000" cy="1127125"/>
            <a:chOff x="2971800" y="4416357"/>
            <a:chExt cx="2667000" cy="1126897"/>
          </a:xfrm>
        </p:grpSpPr>
        <p:sp>
          <p:nvSpPr>
            <p:cNvPr id="33805" name="Text Box 28"/>
            <p:cNvSpPr txBox="1">
              <a:spLocks noChangeArrowheads="1"/>
            </p:cNvSpPr>
            <p:nvPr/>
          </p:nvSpPr>
          <p:spPr bwMode="auto">
            <a:xfrm>
              <a:off x="2971800" y="4416357"/>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0 1 1 0   1 1 0 0</a:t>
              </a:r>
            </a:p>
          </p:txBody>
        </p:sp>
        <p:sp>
          <p:nvSpPr>
            <p:cNvPr id="33806" name="Text Box 29"/>
            <p:cNvSpPr txBox="1">
              <a:spLocks noChangeArrowheads="1"/>
            </p:cNvSpPr>
            <p:nvPr/>
          </p:nvSpPr>
          <p:spPr bwMode="auto">
            <a:xfrm>
              <a:off x="2971800" y="4735445"/>
              <a:ext cx="2667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0 0 0 0   0 1 1 0</a:t>
              </a:r>
            </a:p>
          </p:txBody>
        </p:sp>
        <p:sp>
          <p:nvSpPr>
            <p:cNvPr id="33807" name="Text Box 29"/>
            <p:cNvSpPr txBox="1">
              <a:spLocks noChangeArrowheads="1"/>
            </p:cNvSpPr>
            <p:nvPr/>
          </p:nvSpPr>
          <p:spPr bwMode="auto">
            <a:xfrm>
              <a:off x="2971800" y="5081589"/>
              <a:ext cx="251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		</a:t>
              </a:r>
            </a:p>
          </p:txBody>
        </p:sp>
      </p:grpSp>
      <p:sp>
        <p:nvSpPr>
          <p:cNvPr id="47" name="Text Box 32"/>
          <p:cNvSpPr txBox="1">
            <a:spLocks noChangeArrowheads="1"/>
          </p:cNvSpPr>
          <p:nvPr/>
        </p:nvSpPr>
        <p:spPr bwMode="auto">
          <a:xfrm>
            <a:off x="3124200" y="4703763"/>
            <a:ext cx="2362200" cy="46196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0 1 1 1   0 0 1 0</a:t>
            </a:r>
          </a:p>
        </p:txBody>
      </p:sp>
      <p:sp>
        <p:nvSpPr>
          <p:cNvPr id="33804" name="Text Box 35"/>
          <p:cNvSpPr txBox="1">
            <a:spLocks noChangeArrowheads="1"/>
          </p:cNvSpPr>
          <p:nvPr/>
        </p:nvSpPr>
        <p:spPr bwMode="auto">
          <a:xfrm>
            <a:off x="5791200" y="3879850"/>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 P=1 and CY=0</a:t>
            </a:r>
          </a:p>
        </p:txBody>
      </p:sp>
    </p:spTree>
    <p:extLst>
      <p:ext uri="{BB962C8B-B14F-4D97-AF65-F5344CB8AC3E}">
        <p14:creationId xmlns:p14="http://schemas.microsoft.com/office/powerpoint/2010/main" val="2289158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43739"/>
                                        </p:tgtEl>
                                        <p:attrNameLst>
                                          <p:attrName>style.visibility</p:attrName>
                                        </p:attrNameLst>
                                      </p:cBhvr>
                                      <p:to>
                                        <p:strVal val="visible"/>
                                      </p:to>
                                    </p:set>
                                    <p:animEffect transition="in" filter="diamond(in)">
                                      <p:cBhvr>
                                        <p:cTn id="12" dur="2000"/>
                                        <p:tgtEl>
                                          <p:spTgt spid="243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diamond(in)">
                                      <p:cBhvr>
                                        <p:cTn id="27"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50925" y="193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AU" altLang="en-US" b="0">
              <a:latin typeface="Times New Roman" panose="02020603050405020304" pitchFamily="18" charset="0"/>
            </a:endParaRPr>
          </a:p>
        </p:txBody>
      </p:sp>
      <p:sp>
        <p:nvSpPr>
          <p:cNvPr id="34819" name="Text Box 3"/>
          <p:cNvSpPr txBox="1">
            <a:spLocks noChangeArrowheads="1"/>
          </p:cNvSpPr>
          <p:nvPr/>
        </p:nvSpPr>
        <p:spPr bwMode="auto">
          <a:xfrm>
            <a:off x="2362200" y="193675"/>
            <a:ext cx="4075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en-US" altLang="en-US" sz="3200">
                <a:solidFill>
                  <a:srgbClr val="CC0066"/>
                </a:solidFill>
              </a:rPr>
              <a:t>Logical</a:t>
            </a:r>
            <a:r>
              <a:rPr lang="en-US" altLang="en-US" sz="3200">
                <a:solidFill>
                  <a:srgbClr val="FF99CC"/>
                </a:solidFill>
              </a:rPr>
              <a:t> </a:t>
            </a:r>
            <a:r>
              <a:rPr lang="en-US" altLang="en-US" sz="3200">
                <a:solidFill>
                  <a:srgbClr val="CC0066"/>
                </a:solidFill>
              </a:rPr>
              <a:t>Instructions</a:t>
            </a:r>
          </a:p>
        </p:txBody>
      </p:sp>
      <p:sp>
        <p:nvSpPr>
          <p:cNvPr id="34820" name="Rectangle 12"/>
          <p:cNvSpPr>
            <a:spLocks noChangeArrowheads="1"/>
          </p:cNvSpPr>
          <p:nvPr/>
        </p:nvSpPr>
        <p:spPr bwMode="auto">
          <a:xfrm>
            <a:off x="838200" y="777875"/>
            <a:ext cx="7261225" cy="5470525"/>
          </a:xfrm>
          <a:prstGeom prst="rect">
            <a:avLst/>
          </a:prstGeom>
          <a:noFill/>
          <a:ln w="508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panose="05000000000000000000" pitchFamily="2" charset="2"/>
              <a:buChar char="v"/>
            </a:pPr>
            <a:endParaRPr lang="en-US" altLang="en-US"/>
          </a:p>
          <a:p>
            <a:pPr eaLnBrk="1" hangingPunct="1">
              <a:buFont typeface="Wingdings" panose="05000000000000000000" pitchFamily="2" charset="2"/>
              <a:buChar char="v"/>
            </a:pPr>
            <a:r>
              <a:rPr lang="en-US" altLang="en-US"/>
              <a:t>ANA</a:t>
            </a:r>
          </a:p>
          <a:p>
            <a:pPr lvl="2" eaLnBrk="1" hangingPunct="1">
              <a:buFont typeface="Arial" panose="020B0604020202020204" pitchFamily="34" charset="0"/>
              <a:buChar char="•"/>
            </a:pPr>
            <a:r>
              <a:rPr lang="en-US" altLang="en-US" sz="2000"/>
              <a:t>ANA r or M</a:t>
            </a:r>
          </a:p>
          <a:p>
            <a:pPr lvl="2" eaLnBrk="1" hangingPunct="1">
              <a:buFont typeface="Arial" panose="020B0604020202020204" pitchFamily="34" charset="0"/>
              <a:buChar char="•"/>
            </a:pPr>
            <a:r>
              <a:rPr lang="en-US" altLang="en-US" sz="2000"/>
              <a:t>ANI 8 bit data</a:t>
            </a:r>
          </a:p>
          <a:p>
            <a:pPr eaLnBrk="1" hangingPunct="1">
              <a:buFont typeface="Wingdings" panose="05000000000000000000" pitchFamily="2" charset="2"/>
              <a:buChar char="v"/>
            </a:pPr>
            <a:r>
              <a:rPr lang="en-US" altLang="en-US"/>
              <a:t>ORA</a:t>
            </a:r>
          </a:p>
          <a:p>
            <a:pPr lvl="2" eaLnBrk="1" hangingPunct="1">
              <a:buFont typeface="Arial" panose="020B0604020202020204" pitchFamily="34" charset="0"/>
              <a:buChar char="•"/>
            </a:pPr>
            <a:r>
              <a:rPr lang="en-US" altLang="en-US" sz="2000"/>
              <a:t>ORA r or M</a:t>
            </a:r>
          </a:p>
          <a:p>
            <a:pPr lvl="2" eaLnBrk="1" hangingPunct="1">
              <a:buFont typeface="Arial" panose="020B0604020202020204" pitchFamily="34" charset="0"/>
              <a:buChar char="•"/>
            </a:pPr>
            <a:r>
              <a:rPr lang="en-US" altLang="en-US" sz="2000"/>
              <a:t>ORI 8 bit data</a:t>
            </a:r>
          </a:p>
          <a:p>
            <a:pPr eaLnBrk="1" hangingPunct="1">
              <a:buFont typeface="Wingdings" panose="05000000000000000000" pitchFamily="2" charset="2"/>
              <a:buChar char="v"/>
            </a:pPr>
            <a:r>
              <a:rPr lang="en-US" altLang="en-US"/>
              <a:t>XRA</a:t>
            </a:r>
          </a:p>
          <a:p>
            <a:pPr lvl="2" eaLnBrk="1" hangingPunct="1">
              <a:buFont typeface="Arial" panose="020B0604020202020204" pitchFamily="34" charset="0"/>
              <a:buChar char="•"/>
            </a:pPr>
            <a:r>
              <a:rPr lang="en-US" altLang="en-US" sz="2000"/>
              <a:t>XRA r or M</a:t>
            </a:r>
          </a:p>
          <a:p>
            <a:pPr lvl="2" eaLnBrk="1" hangingPunct="1">
              <a:buFont typeface="Arial" panose="020B0604020202020204" pitchFamily="34" charset="0"/>
              <a:buChar char="•"/>
            </a:pPr>
            <a:r>
              <a:rPr lang="en-US" altLang="en-US" sz="2000"/>
              <a:t>XRI 8 bit data</a:t>
            </a:r>
          </a:p>
          <a:p>
            <a:pPr eaLnBrk="1" hangingPunct="1">
              <a:buFont typeface="Wingdings" panose="05000000000000000000" pitchFamily="2" charset="2"/>
              <a:buChar char="v"/>
            </a:pPr>
            <a:r>
              <a:rPr lang="en-US" altLang="en-US"/>
              <a:t>CMA</a:t>
            </a:r>
          </a:p>
          <a:p>
            <a:pPr eaLnBrk="1" hangingPunct="1">
              <a:buFont typeface="Wingdings" panose="05000000000000000000" pitchFamily="2" charset="2"/>
              <a:buChar char="v"/>
            </a:pPr>
            <a:r>
              <a:rPr lang="en-US" altLang="en-US"/>
              <a:t>CMC</a:t>
            </a:r>
          </a:p>
          <a:p>
            <a:pPr eaLnBrk="1" hangingPunct="1">
              <a:buFont typeface="Wingdings" panose="05000000000000000000" pitchFamily="2" charset="2"/>
              <a:buChar char="v"/>
            </a:pPr>
            <a:r>
              <a:rPr lang="en-US" altLang="en-US"/>
              <a:t>CMP</a:t>
            </a:r>
          </a:p>
          <a:p>
            <a:pPr lvl="2" eaLnBrk="1" hangingPunct="1">
              <a:buFont typeface="Arial" panose="020B0604020202020204" pitchFamily="34" charset="0"/>
              <a:buChar char="•"/>
            </a:pPr>
            <a:r>
              <a:rPr lang="en-US" altLang="en-US" sz="2000"/>
              <a:t>CMP r or M</a:t>
            </a:r>
          </a:p>
          <a:p>
            <a:pPr lvl="2" eaLnBrk="1" hangingPunct="1">
              <a:buFont typeface="Arial" panose="020B0604020202020204" pitchFamily="34" charset="0"/>
              <a:buChar char="•"/>
            </a:pPr>
            <a:r>
              <a:rPr lang="en-US" altLang="en-US" sz="2000"/>
              <a:t>CPI 8 bit data</a:t>
            </a:r>
          </a:p>
          <a:p>
            <a:pPr eaLnBrk="1" hangingPunct="1"/>
            <a:endParaRPr lang="en-US" altLang="en-US"/>
          </a:p>
        </p:txBody>
      </p:sp>
      <p:sp>
        <p:nvSpPr>
          <p:cNvPr id="34821" name="Rectangle 6"/>
          <p:cNvSpPr>
            <a:spLocks noChangeArrowheads="1"/>
          </p:cNvSpPr>
          <p:nvPr/>
        </p:nvSpPr>
        <p:spPr bwMode="auto">
          <a:xfrm>
            <a:off x="4724400" y="1066800"/>
            <a:ext cx="4572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panose="05000000000000000000" pitchFamily="2" charset="2"/>
              <a:buChar char="v"/>
            </a:pPr>
            <a:r>
              <a:rPr lang="en-US" altLang="en-US"/>
              <a:t>STC</a:t>
            </a:r>
          </a:p>
          <a:p>
            <a:pPr eaLnBrk="1" hangingPunct="1">
              <a:buFont typeface="Wingdings" panose="05000000000000000000" pitchFamily="2" charset="2"/>
              <a:buChar char="v"/>
            </a:pPr>
            <a:r>
              <a:rPr lang="en-US" altLang="en-US"/>
              <a:t>RLC</a:t>
            </a:r>
          </a:p>
          <a:p>
            <a:pPr eaLnBrk="1" hangingPunct="1">
              <a:buFont typeface="Wingdings" panose="05000000000000000000" pitchFamily="2" charset="2"/>
              <a:buChar char="v"/>
            </a:pPr>
            <a:r>
              <a:rPr lang="en-US" altLang="en-US"/>
              <a:t>RRC</a:t>
            </a:r>
          </a:p>
          <a:p>
            <a:pPr eaLnBrk="1" hangingPunct="1">
              <a:buFont typeface="Wingdings" panose="05000000000000000000" pitchFamily="2" charset="2"/>
              <a:buChar char="v"/>
            </a:pPr>
            <a:r>
              <a:rPr lang="en-US" altLang="en-US"/>
              <a:t>RAL</a:t>
            </a:r>
          </a:p>
          <a:p>
            <a:pPr eaLnBrk="1" hangingPunct="1">
              <a:buFont typeface="Wingdings" panose="05000000000000000000" pitchFamily="2" charset="2"/>
              <a:buChar char="v"/>
            </a:pPr>
            <a:r>
              <a:rPr lang="en-US" altLang="en-US"/>
              <a:t>RAR</a:t>
            </a:r>
          </a:p>
        </p:txBody>
      </p:sp>
    </p:spTree>
    <p:extLst>
      <p:ext uri="{BB962C8B-B14F-4D97-AF65-F5344CB8AC3E}">
        <p14:creationId xmlns:p14="http://schemas.microsoft.com/office/powerpoint/2010/main" val="5216432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584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584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ANA C</a:t>
            </a:r>
          </a:p>
        </p:txBody>
      </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5846" name="Text Box 34"/>
          <p:cNvSpPr txBox="1">
            <a:spLocks noChangeArrowheads="1"/>
          </p:cNvSpPr>
          <p:nvPr/>
        </p:nvSpPr>
        <p:spPr bwMode="auto">
          <a:xfrm>
            <a:off x="1447800" y="5638800"/>
            <a:ext cx="647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S, Z, P flags are affected during the execution of AND instruction. CY=0 AC = 1</a:t>
            </a:r>
          </a:p>
        </p:txBody>
      </p:sp>
      <p:sp>
        <p:nvSpPr>
          <p:cNvPr id="35847"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35864"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0 1 1 0   0 0 1 0</a:t>
              </a:r>
            </a:p>
          </p:txBody>
        </p:sp>
        <p:sp>
          <p:nvSpPr>
            <p:cNvPr id="35865"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0 1 0 0   1 0 1 0</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0 1 0 0   0 0 1 0</a:t>
            </a:r>
          </a:p>
        </p:txBody>
      </p:sp>
      <p:grpSp>
        <p:nvGrpSpPr>
          <p:cNvPr id="3" name="Group 28"/>
          <p:cNvGrpSpPr>
            <a:grpSpLocks/>
          </p:cNvGrpSpPr>
          <p:nvPr/>
        </p:nvGrpSpPr>
        <p:grpSpPr bwMode="auto">
          <a:xfrm>
            <a:off x="228600" y="2260600"/>
            <a:ext cx="3048000" cy="2620963"/>
            <a:chOff x="144" y="1424"/>
            <a:chExt cx="1920" cy="1651"/>
          </a:xfrm>
        </p:grpSpPr>
        <p:sp>
          <p:nvSpPr>
            <p:cNvPr id="35858" name="Text Box 6"/>
            <p:cNvSpPr txBox="1">
              <a:spLocks noChangeArrowheads="1"/>
            </p:cNvSpPr>
            <p:nvPr/>
          </p:nvSpPr>
          <p:spPr bwMode="auto">
            <a:xfrm>
              <a:off x="192" y="1424"/>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5859" name="Text Box 7"/>
            <p:cNvSpPr txBox="1">
              <a:spLocks noChangeArrowheads="1"/>
            </p:cNvSpPr>
            <p:nvPr/>
          </p:nvSpPr>
          <p:spPr bwMode="auto">
            <a:xfrm>
              <a:off x="768" y="1904"/>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35860" name="Text Box 8"/>
            <p:cNvSpPr txBox="1">
              <a:spLocks noChangeArrowheads="1"/>
            </p:cNvSpPr>
            <p:nvPr/>
          </p:nvSpPr>
          <p:spPr bwMode="auto">
            <a:xfrm>
              <a:off x="768" y="2240"/>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4A</a:t>
              </a:r>
              <a:r>
                <a:rPr lang="en-US" altLang="en-US" sz="2000">
                  <a:solidFill>
                    <a:srgbClr val="FFFF66"/>
                  </a:solidFill>
                </a:rPr>
                <a:t> </a:t>
              </a:r>
              <a:r>
                <a:rPr lang="en-US" altLang="en-US" baseline="-25000">
                  <a:solidFill>
                    <a:schemeClr val="accent2"/>
                  </a:solidFill>
                </a:rPr>
                <a:t>h</a:t>
              </a:r>
            </a:p>
          </p:txBody>
        </p:sp>
        <p:sp>
          <p:nvSpPr>
            <p:cNvPr id="35861" name="Text Box 9"/>
            <p:cNvSpPr txBox="1">
              <a:spLocks noChangeArrowheads="1"/>
            </p:cNvSpPr>
            <p:nvPr/>
          </p:nvSpPr>
          <p:spPr bwMode="auto">
            <a:xfrm>
              <a:off x="192" y="190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5862" name="Text Box 10"/>
            <p:cNvSpPr txBox="1">
              <a:spLocks noChangeArrowheads="1"/>
            </p:cNvSpPr>
            <p:nvPr/>
          </p:nvSpPr>
          <p:spPr bwMode="auto">
            <a:xfrm>
              <a:off x="144" y="224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35863" name="Text Box 35"/>
            <p:cNvSpPr txBox="1">
              <a:spLocks noChangeArrowheads="1"/>
            </p:cNvSpPr>
            <p:nvPr/>
          </p:nvSpPr>
          <p:spPr bwMode="auto">
            <a:xfrm>
              <a:off x="192" y="2629"/>
              <a:ext cx="187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27"/>
          <p:cNvGrpSpPr>
            <a:grpSpLocks/>
          </p:cNvGrpSpPr>
          <p:nvPr/>
        </p:nvGrpSpPr>
        <p:grpSpPr bwMode="auto">
          <a:xfrm>
            <a:off x="4876800" y="2187575"/>
            <a:ext cx="3657600" cy="2662238"/>
            <a:chOff x="3072" y="1378"/>
            <a:chExt cx="2304" cy="1677"/>
          </a:xfrm>
        </p:grpSpPr>
        <p:sp>
          <p:nvSpPr>
            <p:cNvPr id="35852" name="Text Box 20"/>
            <p:cNvSpPr txBox="1">
              <a:spLocks noChangeArrowheads="1"/>
            </p:cNvSpPr>
            <p:nvPr/>
          </p:nvSpPr>
          <p:spPr bwMode="auto">
            <a:xfrm>
              <a:off x="3120" y="137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5853" name="Text Box 21"/>
            <p:cNvSpPr txBox="1">
              <a:spLocks noChangeArrowheads="1"/>
            </p:cNvSpPr>
            <p:nvPr/>
          </p:nvSpPr>
          <p:spPr bwMode="auto">
            <a:xfrm>
              <a:off x="3696" y="185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42 </a:t>
              </a:r>
              <a:r>
                <a:rPr lang="en-US" altLang="en-US" sz="2000" baseline="-25000">
                  <a:solidFill>
                    <a:schemeClr val="accent2"/>
                  </a:solidFill>
                </a:rPr>
                <a:t>h</a:t>
              </a:r>
            </a:p>
          </p:txBody>
        </p:sp>
        <p:sp>
          <p:nvSpPr>
            <p:cNvPr id="35854" name="Text Box 22"/>
            <p:cNvSpPr txBox="1">
              <a:spLocks noChangeArrowheads="1"/>
            </p:cNvSpPr>
            <p:nvPr/>
          </p:nvSpPr>
          <p:spPr bwMode="auto">
            <a:xfrm>
              <a:off x="3696" y="219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4A </a:t>
              </a:r>
              <a:r>
                <a:rPr lang="en-US" altLang="en-US" sz="2000" baseline="-25000">
                  <a:solidFill>
                    <a:schemeClr val="accent2"/>
                  </a:solidFill>
                </a:rPr>
                <a:t>h</a:t>
              </a:r>
            </a:p>
          </p:txBody>
        </p:sp>
        <p:sp>
          <p:nvSpPr>
            <p:cNvPr id="35855" name="Text Box 23"/>
            <p:cNvSpPr txBox="1">
              <a:spLocks noChangeArrowheads="1"/>
            </p:cNvSpPr>
            <p:nvPr/>
          </p:nvSpPr>
          <p:spPr bwMode="auto">
            <a:xfrm>
              <a:off x="3120" y="185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5856" name="Text Box 24"/>
            <p:cNvSpPr txBox="1">
              <a:spLocks noChangeArrowheads="1"/>
            </p:cNvSpPr>
            <p:nvPr/>
          </p:nvSpPr>
          <p:spPr bwMode="auto">
            <a:xfrm>
              <a:off x="3072" y="219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35857" name="Text Box 35"/>
            <p:cNvSpPr txBox="1">
              <a:spLocks noChangeArrowheads="1"/>
            </p:cNvSpPr>
            <p:nvPr/>
          </p:nvSpPr>
          <p:spPr bwMode="auto">
            <a:xfrm>
              <a:off x="3600" y="2609"/>
              <a:ext cx="17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AC=1 , P=1 and CY=0</a:t>
              </a:r>
            </a:p>
          </p:txBody>
        </p:sp>
      </p:grpSp>
    </p:spTree>
    <p:extLst>
      <p:ext uri="{BB962C8B-B14F-4D97-AF65-F5344CB8AC3E}">
        <p14:creationId xmlns:p14="http://schemas.microsoft.com/office/powerpoint/2010/main" val="4279482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6867"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6868"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ANI 15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352800" y="2581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6870"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36883"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0 1 1 0   0 0 1 0</a:t>
              </a:r>
            </a:p>
          </p:txBody>
        </p:sp>
        <p:sp>
          <p:nvSpPr>
            <p:cNvPr id="36884"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0 0 0 1   0 1 0 1</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0 0 0 0   0 0 0 0</a:t>
            </a:r>
          </a:p>
        </p:txBody>
      </p:sp>
      <p:grpSp>
        <p:nvGrpSpPr>
          <p:cNvPr id="3" name="Group 36"/>
          <p:cNvGrpSpPr>
            <a:grpSpLocks/>
          </p:cNvGrpSpPr>
          <p:nvPr/>
        </p:nvGrpSpPr>
        <p:grpSpPr bwMode="auto">
          <a:xfrm>
            <a:off x="304800" y="2373313"/>
            <a:ext cx="2971800" cy="2257425"/>
            <a:chOff x="192" y="1495"/>
            <a:chExt cx="1872" cy="1422"/>
          </a:xfrm>
        </p:grpSpPr>
        <p:sp>
          <p:nvSpPr>
            <p:cNvPr id="36879" name="Text Box 6"/>
            <p:cNvSpPr txBox="1">
              <a:spLocks noChangeArrowheads="1"/>
            </p:cNvSpPr>
            <p:nvPr/>
          </p:nvSpPr>
          <p:spPr bwMode="auto">
            <a:xfrm>
              <a:off x="192" y="1495"/>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6880" name="Text Box 7"/>
            <p:cNvSpPr txBox="1">
              <a:spLocks noChangeArrowheads="1"/>
            </p:cNvSpPr>
            <p:nvPr/>
          </p:nvSpPr>
          <p:spPr bwMode="auto">
            <a:xfrm>
              <a:off x="768" y="1975"/>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36881" name="Text Box 9"/>
            <p:cNvSpPr txBox="1">
              <a:spLocks noChangeArrowheads="1"/>
            </p:cNvSpPr>
            <p:nvPr/>
          </p:nvSpPr>
          <p:spPr bwMode="auto">
            <a:xfrm>
              <a:off x="192" y="1975"/>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6882" name="Text Box 35"/>
            <p:cNvSpPr txBox="1">
              <a:spLocks noChangeArrowheads="1"/>
            </p:cNvSpPr>
            <p:nvPr/>
          </p:nvSpPr>
          <p:spPr bwMode="auto">
            <a:xfrm>
              <a:off x="192" y="2471"/>
              <a:ext cx="187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37"/>
          <p:cNvGrpSpPr>
            <a:grpSpLocks/>
          </p:cNvGrpSpPr>
          <p:nvPr/>
        </p:nvGrpSpPr>
        <p:grpSpPr bwMode="auto">
          <a:xfrm>
            <a:off x="5067300" y="2354263"/>
            <a:ext cx="3695700" cy="2176462"/>
            <a:chOff x="3192" y="1483"/>
            <a:chExt cx="2328" cy="1371"/>
          </a:xfrm>
        </p:grpSpPr>
        <p:sp>
          <p:nvSpPr>
            <p:cNvPr id="36875" name="Text Box 20"/>
            <p:cNvSpPr txBox="1">
              <a:spLocks noChangeArrowheads="1"/>
            </p:cNvSpPr>
            <p:nvPr/>
          </p:nvSpPr>
          <p:spPr bwMode="auto">
            <a:xfrm>
              <a:off x="3192" y="1483"/>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6876" name="Text Box 21"/>
            <p:cNvSpPr txBox="1">
              <a:spLocks noChangeArrowheads="1"/>
            </p:cNvSpPr>
            <p:nvPr/>
          </p:nvSpPr>
          <p:spPr bwMode="auto">
            <a:xfrm>
              <a:off x="3768" y="1963"/>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00 </a:t>
              </a:r>
              <a:r>
                <a:rPr lang="en-US" altLang="en-US" sz="2000" baseline="-25000">
                  <a:solidFill>
                    <a:schemeClr val="accent2"/>
                  </a:solidFill>
                </a:rPr>
                <a:t>h</a:t>
              </a:r>
            </a:p>
          </p:txBody>
        </p:sp>
        <p:sp>
          <p:nvSpPr>
            <p:cNvPr id="36877" name="Text Box 23"/>
            <p:cNvSpPr txBox="1">
              <a:spLocks noChangeArrowheads="1"/>
            </p:cNvSpPr>
            <p:nvPr/>
          </p:nvSpPr>
          <p:spPr bwMode="auto">
            <a:xfrm>
              <a:off x="3192" y="1963"/>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6878" name="Text Box 35"/>
            <p:cNvSpPr txBox="1">
              <a:spLocks noChangeArrowheads="1"/>
            </p:cNvSpPr>
            <p:nvPr/>
          </p:nvSpPr>
          <p:spPr bwMode="auto">
            <a:xfrm>
              <a:off x="3696" y="2408"/>
              <a:ext cx="18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Z=1, AC=1 , P=1 and CY=0</a:t>
              </a:r>
            </a:p>
          </p:txBody>
        </p:sp>
      </p:grpSp>
    </p:spTree>
    <p:extLst>
      <p:ext uri="{BB962C8B-B14F-4D97-AF65-F5344CB8AC3E}">
        <p14:creationId xmlns:p14="http://schemas.microsoft.com/office/powerpoint/2010/main" val="1653400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7891"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7892"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ORA C</a:t>
            </a:r>
          </a:p>
        </p:txBody>
      </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7894"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37912"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0 1 1 0   0 0 1 0</a:t>
              </a:r>
            </a:p>
          </p:txBody>
        </p:sp>
        <p:sp>
          <p:nvSpPr>
            <p:cNvPr id="37913"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0 1 0 0   1 0 1 0</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0 1 1 0   1 0 1 0</a:t>
            </a:r>
          </a:p>
        </p:txBody>
      </p:sp>
      <p:grpSp>
        <p:nvGrpSpPr>
          <p:cNvPr id="3" name="Group 26"/>
          <p:cNvGrpSpPr>
            <a:grpSpLocks/>
          </p:cNvGrpSpPr>
          <p:nvPr/>
        </p:nvGrpSpPr>
        <p:grpSpPr bwMode="auto">
          <a:xfrm>
            <a:off x="228600" y="2260600"/>
            <a:ext cx="3048000" cy="2724150"/>
            <a:chOff x="144" y="1424"/>
            <a:chExt cx="1920" cy="1716"/>
          </a:xfrm>
        </p:grpSpPr>
        <p:sp>
          <p:nvSpPr>
            <p:cNvPr id="37906" name="Text Box 6"/>
            <p:cNvSpPr txBox="1">
              <a:spLocks noChangeArrowheads="1"/>
            </p:cNvSpPr>
            <p:nvPr/>
          </p:nvSpPr>
          <p:spPr bwMode="auto">
            <a:xfrm>
              <a:off x="192" y="1424"/>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7907" name="Text Box 7"/>
            <p:cNvSpPr txBox="1">
              <a:spLocks noChangeArrowheads="1"/>
            </p:cNvSpPr>
            <p:nvPr/>
          </p:nvSpPr>
          <p:spPr bwMode="auto">
            <a:xfrm>
              <a:off x="768" y="1904"/>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37908" name="Text Box 8"/>
            <p:cNvSpPr txBox="1">
              <a:spLocks noChangeArrowheads="1"/>
            </p:cNvSpPr>
            <p:nvPr/>
          </p:nvSpPr>
          <p:spPr bwMode="auto">
            <a:xfrm>
              <a:off x="768" y="2240"/>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4A</a:t>
              </a:r>
              <a:r>
                <a:rPr lang="en-US" altLang="en-US" sz="2000">
                  <a:solidFill>
                    <a:srgbClr val="FFFF66"/>
                  </a:solidFill>
                </a:rPr>
                <a:t> </a:t>
              </a:r>
              <a:r>
                <a:rPr lang="en-US" altLang="en-US" baseline="-25000">
                  <a:solidFill>
                    <a:schemeClr val="accent2"/>
                  </a:solidFill>
                </a:rPr>
                <a:t>h</a:t>
              </a:r>
            </a:p>
          </p:txBody>
        </p:sp>
        <p:sp>
          <p:nvSpPr>
            <p:cNvPr id="37909" name="Text Box 9"/>
            <p:cNvSpPr txBox="1">
              <a:spLocks noChangeArrowheads="1"/>
            </p:cNvSpPr>
            <p:nvPr/>
          </p:nvSpPr>
          <p:spPr bwMode="auto">
            <a:xfrm>
              <a:off x="192" y="190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7910" name="Text Box 10"/>
            <p:cNvSpPr txBox="1">
              <a:spLocks noChangeArrowheads="1"/>
            </p:cNvSpPr>
            <p:nvPr/>
          </p:nvSpPr>
          <p:spPr bwMode="auto">
            <a:xfrm>
              <a:off x="144" y="224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37911" name="Text Box 35"/>
            <p:cNvSpPr txBox="1">
              <a:spLocks noChangeArrowheads="1"/>
            </p:cNvSpPr>
            <p:nvPr/>
          </p:nvSpPr>
          <p:spPr bwMode="auto">
            <a:xfrm>
              <a:off x="240" y="2694"/>
              <a:ext cx="172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27"/>
          <p:cNvGrpSpPr>
            <a:grpSpLocks/>
          </p:cNvGrpSpPr>
          <p:nvPr/>
        </p:nvGrpSpPr>
        <p:grpSpPr bwMode="auto">
          <a:xfrm>
            <a:off x="4876800" y="2187575"/>
            <a:ext cx="3657600" cy="2690813"/>
            <a:chOff x="3072" y="1378"/>
            <a:chExt cx="2304" cy="1695"/>
          </a:xfrm>
        </p:grpSpPr>
        <p:sp>
          <p:nvSpPr>
            <p:cNvPr id="37900" name="Text Box 20"/>
            <p:cNvSpPr txBox="1">
              <a:spLocks noChangeArrowheads="1"/>
            </p:cNvSpPr>
            <p:nvPr/>
          </p:nvSpPr>
          <p:spPr bwMode="auto">
            <a:xfrm>
              <a:off x="3120" y="137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7901" name="Text Box 21"/>
            <p:cNvSpPr txBox="1">
              <a:spLocks noChangeArrowheads="1"/>
            </p:cNvSpPr>
            <p:nvPr/>
          </p:nvSpPr>
          <p:spPr bwMode="auto">
            <a:xfrm>
              <a:off x="3696" y="185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6A </a:t>
              </a:r>
              <a:r>
                <a:rPr lang="en-US" altLang="en-US" sz="2000" baseline="-25000">
                  <a:solidFill>
                    <a:schemeClr val="accent2"/>
                  </a:solidFill>
                </a:rPr>
                <a:t>h</a:t>
              </a:r>
            </a:p>
          </p:txBody>
        </p:sp>
        <p:sp>
          <p:nvSpPr>
            <p:cNvPr id="37902" name="Text Box 22"/>
            <p:cNvSpPr txBox="1">
              <a:spLocks noChangeArrowheads="1"/>
            </p:cNvSpPr>
            <p:nvPr/>
          </p:nvSpPr>
          <p:spPr bwMode="auto">
            <a:xfrm>
              <a:off x="3696" y="219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4A </a:t>
              </a:r>
              <a:r>
                <a:rPr lang="en-US" altLang="en-US" sz="2000" baseline="-25000">
                  <a:solidFill>
                    <a:schemeClr val="accent2"/>
                  </a:solidFill>
                </a:rPr>
                <a:t>h</a:t>
              </a:r>
            </a:p>
          </p:txBody>
        </p:sp>
        <p:sp>
          <p:nvSpPr>
            <p:cNvPr id="37903" name="Text Box 23"/>
            <p:cNvSpPr txBox="1">
              <a:spLocks noChangeArrowheads="1"/>
            </p:cNvSpPr>
            <p:nvPr/>
          </p:nvSpPr>
          <p:spPr bwMode="auto">
            <a:xfrm>
              <a:off x="3120" y="185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7904" name="Text Box 24"/>
            <p:cNvSpPr txBox="1">
              <a:spLocks noChangeArrowheads="1"/>
            </p:cNvSpPr>
            <p:nvPr/>
          </p:nvSpPr>
          <p:spPr bwMode="auto">
            <a:xfrm>
              <a:off x="3072" y="219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C</a:t>
              </a:r>
            </a:p>
          </p:txBody>
        </p:sp>
        <p:sp>
          <p:nvSpPr>
            <p:cNvPr id="37905" name="Text Box 35"/>
            <p:cNvSpPr txBox="1">
              <a:spLocks noChangeArrowheads="1"/>
            </p:cNvSpPr>
            <p:nvPr/>
          </p:nvSpPr>
          <p:spPr bwMode="auto">
            <a:xfrm>
              <a:off x="3600" y="2627"/>
              <a:ext cx="17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P=1 and CY=0</a:t>
              </a:r>
            </a:p>
          </p:txBody>
        </p:sp>
      </p:grpSp>
      <p:sp>
        <p:nvSpPr>
          <p:cNvPr id="37899" name="Text Box 34"/>
          <p:cNvSpPr txBox="1">
            <a:spLocks noChangeArrowheads="1"/>
          </p:cNvSpPr>
          <p:nvPr/>
        </p:nvSpPr>
        <p:spPr bwMode="auto">
          <a:xfrm>
            <a:off x="1371600" y="5638800"/>
            <a:ext cx="655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S, Z, P flags are affected during the execution of OR instruction. CY=0  AC = 0</a:t>
            </a:r>
          </a:p>
        </p:txBody>
      </p:sp>
    </p:spTree>
    <p:extLst>
      <p:ext uri="{BB962C8B-B14F-4D97-AF65-F5344CB8AC3E}">
        <p14:creationId xmlns:p14="http://schemas.microsoft.com/office/powerpoint/2010/main" val="3350229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8915"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8916"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ORI 15</a:t>
            </a:r>
            <a:r>
              <a:rPr lang="en-US" altLang="en-US" sz="2000">
                <a:solidFill>
                  <a:srgbClr val="FF3399"/>
                </a:solidFill>
              </a:rPr>
              <a:t>h</a:t>
            </a:r>
            <a:endParaRPr lang="en-US" altLang="en-US" sz="2800">
              <a:solidFill>
                <a:srgbClr val="FF3399"/>
              </a:solidFill>
            </a:endParaRPr>
          </a:p>
        </p:txBody>
      </p:sp>
      <p:sp>
        <p:nvSpPr>
          <p:cNvPr id="243739" name="AutoShape 27"/>
          <p:cNvSpPr>
            <a:spLocks noChangeArrowheads="1"/>
          </p:cNvSpPr>
          <p:nvPr/>
        </p:nvSpPr>
        <p:spPr bwMode="auto">
          <a:xfrm>
            <a:off x="3352800" y="2581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8918"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38931"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0 1 1 0   0 0 1 0</a:t>
              </a:r>
            </a:p>
          </p:txBody>
        </p:sp>
        <p:sp>
          <p:nvSpPr>
            <p:cNvPr id="38932"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0 0 0 1   0 1 0 1</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0 1 1 1   0 1 1 1</a:t>
            </a:r>
          </a:p>
        </p:txBody>
      </p:sp>
      <p:grpSp>
        <p:nvGrpSpPr>
          <p:cNvPr id="3" name="Group 22"/>
          <p:cNvGrpSpPr>
            <a:grpSpLocks/>
          </p:cNvGrpSpPr>
          <p:nvPr/>
        </p:nvGrpSpPr>
        <p:grpSpPr bwMode="auto">
          <a:xfrm>
            <a:off x="304800" y="2373313"/>
            <a:ext cx="2971800" cy="2257425"/>
            <a:chOff x="192" y="1495"/>
            <a:chExt cx="1872" cy="1422"/>
          </a:xfrm>
        </p:grpSpPr>
        <p:sp>
          <p:nvSpPr>
            <p:cNvPr id="38927" name="Text Box 6"/>
            <p:cNvSpPr txBox="1">
              <a:spLocks noChangeArrowheads="1"/>
            </p:cNvSpPr>
            <p:nvPr/>
          </p:nvSpPr>
          <p:spPr bwMode="auto">
            <a:xfrm>
              <a:off x="192" y="1495"/>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8928" name="Text Box 7"/>
            <p:cNvSpPr txBox="1">
              <a:spLocks noChangeArrowheads="1"/>
            </p:cNvSpPr>
            <p:nvPr/>
          </p:nvSpPr>
          <p:spPr bwMode="auto">
            <a:xfrm>
              <a:off x="768" y="1975"/>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62 </a:t>
              </a:r>
              <a:r>
                <a:rPr lang="en-US" altLang="en-US" sz="2000" baseline="-25000">
                  <a:solidFill>
                    <a:schemeClr val="accent2"/>
                  </a:solidFill>
                </a:rPr>
                <a:t>h</a:t>
              </a:r>
            </a:p>
          </p:txBody>
        </p:sp>
        <p:sp>
          <p:nvSpPr>
            <p:cNvPr id="38929" name="Text Box 9"/>
            <p:cNvSpPr txBox="1">
              <a:spLocks noChangeArrowheads="1"/>
            </p:cNvSpPr>
            <p:nvPr/>
          </p:nvSpPr>
          <p:spPr bwMode="auto">
            <a:xfrm>
              <a:off x="192" y="1975"/>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8930" name="Text Box 35"/>
            <p:cNvSpPr txBox="1">
              <a:spLocks noChangeArrowheads="1"/>
            </p:cNvSpPr>
            <p:nvPr/>
          </p:nvSpPr>
          <p:spPr bwMode="auto">
            <a:xfrm>
              <a:off x="192" y="2471"/>
              <a:ext cx="17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23"/>
          <p:cNvGrpSpPr>
            <a:grpSpLocks/>
          </p:cNvGrpSpPr>
          <p:nvPr/>
        </p:nvGrpSpPr>
        <p:grpSpPr bwMode="auto">
          <a:xfrm>
            <a:off x="5067300" y="2354263"/>
            <a:ext cx="3467100" cy="2276475"/>
            <a:chOff x="3192" y="1483"/>
            <a:chExt cx="2184" cy="1434"/>
          </a:xfrm>
        </p:grpSpPr>
        <p:sp>
          <p:nvSpPr>
            <p:cNvPr id="38923" name="Text Box 20"/>
            <p:cNvSpPr txBox="1">
              <a:spLocks noChangeArrowheads="1"/>
            </p:cNvSpPr>
            <p:nvPr/>
          </p:nvSpPr>
          <p:spPr bwMode="auto">
            <a:xfrm>
              <a:off x="3192" y="1483"/>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8924" name="Text Box 21"/>
            <p:cNvSpPr txBox="1">
              <a:spLocks noChangeArrowheads="1"/>
            </p:cNvSpPr>
            <p:nvPr/>
          </p:nvSpPr>
          <p:spPr bwMode="auto">
            <a:xfrm>
              <a:off x="3768" y="1963"/>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77 </a:t>
              </a:r>
              <a:r>
                <a:rPr lang="en-US" altLang="en-US" sz="2000" baseline="-25000">
                  <a:solidFill>
                    <a:schemeClr val="accent2"/>
                  </a:solidFill>
                </a:rPr>
                <a:t>h</a:t>
              </a:r>
            </a:p>
          </p:txBody>
        </p:sp>
        <p:sp>
          <p:nvSpPr>
            <p:cNvPr id="38925" name="Text Box 23"/>
            <p:cNvSpPr txBox="1">
              <a:spLocks noChangeArrowheads="1"/>
            </p:cNvSpPr>
            <p:nvPr/>
          </p:nvSpPr>
          <p:spPr bwMode="auto">
            <a:xfrm>
              <a:off x="3192" y="1963"/>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8926" name="Text Box 35"/>
            <p:cNvSpPr txBox="1">
              <a:spLocks noChangeArrowheads="1"/>
            </p:cNvSpPr>
            <p:nvPr/>
          </p:nvSpPr>
          <p:spPr bwMode="auto">
            <a:xfrm>
              <a:off x="3648" y="2471"/>
              <a:ext cx="172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P=1 and CY=0</a:t>
              </a:r>
            </a:p>
          </p:txBody>
        </p:sp>
      </p:grpSp>
    </p:spTree>
    <p:extLst>
      <p:ext uri="{BB962C8B-B14F-4D97-AF65-F5344CB8AC3E}">
        <p14:creationId xmlns:p14="http://schemas.microsoft.com/office/powerpoint/2010/main" val="42093857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39939"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39940"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XRA E</a:t>
            </a:r>
          </a:p>
        </p:txBody>
      </p:sp>
      <p:sp>
        <p:nvSpPr>
          <p:cNvPr id="243739" name="AutoShape 27"/>
          <p:cNvSpPr>
            <a:spLocks noChangeArrowheads="1"/>
          </p:cNvSpPr>
          <p:nvPr/>
        </p:nvSpPr>
        <p:spPr bwMode="auto">
          <a:xfrm>
            <a:off x="3276600" y="2835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39942"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 name="Group 39"/>
          <p:cNvGrpSpPr>
            <a:grpSpLocks/>
          </p:cNvGrpSpPr>
          <p:nvPr/>
        </p:nvGrpSpPr>
        <p:grpSpPr bwMode="auto">
          <a:xfrm>
            <a:off x="3124200" y="4062413"/>
            <a:ext cx="2667000" cy="781050"/>
            <a:chOff x="1968" y="2928"/>
            <a:chExt cx="1344" cy="492"/>
          </a:xfrm>
        </p:grpSpPr>
        <p:sp>
          <p:nvSpPr>
            <p:cNvPr id="39960"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1 1 1 0   1 1 1 0</a:t>
              </a:r>
            </a:p>
          </p:txBody>
        </p:sp>
        <p:sp>
          <p:nvSpPr>
            <p:cNvPr id="39961"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0 1 0 1   1 0 1 0</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1 0 1 1   0 1 0 0</a:t>
            </a:r>
          </a:p>
        </p:txBody>
      </p:sp>
      <p:sp>
        <p:nvSpPr>
          <p:cNvPr id="39945" name="Text Box 34"/>
          <p:cNvSpPr txBox="1">
            <a:spLocks noChangeArrowheads="1"/>
          </p:cNvSpPr>
          <p:nvPr/>
        </p:nvSpPr>
        <p:spPr bwMode="auto">
          <a:xfrm>
            <a:off x="1143000" y="5638800"/>
            <a:ext cx="647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i="1"/>
              <a:t>Note: S, Z, P flags are affected during the execution of XOR instruction. CY=0 AC = 0</a:t>
            </a:r>
          </a:p>
        </p:txBody>
      </p:sp>
      <p:grpSp>
        <p:nvGrpSpPr>
          <p:cNvPr id="3" name="Group 27"/>
          <p:cNvGrpSpPr>
            <a:grpSpLocks/>
          </p:cNvGrpSpPr>
          <p:nvPr/>
        </p:nvGrpSpPr>
        <p:grpSpPr bwMode="auto">
          <a:xfrm>
            <a:off x="228600" y="2260600"/>
            <a:ext cx="3048000" cy="3163888"/>
            <a:chOff x="144" y="1424"/>
            <a:chExt cx="1920" cy="1993"/>
          </a:xfrm>
        </p:grpSpPr>
        <p:sp>
          <p:nvSpPr>
            <p:cNvPr id="39954" name="Text Box 6"/>
            <p:cNvSpPr txBox="1">
              <a:spLocks noChangeArrowheads="1"/>
            </p:cNvSpPr>
            <p:nvPr/>
          </p:nvSpPr>
          <p:spPr bwMode="auto">
            <a:xfrm>
              <a:off x="192" y="1424"/>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39955" name="Text Box 7"/>
            <p:cNvSpPr txBox="1">
              <a:spLocks noChangeArrowheads="1"/>
            </p:cNvSpPr>
            <p:nvPr/>
          </p:nvSpPr>
          <p:spPr bwMode="auto">
            <a:xfrm>
              <a:off x="768" y="1904"/>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EE </a:t>
              </a:r>
              <a:r>
                <a:rPr lang="en-US" altLang="en-US" sz="2000" baseline="-25000">
                  <a:solidFill>
                    <a:schemeClr val="accent2"/>
                  </a:solidFill>
                </a:rPr>
                <a:t>h</a:t>
              </a:r>
            </a:p>
          </p:txBody>
        </p:sp>
        <p:sp>
          <p:nvSpPr>
            <p:cNvPr id="39956" name="Text Box 8"/>
            <p:cNvSpPr txBox="1">
              <a:spLocks noChangeArrowheads="1"/>
            </p:cNvSpPr>
            <p:nvPr/>
          </p:nvSpPr>
          <p:spPr bwMode="auto">
            <a:xfrm>
              <a:off x="768" y="2240"/>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5A</a:t>
              </a:r>
              <a:r>
                <a:rPr lang="en-US" altLang="en-US" sz="2000">
                  <a:solidFill>
                    <a:srgbClr val="FFFF66"/>
                  </a:solidFill>
                </a:rPr>
                <a:t> </a:t>
              </a:r>
              <a:r>
                <a:rPr lang="en-US" altLang="en-US" baseline="-25000">
                  <a:solidFill>
                    <a:schemeClr val="accent2"/>
                  </a:solidFill>
                </a:rPr>
                <a:t>h</a:t>
              </a:r>
            </a:p>
          </p:txBody>
        </p:sp>
        <p:sp>
          <p:nvSpPr>
            <p:cNvPr id="39957" name="Text Box 9"/>
            <p:cNvSpPr txBox="1">
              <a:spLocks noChangeArrowheads="1"/>
            </p:cNvSpPr>
            <p:nvPr/>
          </p:nvSpPr>
          <p:spPr bwMode="auto">
            <a:xfrm>
              <a:off x="192" y="190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9958" name="Text Box 10"/>
            <p:cNvSpPr txBox="1">
              <a:spLocks noChangeArrowheads="1"/>
            </p:cNvSpPr>
            <p:nvPr/>
          </p:nvSpPr>
          <p:spPr bwMode="auto">
            <a:xfrm>
              <a:off x="144" y="224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E</a:t>
              </a:r>
            </a:p>
          </p:txBody>
        </p:sp>
        <p:sp>
          <p:nvSpPr>
            <p:cNvPr id="39959" name="Text Box 35"/>
            <p:cNvSpPr txBox="1">
              <a:spLocks noChangeArrowheads="1"/>
            </p:cNvSpPr>
            <p:nvPr/>
          </p:nvSpPr>
          <p:spPr bwMode="auto">
            <a:xfrm>
              <a:off x="144" y="2777"/>
              <a:ext cx="1632"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grpSp>
      <p:grpSp>
        <p:nvGrpSpPr>
          <p:cNvPr id="4" name="Group 28"/>
          <p:cNvGrpSpPr>
            <a:grpSpLocks/>
          </p:cNvGrpSpPr>
          <p:nvPr/>
        </p:nvGrpSpPr>
        <p:grpSpPr bwMode="auto">
          <a:xfrm>
            <a:off x="4876800" y="2187575"/>
            <a:ext cx="3657600" cy="2797175"/>
            <a:chOff x="3072" y="1378"/>
            <a:chExt cx="2304" cy="1762"/>
          </a:xfrm>
        </p:grpSpPr>
        <p:sp>
          <p:nvSpPr>
            <p:cNvPr id="39948" name="Text Box 20"/>
            <p:cNvSpPr txBox="1">
              <a:spLocks noChangeArrowheads="1"/>
            </p:cNvSpPr>
            <p:nvPr/>
          </p:nvSpPr>
          <p:spPr bwMode="auto">
            <a:xfrm>
              <a:off x="3120" y="137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39949" name="Text Box 21"/>
            <p:cNvSpPr txBox="1">
              <a:spLocks noChangeArrowheads="1"/>
            </p:cNvSpPr>
            <p:nvPr/>
          </p:nvSpPr>
          <p:spPr bwMode="auto">
            <a:xfrm>
              <a:off x="3696" y="185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B4 </a:t>
              </a:r>
              <a:r>
                <a:rPr lang="en-US" altLang="en-US" sz="2000" baseline="-25000">
                  <a:solidFill>
                    <a:schemeClr val="accent2"/>
                  </a:solidFill>
                </a:rPr>
                <a:t>h</a:t>
              </a:r>
            </a:p>
          </p:txBody>
        </p:sp>
        <p:sp>
          <p:nvSpPr>
            <p:cNvPr id="39950" name="Text Box 22"/>
            <p:cNvSpPr txBox="1">
              <a:spLocks noChangeArrowheads="1"/>
            </p:cNvSpPr>
            <p:nvPr/>
          </p:nvSpPr>
          <p:spPr bwMode="auto">
            <a:xfrm>
              <a:off x="3696" y="2194"/>
              <a:ext cx="624" cy="256"/>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5A </a:t>
              </a:r>
              <a:r>
                <a:rPr lang="en-US" altLang="en-US" sz="2000" baseline="-25000">
                  <a:solidFill>
                    <a:schemeClr val="accent2"/>
                  </a:solidFill>
                </a:rPr>
                <a:t>h</a:t>
              </a:r>
            </a:p>
          </p:txBody>
        </p:sp>
        <p:sp>
          <p:nvSpPr>
            <p:cNvPr id="39951" name="Text Box 23"/>
            <p:cNvSpPr txBox="1">
              <a:spLocks noChangeArrowheads="1"/>
            </p:cNvSpPr>
            <p:nvPr/>
          </p:nvSpPr>
          <p:spPr bwMode="auto">
            <a:xfrm>
              <a:off x="3120" y="185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sp>
          <p:nvSpPr>
            <p:cNvPr id="39952" name="Text Box 24"/>
            <p:cNvSpPr txBox="1">
              <a:spLocks noChangeArrowheads="1"/>
            </p:cNvSpPr>
            <p:nvPr/>
          </p:nvSpPr>
          <p:spPr bwMode="auto">
            <a:xfrm>
              <a:off x="3072" y="2194"/>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E</a:t>
              </a:r>
            </a:p>
          </p:txBody>
        </p:sp>
        <p:sp>
          <p:nvSpPr>
            <p:cNvPr id="39953" name="Text Box 35"/>
            <p:cNvSpPr txBox="1">
              <a:spLocks noChangeArrowheads="1"/>
            </p:cNvSpPr>
            <p:nvPr/>
          </p:nvSpPr>
          <p:spPr bwMode="auto">
            <a:xfrm>
              <a:off x="3600" y="2694"/>
              <a:ext cx="17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P=1 and CY=0</a:t>
              </a:r>
            </a:p>
          </p:txBody>
        </p:sp>
      </p:grpSp>
    </p:spTree>
    <p:extLst>
      <p:ext uri="{BB962C8B-B14F-4D97-AF65-F5344CB8AC3E}">
        <p14:creationId xmlns:p14="http://schemas.microsoft.com/office/powerpoint/2010/main" val="30235020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76200"/>
            <a:ext cx="7772400" cy="1143000"/>
          </a:xfrm>
        </p:spPr>
        <p:txBody>
          <a:bodyPr/>
          <a:lstStyle/>
          <a:p>
            <a:pPr eaLnBrk="1" hangingPunct="1"/>
            <a:r>
              <a:rPr lang="en-GB" altLang="en-US" smtClean="0"/>
              <a:t>Example</a:t>
            </a:r>
            <a:endParaRPr lang="en-US" altLang="en-US" smtClean="0"/>
          </a:p>
        </p:txBody>
      </p:sp>
      <p:sp>
        <p:nvSpPr>
          <p:cNvPr id="40963" name="Text Box 4"/>
          <p:cNvSpPr txBox="1">
            <a:spLocks noChangeArrowheads="1"/>
          </p:cNvSpPr>
          <p:nvPr/>
        </p:nvSpPr>
        <p:spPr bwMode="auto">
          <a:xfrm>
            <a:off x="990600" y="12192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t>Instruction:</a:t>
            </a:r>
          </a:p>
        </p:txBody>
      </p:sp>
      <p:sp>
        <p:nvSpPr>
          <p:cNvPr id="40964" name="Text Box 5"/>
          <p:cNvSpPr txBox="1">
            <a:spLocks noChangeArrowheads="1"/>
          </p:cNvSpPr>
          <p:nvPr/>
        </p:nvSpPr>
        <p:spPr bwMode="auto">
          <a:xfrm>
            <a:off x="2667000" y="10922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800">
                <a:solidFill>
                  <a:srgbClr val="FF3399"/>
                </a:solidFill>
              </a:rPr>
              <a:t>XRI 18</a:t>
            </a:r>
            <a:r>
              <a:rPr lang="en-US" altLang="en-US" sz="2000">
                <a:solidFill>
                  <a:srgbClr val="FF3399"/>
                </a:solidFill>
              </a:rPr>
              <a:t>h</a:t>
            </a:r>
            <a:endParaRPr lang="en-US" altLang="en-US" sz="2800">
              <a:solidFill>
                <a:srgbClr val="FF3399"/>
              </a:solidFill>
            </a:endParaRPr>
          </a:p>
        </p:txBody>
      </p:sp>
      <p:grpSp>
        <p:nvGrpSpPr>
          <p:cNvPr id="2" name="Group 37"/>
          <p:cNvGrpSpPr>
            <a:grpSpLocks/>
          </p:cNvGrpSpPr>
          <p:nvPr/>
        </p:nvGrpSpPr>
        <p:grpSpPr bwMode="auto">
          <a:xfrm>
            <a:off x="304800" y="2373313"/>
            <a:ext cx="2971800" cy="1177925"/>
            <a:chOff x="240" y="1248"/>
            <a:chExt cx="1872" cy="742"/>
          </a:xfrm>
        </p:grpSpPr>
        <p:sp>
          <p:nvSpPr>
            <p:cNvPr id="40978" name="Text Box 6"/>
            <p:cNvSpPr txBox="1">
              <a:spLocks noChangeArrowheads="1"/>
            </p:cNvSpPr>
            <p:nvPr/>
          </p:nvSpPr>
          <p:spPr bwMode="auto">
            <a:xfrm>
              <a:off x="240"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before Execution</a:t>
              </a:r>
            </a:p>
          </p:txBody>
        </p:sp>
        <p:sp>
          <p:nvSpPr>
            <p:cNvPr id="40979" name="Text Box 7"/>
            <p:cNvSpPr txBox="1">
              <a:spLocks noChangeArrowheads="1"/>
            </p:cNvSpPr>
            <p:nvPr/>
          </p:nvSpPr>
          <p:spPr bwMode="auto">
            <a:xfrm>
              <a:off x="816"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C3 </a:t>
              </a:r>
              <a:r>
                <a:rPr lang="en-US" altLang="en-US" sz="2000" baseline="-25000">
                  <a:solidFill>
                    <a:schemeClr val="accent2"/>
                  </a:solidFill>
                </a:rPr>
                <a:t>h</a:t>
              </a:r>
            </a:p>
          </p:txBody>
        </p:sp>
        <p:sp>
          <p:nvSpPr>
            <p:cNvPr id="40980" name="Text Box 9"/>
            <p:cNvSpPr txBox="1">
              <a:spLocks noChangeArrowheads="1"/>
            </p:cNvSpPr>
            <p:nvPr/>
          </p:nvSpPr>
          <p:spPr bwMode="auto">
            <a:xfrm>
              <a:off x="240"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grpSp>
        <p:nvGrpSpPr>
          <p:cNvPr id="3" name="Group 38"/>
          <p:cNvGrpSpPr>
            <a:grpSpLocks/>
          </p:cNvGrpSpPr>
          <p:nvPr/>
        </p:nvGrpSpPr>
        <p:grpSpPr bwMode="auto">
          <a:xfrm>
            <a:off x="5067300" y="2354263"/>
            <a:ext cx="2971800" cy="1177925"/>
            <a:chOff x="3024" y="1248"/>
            <a:chExt cx="1872" cy="742"/>
          </a:xfrm>
        </p:grpSpPr>
        <p:sp>
          <p:nvSpPr>
            <p:cNvPr id="40975" name="Text Box 20"/>
            <p:cNvSpPr txBox="1">
              <a:spLocks noChangeArrowheads="1"/>
            </p:cNvSpPr>
            <p:nvPr/>
          </p:nvSpPr>
          <p:spPr bwMode="auto">
            <a:xfrm>
              <a:off x="3024" y="1248"/>
              <a:ext cx="18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t>Register contents after Execution</a:t>
              </a:r>
            </a:p>
          </p:txBody>
        </p:sp>
        <p:sp>
          <p:nvSpPr>
            <p:cNvPr id="40976" name="Text Box 21"/>
            <p:cNvSpPr txBox="1">
              <a:spLocks noChangeArrowheads="1"/>
            </p:cNvSpPr>
            <p:nvPr/>
          </p:nvSpPr>
          <p:spPr bwMode="auto">
            <a:xfrm>
              <a:off x="3600" y="1728"/>
              <a:ext cx="624" cy="262"/>
            </a:xfrm>
            <a:prstGeom prst="rect">
              <a:avLst/>
            </a:prstGeom>
            <a:noFill/>
            <a:ln w="1905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spcBef>
                  <a:spcPct val="50000"/>
                </a:spcBef>
              </a:pPr>
              <a:r>
                <a:rPr lang="en-US" altLang="en-US" sz="2000">
                  <a:solidFill>
                    <a:schemeClr val="accent2"/>
                  </a:solidFill>
                </a:rPr>
                <a:t>DB </a:t>
              </a:r>
              <a:r>
                <a:rPr lang="en-US" altLang="en-US" sz="2000" baseline="-25000">
                  <a:solidFill>
                    <a:schemeClr val="accent2"/>
                  </a:solidFill>
                </a:rPr>
                <a:t>h</a:t>
              </a:r>
            </a:p>
          </p:txBody>
        </p:sp>
        <p:sp>
          <p:nvSpPr>
            <p:cNvPr id="40977" name="Text Box 23"/>
            <p:cNvSpPr txBox="1">
              <a:spLocks noChangeArrowheads="1"/>
            </p:cNvSpPr>
            <p:nvPr/>
          </p:nvSpPr>
          <p:spPr bwMode="auto">
            <a:xfrm>
              <a:off x="3024" y="172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r" eaLnBrk="1" hangingPunct="1">
                <a:spcBef>
                  <a:spcPct val="50000"/>
                </a:spcBef>
              </a:pPr>
              <a:r>
                <a:rPr lang="en-US" altLang="en-US" sz="2000" i="1"/>
                <a:t>A</a:t>
              </a:r>
            </a:p>
          </p:txBody>
        </p:sp>
      </p:grpSp>
      <p:sp>
        <p:nvSpPr>
          <p:cNvPr id="243739" name="AutoShape 27"/>
          <p:cNvSpPr>
            <a:spLocks noChangeArrowheads="1"/>
          </p:cNvSpPr>
          <p:nvPr/>
        </p:nvSpPr>
        <p:spPr bwMode="auto">
          <a:xfrm>
            <a:off x="3352800" y="2581275"/>
            <a:ext cx="1295400" cy="838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66"/>
          </a:solidFill>
          <a:ln w="9525">
            <a:solidFill>
              <a:schemeClr val="tx1"/>
            </a:solidFill>
            <a:miter lim="800000"/>
            <a:headEnd/>
            <a:tailEnd/>
          </a:ln>
        </p:spPr>
        <p:txBody>
          <a:bodyPr wrap="none" anchor="ctr"/>
          <a:lstStyle/>
          <a:p>
            <a:endParaRPr lang="en-US"/>
          </a:p>
        </p:txBody>
      </p:sp>
      <p:sp>
        <p:nvSpPr>
          <p:cNvPr id="40968" name="Line 36"/>
          <p:cNvSpPr>
            <a:spLocks noChangeShapeType="1"/>
          </p:cNvSpPr>
          <p:nvPr/>
        </p:nvSpPr>
        <p:spPr bwMode="auto">
          <a:xfrm>
            <a:off x="381000" y="1752600"/>
            <a:ext cx="8153400" cy="0"/>
          </a:xfrm>
          <a:prstGeom prst="line">
            <a:avLst/>
          </a:prstGeom>
          <a:noFill/>
          <a:ln w="57150" cmpd="thickThin">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 name="Group 39"/>
          <p:cNvGrpSpPr>
            <a:grpSpLocks/>
          </p:cNvGrpSpPr>
          <p:nvPr/>
        </p:nvGrpSpPr>
        <p:grpSpPr bwMode="auto">
          <a:xfrm>
            <a:off x="3124200" y="4062413"/>
            <a:ext cx="2667000" cy="781050"/>
            <a:chOff x="1968" y="2928"/>
            <a:chExt cx="1344" cy="492"/>
          </a:xfrm>
        </p:grpSpPr>
        <p:sp>
          <p:nvSpPr>
            <p:cNvPr id="40973" name="Text Box 28"/>
            <p:cNvSpPr txBox="1">
              <a:spLocks noChangeArrowheads="1"/>
            </p:cNvSpPr>
            <p:nvPr/>
          </p:nvSpPr>
          <p:spPr bwMode="auto">
            <a:xfrm>
              <a:off x="1968" y="292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1 1 0 0   0 0 1 1</a:t>
              </a:r>
            </a:p>
          </p:txBody>
        </p:sp>
        <p:sp>
          <p:nvSpPr>
            <p:cNvPr id="40974" name="Text Box 29"/>
            <p:cNvSpPr txBox="1">
              <a:spLocks noChangeArrowheads="1"/>
            </p:cNvSpPr>
            <p:nvPr/>
          </p:nvSpPr>
          <p:spPr bwMode="auto">
            <a:xfrm>
              <a:off x="1968" y="3129"/>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0 0 0 1   1 0 0 0</a:t>
              </a:r>
            </a:p>
          </p:txBody>
        </p:sp>
      </p:grpSp>
      <p:sp>
        <p:nvSpPr>
          <p:cNvPr id="24" name="Text Box 32"/>
          <p:cNvSpPr txBox="1">
            <a:spLocks noChangeArrowheads="1"/>
          </p:cNvSpPr>
          <p:nvPr/>
        </p:nvSpPr>
        <p:spPr bwMode="auto">
          <a:xfrm>
            <a:off x="3124200" y="4762500"/>
            <a:ext cx="2362200" cy="461963"/>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a:t>1 1 0 1   1 0 1 1</a:t>
            </a:r>
          </a:p>
        </p:txBody>
      </p:sp>
      <p:sp>
        <p:nvSpPr>
          <p:cNvPr id="40971" name="Text Box 35"/>
          <p:cNvSpPr txBox="1">
            <a:spLocks noChangeArrowheads="1"/>
          </p:cNvSpPr>
          <p:nvPr/>
        </p:nvSpPr>
        <p:spPr bwMode="auto">
          <a:xfrm>
            <a:off x="228600" y="3822700"/>
            <a:ext cx="289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P=0 and CY=0</a:t>
            </a:r>
          </a:p>
        </p:txBody>
      </p:sp>
      <p:sp>
        <p:nvSpPr>
          <p:cNvPr id="40972" name="Text Box 35"/>
          <p:cNvSpPr txBox="1">
            <a:spLocks noChangeArrowheads="1"/>
          </p:cNvSpPr>
          <p:nvPr/>
        </p:nvSpPr>
        <p:spPr bwMode="auto">
          <a:xfrm>
            <a:off x="5676900" y="3822700"/>
            <a:ext cx="2781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spcBef>
                <a:spcPct val="50000"/>
              </a:spcBef>
            </a:pPr>
            <a:r>
              <a:rPr lang="en-US" altLang="en-US" sz="2000">
                <a:solidFill>
                  <a:schemeClr val="accent2"/>
                </a:solidFill>
              </a:rPr>
              <a:t>Flag: S=0, Z=0, AC=0 , P=1 and CY=0</a:t>
            </a:r>
          </a:p>
        </p:txBody>
      </p:sp>
    </p:spTree>
    <p:extLst>
      <p:ext uri="{BB962C8B-B14F-4D97-AF65-F5344CB8AC3E}">
        <p14:creationId xmlns:p14="http://schemas.microsoft.com/office/powerpoint/2010/main" val="21984003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amond(in)">
                                      <p:cBhvr>
                                        <p:cTn id="17" dur="20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3739"/>
                                        </p:tgtEl>
                                        <p:attrNameLst>
                                          <p:attrName>style.visibility</p:attrName>
                                        </p:attrNameLst>
                                      </p:cBhvr>
                                      <p:to>
                                        <p:strVal val="visible"/>
                                      </p:to>
                                    </p:set>
                                    <p:animEffect transition="in" filter="diamond(in)">
                                      <p:cBhvr>
                                        <p:cTn id="22" dur="2000"/>
                                        <p:tgtEl>
                                          <p:spTgt spid="2437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amond(in)">
                                      <p:cBhvr>
                                        <p:cTn id="2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7754</TotalTime>
  <Words>32419</Words>
  <Application>Microsoft Office PowerPoint</Application>
  <PresentationFormat>On-screen Show (4:3)</PresentationFormat>
  <Paragraphs>7013</Paragraphs>
  <Slides>622</Slides>
  <Notes>121</Notes>
  <HiddenSlides>3</HiddenSlides>
  <MMClips>0</MMClips>
  <ScaleCrop>false</ScaleCrop>
  <HeadingPairs>
    <vt:vector size="8" baseType="variant">
      <vt:variant>
        <vt:lpstr>Fonts Used</vt:lpstr>
      </vt:variant>
      <vt:variant>
        <vt:i4>26</vt:i4>
      </vt:variant>
      <vt:variant>
        <vt:lpstr>Theme</vt:lpstr>
      </vt:variant>
      <vt:variant>
        <vt:i4>2</vt:i4>
      </vt:variant>
      <vt:variant>
        <vt:lpstr>Embedded OLE Servers</vt:lpstr>
      </vt:variant>
      <vt:variant>
        <vt:i4>1</vt:i4>
      </vt:variant>
      <vt:variant>
        <vt:lpstr>Slide Titles</vt:lpstr>
      </vt:variant>
      <vt:variant>
        <vt:i4>622</vt:i4>
      </vt:variant>
    </vt:vector>
  </HeadingPairs>
  <TitlesOfParts>
    <vt:vector size="651" baseType="lpstr">
      <vt:lpstr>ＭＳ Ｐゴシック</vt:lpstr>
      <vt:lpstr>Agency FB</vt:lpstr>
      <vt:lpstr>Algerian</vt:lpstr>
      <vt:lpstr>Arial</vt:lpstr>
      <vt:lpstr>Arial Black</vt:lpstr>
      <vt:lpstr>Batang</vt:lpstr>
      <vt:lpstr>Book Antiqua</vt:lpstr>
      <vt:lpstr>Calibri</vt:lpstr>
      <vt:lpstr>Cambria Math</vt:lpstr>
      <vt:lpstr>Courier New</vt:lpstr>
      <vt:lpstr>Curlz MT</vt:lpstr>
      <vt:lpstr>Forte</vt:lpstr>
      <vt:lpstr>Gill Sans MT</vt:lpstr>
      <vt:lpstr>Octapost NBP</vt:lpstr>
      <vt:lpstr>PMingLiU</vt:lpstr>
      <vt:lpstr>PMingLiU</vt:lpstr>
      <vt:lpstr>Script MT Bold</vt:lpstr>
      <vt:lpstr>Segoe UI Symbol</vt:lpstr>
      <vt:lpstr>Sitka Text Semibold</vt:lpstr>
      <vt:lpstr>Symbol</vt:lpstr>
      <vt:lpstr>Time New Roman</vt:lpstr>
      <vt:lpstr>Times New Roman</vt:lpstr>
      <vt:lpstr>Traditional Arabic</vt:lpstr>
      <vt:lpstr>Verdana</vt:lpstr>
      <vt:lpstr>Wingdings</vt:lpstr>
      <vt:lpstr>Wingdings 2</vt:lpstr>
      <vt:lpstr>1_Office Theme</vt:lpstr>
      <vt:lpstr>2_Office Theme</vt:lpstr>
      <vt:lpstr>Equation</vt:lpstr>
      <vt:lpstr>8085 Microprocessor</vt:lpstr>
      <vt:lpstr>UNIT I</vt:lpstr>
      <vt:lpstr>Microprocessor </vt:lpstr>
      <vt:lpstr>Definition of a Microprocessor.</vt:lpstr>
      <vt:lpstr>Basic Microprocessors System </vt:lpstr>
      <vt:lpstr>8085 Microprocessor Architecture</vt:lpstr>
      <vt:lpstr> 1 1. 8085 Microprocessor Architecture</vt:lpstr>
      <vt:lpstr>PowerPoint Presentation</vt:lpstr>
      <vt:lpstr>Accumulator</vt:lpstr>
      <vt:lpstr>Temporary register (TR)</vt:lpstr>
      <vt:lpstr>TEMPORARY REGISTER</vt:lpstr>
      <vt:lpstr>General purpose registers</vt:lpstr>
      <vt:lpstr>Special purpose register</vt:lpstr>
      <vt:lpstr>Program counter (PC)</vt:lpstr>
      <vt:lpstr>Stack pointer (SP)</vt:lpstr>
      <vt:lpstr>Instruction register (IR)</vt:lpstr>
      <vt:lpstr>Timing and control unit</vt:lpstr>
      <vt:lpstr>PowerPoint Presentation</vt:lpstr>
      <vt:lpstr>Interrupt </vt:lpstr>
      <vt:lpstr>Flags/ status register</vt:lpstr>
      <vt:lpstr>PowerPoint Presentation</vt:lpstr>
      <vt:lpstr>2.ALU performs the following operations</vt:lpstr>
      <vt:lpstr>3.PIN DIAGRAM</vt:lpstr>
      <vt:lpstr>RESET IN AND RESET OUT</vt:lpstr>
      <vt:lpstr>PowerPoint Presentation</vt:lpstr>
      <vt:lpstr>RESET IN and RESET OUT</vt:lpstr>
      <vt:lpstr>SID and SOD</vt:lpstr>
      <vt:lpstr>SID and SOD</vt:lpstr>
      <vt:lpstr>INTERRUPT PIN</vt:lpstr>
      <vt:lpstr>TRAP</vt:lpstr>
      <vt:lpstr>RST 7.5</vt:lpstr>
      <vt:lpstr>RST 6.5</vt:lpstr>
      <vt:lpstr>RST 5.5</vt:lpstr>
      <vt:lpstr>INTR</vt:lpstr>
      <vt:lpstr>PowerPoint Presentation</vt:lpstr>
      <vt:lpstr>Address and Data Pins</vt:lpstr>
      <vt:lpstr>Address and Data Pins</vt:lpstr>
      <vt:lpstr>Address and Data Pins</vt:lpstr>
      <vt:lpstr>AD0 – AD7</vt:lpstr>
      <vt:lpstr>A8 – A15</vt:lpstr>
      <vt:lpstr>Pin 30 (Output)</vt:lpstr>
      <vt:lpstr>S0 and S1</vt:lpstr>
      <vt:lpstr>IO/M</vt:lpstr>
      <vt:lpstr>IO/M</vt:lpstr>
      <vt:lpstr>PowerPoint Presentation</vt:lpstr>
      <vt:lpstr>Pin 32 (Output)</vt:lpstr>
      <vt:lpstr>Pin 31 (Output)</vt:lpstr>
      <vt:lpstr>READY</vt:lpstr>
      <vt:lpstr>HOLD</vt:lpstr>
      <vt:lpstr>HLDA</vt:lpstr>
      <vt:lpstr>HLDA</vt:lpstr>
      <vt:lpstr>VSS and VCC</vt:lpstr>
      <vt:lpstr>PowerPoint Presentation</vt:lpstr>
      <vt:lpstr>Addressing Modes of 8085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Example</vt:lpstr>
      <vt:lpstr>Example</vt:lpstr>
      <vt:lpstr>Example</vt:lpstr>
      <vt:lpstr>PowerPoint Presentation</vt:lpstr>
      <vt:lpstr>2.Flags/ status register</vt:lpstr>
      <vt:lpstr>PowerPoint Presentation</vt:lpstr>
      <vt:lpstr>Carry flag</vt:lpstr>
      <vt:lpstr>Parity flag</vt:lpstr>
      <vt:lpstr>Auxiliary carry flag</vt:lpstr>
      <vt:lpstr>Zero flag</vt:lpstr>
      <vt:lpstr>Sign flag</vt:lpstr>
      <vt:lpstr>7.Sequence of operations of ALU</vt:lpstr>
      <vt:lpstr>PowerPoint Presentation</vt:lpstr>
      <vt:lpstr>PowerPoint Presentation</vt:lpstr>
      <vt:lpstr>PowerPoint Presentation</vt:lpstr>
      <vt:lpstr>PowerPoint Presentation</vt:lpstr>
      <vt:lpstr>PowerPoint Presentation</vt:lpstr>
      <vt:lpstr>PowerPoint Presentation</vt:lpstr>
      <vt:lpstr>Five Hardware Interrupts in 8085</vt:lpstr>
      <vt:lpstr>PowerPoint Presentation</vt:lpstr>
      <vt:lpstr>PowerPoint Presentation</vt:lpstr>
      <vt:lpstr>Memory read operation</vt:lpstr>
      <vt:lpstr>PowerPoint Presentation</vt:lpstr>
      <vt:lpstr>PowerPoint Presentation</vt:lpstr>
      <vt:lpstr>Memory Mapping</vt:lpstr>
      <vt:lpstr>Memory map: 64K memory device</vt:lpstr>
      <vt:lpstr>PowerPoint Presentation</vt:lpstr>
      <vt:lpstr>PowerPoint Presentation</vt:lpstr>
      <vt:lpstr>TIMING DIAGRAM</vt:lpstr>
      <vt:lpstr>PowerPoint Presentation</vt:lpstr>
      <vt:lpstr>Instruction cycle</vt:lpstr>
      <vt:lpstr>PowerPoint Presentation</vt:lpstr>
      <vt:lpstr>Machine cycle</vt:lpstr>
      <vt:lpstr>T - states</vt:lpstr>
      <vt:lpstr>Table Showing IO/M, S0, S1 and Corresponding Operations</vt:lpstr>
      <vt:lpstr>Table Showing RD, WR, INTA and Corresponding Operations</vt:lpstr>
      <vt:lpstr>PowerPoint Presentation</vt:lpstr>
      <vt:lpstr>Difference at a glance</vt:lpstr>
      <vt:lpstr>PowerPoint Presentation</vt:lpstr>
      <vt:lpstr>Timing Diagram</vt:lpstr>
      <vt:lpstr>OPCODE FETCH</vt:lpstr>
      <vt:lpstr>MEMORY READ MACHINE CYCLE</vt:lpstr>
      <vt:lpstr>PowerPoint Presentation</vt:lpstr>
      <vt:lpstr>MEMORY WRITE MACHINE CYCLE</vt:lpstr>
      <vt:lpstr>I/O READ MACHINE CYCLE</vt:lpstr>
      <vt:lpstr>I/O WRITE MACHINE CYCLE</vt:lpstr>
      <vt:lpstr>UNIT II</vt:lpstr>
      <vt:lpstr>PowerPoint Presentation</vt:lpstr>
      <vt:lpstr>     8086 MICROPROCESSOR</vt:lpstr>
      <vt:lpstr>PowerPoint Presentation</vt:lpstr>
      <vt:lpstr>PowerPoint Presentation</vt:lpstr>
      <vt:lpstr>1. Architecture</vt:lpstr>
      <vt:lpstr>Functional blocks</vt:lpstr>
      <vt:lpstr>Overview </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Architecture</vt:lpstr>
      <vt:lpstr>PowerPoint Presentation</vt:lpstr>
      <vt:lpstr>PowerPoint Presentation</vt:lpstr>
      <vt:lpstr>2.Pins  and  signals</vt:lpstr>
      <vt:lpstr>Pins and Signals</vt:lpstr>
      <vt:lpstr>Pins and Signals</vt:lpstr>
      <vt:lpstr>Pins and Signals</vt:lpstr>
      <vt:lpstr>Pins and Signals</vt:lpstr>
      <vt:lpstr>Pins and Signals</vt:lpstr>
      <vt:lpstr>Pins and Signals</vt:lpstr>
      <vt:lpstr>Pins and Signals</vt:lpstr>
      <vt:lpstr>Pins and Signals</vt:lpstr>
      <vt:lpstr>Pins and Signals</vt:lpstr>
      <vt:lpstr>Pins and Signals</vt:lpstr>
      <vt:lpstr>ADDRESSING MODES                      &amp; Instruction set</vt:lpstr>
      <vt:lpstr>Introduction</vt:lpstr>
      <vt:lpstr>Introduction</vt:lpstr>
      <vt:lpstr>3.ADDRESSING MODES</vt:lpstr>
      <vt:lpstr>Addressing Modes</vt:lpstr>
      <vt:lpstr>Addressing Modes</vt:lpstr>
      <vt:lpstr>Addressing Modes</vt:lpstr>
      <vt:lpstr>Addressing Modes : Memory Access</vt:lpstr>
      <vt:lpstr>Addressing Modes : Memory Access</vt:lpstr>
      <vt:lpstr>Addressing Modes : Memory Access</vt:lpstr>
      <vt:lpstr>Addressing Modes</vt:lpstr>
      <vt:lpstr>Addressing Modes</vt:lpstr>
      <vt:lpstr>Addressing Modes</vt:lpstr>
      <vt:lpstr>Addressing Modes</vt:lpstr>
      <vt:lpstr>Addressing Modes</vt:lpstr>
      <vt:lpstr>Addressing Modes</vt:lpstr>
      <vt:lpstr>Addressing Modes</vt:lpstr>
      <vt:lpstr>Addressing Modes</vt:lpstr>
      <vt:lpstr>Addressing Modes</vt:lpstr>
      <vt:lpstr>4.INSTRUCTION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Instruction Set</vt:lpstr>
      <vt:lpstr>5.REGISTER ORGANISATION</vt:lpstr>
      <vt:lpstr>PowerPoint Presentation</vt:lpstr>
      <vt:lpstr>PowerPoint Presentation</vt:lpstr>
      <vt:lpstr>PowerPoint Presentation</vt:lpstr>
      <vt:lpstr>PowerPoint Presentation</vt:lpstr>
      <vt:lpstr>PowerPoint Presentation</vt:lpstr>
      <vt:lpstr> 8.Assembler   directives  </vt:lpstr>
      <vt:lpstr>Assemble Directives</vt:lpstr>
      <vt:lpstr>Assemble Directives</vt:lpstr>
      <vt:lpstr>Assemble Directives</vt:lpstr>
      <vt:lpstr>Assemble Directives</vt:lpstr>
      <vt:lpstr>Assemble Directives</vt:lpstr>
      <vt:lpstr>Assemble Directives</vt:lpstr>
      <vt:lpstr>Assemble Directives</vt:lpstr>
      <vt:lpstr>Assemble Directives</vt:lpstr>
      <vt:lpstr>Assemble Directives</vt:lpstr>
      <vt:lpstr>Assemble Directives</vt:lpstr>
      <vt:lpstr>9.MACROS</vt:lpstr>
      <vt:lpstr>PowerPoint Presentation</vt:lpstr>
      <vt:lpstr>Example1 : Macro Definitions</vt:lpstr>
      <vt:lpstr>PowerPoint Presentation</vt:lpstr>
      <vt:lpstr>MACROS with Parameters</vt:lpstr>
      <vt:lpstr>10.INTERRUPTS  &amp; INTERRUPT SERVICE ROUTINE(ISR)</vt:lpstr>
      <vt:lpstr>INTERRUPT &amp; ISR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UNIT-III  8051 MICROCONTROLLER</vt:lpstr>
      <vt:lpstr>PowerPoint Presentation</vt:lpstr>
      <vt:lpstr>8051 CPU Operation</vt:lpstr>
      <vt:lpstr>8051 Microcontroller</vt:lpstr>
      <vt:lpstr>8051 Family</vt:lpstr>
      <vt:lpstr>8051 Features</vt:lpstr>
      <vt:lpstr>PowerPoint Presentation</vt:lpstr>
      <vt:lpstr>Pin Description of the 8051</vt:lpstr>
      <vt:lpstr>Pin Diagram of the 8051</vt:lpstr>
      <vt:lpstr>XTAL1 and XTAL2</vt:lpstr>
      <vt:lpstr>XTAL1 and XTAL2 …..</vt:lpstr>
      <vt:lpstr>XTAL1 and XTAL2 …..</vt:lpstr>
      <vt:lpstr>RST</vt:lpstr>
      <vt:lpstr>EA’</vt:lpstr>
      <vt:lpstr>PSEN’ and ALE</vt:lpstr>
      <vt:lpstr>I/O Port Pins</vt:lpstr>
      <vt:lpstr>Port 0</vt:lpstr>
      <vt:lpstr>Port 1 and Port 2</vt:lpstr>
      <vt:lpstr>Port 3</vt:lpstr>
      <vt:lpstr>Pin Description Summary</vt:lpstr>
      <vt:lpstr>Pin Description Summary</vt:lpstr>
      <vt:lpstr>PowerPoint Presentation</vt:lpstr>
      <vt:lpstr>PowerPoint Presentation</vt:lpstr>
      <vt:lpstr>PowerPoint Presentation</vt:lpstr>
      <vt:lpstr>PowerPoint Presentation</vt:lpstr>
      <vt:lpstr>Detailed Block Diagram</vt:lpstr>
      <vt:lpstr>PowerPoint Presentation</vt:lpstr>
      <vt:lpstr>PowerPoint Presentation</vt:lpstr>
      <vt:lpstr>PowerPoint Presentation</vt:lpstr>
      <vt:lpstr>5.8051  Memory Space</vt:lpstr>
      <vt:lpstr>8051 Memory Structure</vt:lpstr>
      <vt:lpstr>Internal RAM Structure</vt:lpstr>
      <vt:lpstr>PowerPoint Presentation</vt:lpstr>
      <vt:lpstr>PowerPoint Presentation</vt:lpstr>
      <vt:lpstr>7.Special Function Register [SFR]</vt:lpstr>
      <vt:lpstr>Special Function Registers [SFR]</vt:lpstr>
      <vt:lpstr>SFR Registers &amp; their Addresses</vt:lpstr>
      <vt:lpstr>SFR Addresses ( 1 of 2 )</vt:lpstr>
      <vt:lpstr>SFR Addresses ( 2 of 2 )</vt:lpstr>
      <vt:lpstr>Example</vt:lpstr>
      <vt:lpstr>PowerPoint Presentation</vt:lpstr>
      <vt:lpstr>Program Status Word [PSW]</vt:lpstr>
      <vt:lpstr>8051 instructions that affects flag</vt:lpstr>
      <vt:lpstr>9.REGISTERS</vt:lpstr>
      <vt:lpstr>128 Byte RAM</vt:lpstr>
      <vt:lpstr>8051 RAM with addresses</vt:lpstr>
      <vt:lpstr>8051 Register Bank Structure</vt:lpstr>
      <vt:lpstr>8051 Register Banks with address</vt:lpstr>
      <vt:lpstr>8051 Programming Model</vt:lpstr>
      <vt:lpstr>8051 Stack</vt:lpstr>
      <vt:lpstr>8051 Stack</vt:lpstr>
      <vt:lpstr>10.INSTRUCTION  SET OF  8051</vt:lpstr>
      <vt:lpstr>8051 Instruction Set</vt:lpstr>
      <vt:lpstr>1. Arithmetic Instructions</vt:lpstr>
      <vt:lpstr>ADD Instruction</vt:lpstr>
      <vt:lpstr>PowerPoint Presentation</vt:lpstr>
      <vt:lpstr>SUBB Instruction</vt:lpstr>
      <vt:lpstr>PowerPoint Presentation</vt:lpstr>
      <vt:lpstr>Multiplication of Numbers</vt:lpstr>
      <vt:lpstr>Division of Numbers</vt:lpstr>
      <vt:lpstr>PowerPoint Presentation</vt:lpstr>
      <vt:lpstr>2. Logical instructions</vt:lpstr>
      <vt:lpstr>PowerPoint Presentation</vt:lpstr>
      <vt:lpstr>PowerPoint Presentation</vt:lpstr>
      <vt:lpstr>PowerPoint Presentation</vt:lpstr>
      <vt:lpstr>3. Data Transfer Instructions</vt:lpstr>
      <vt:lpstr>MOV Instruction</vt:lpstr>
      <vt:lpstr>PowerPoint Presentation</vt:lpstr>
      <vt:lpstr>PowerPoint Presentation</vt:lpstr>
      <vt:lpstr>PowerPoint Presentation</vt:lpstr>
      <vt:lpstr>4.Boolean variable instructions</vt:lpstr>
      <vt:lpstr>PowerPoint Presentation</vt:lpstr>
      <vt:lpstr>PowerPoint Presentation</vt:lpstr>
      <vt:lpstr>PowerPoint Presentation</vt:lpstr>
      <vt:lpstr>5. Branching instructions</vt:lpstr>
      <vt:lpstr>PowerPoint Presentation</vt:lpstr>
      <vt:lpstr>Jump Instructions</vt:lpstr>
      <vt:lpstr>Call Instructions</vt:lpstr>
      <vt:lpstr>PowerPoint Presentation</vt:lpstr>
      <vt:lpstr>PowerPoint Presentation</vt:lpstr>
      <vt:lpstr>11.8051 Addressing Modes</vt:lpstr>
      <vt:lpstr>8051 Addressing Modes</vt:lpstr>
      <vt:lpstr>1. Immediate Addressing Mode</vt:lpstr>
      <vt:lpstr>2. Register Addressing Mode</vt:lpstr>
      <vt:lpstr>3. Direct Addressing Mode</vt:lpstr>
      <vt:lpstr>Stack and Direct Addressing Mode</vt:lpstr>
      <vt:lpstr>4. Register Indirect Addressing Mode</vt:lpstr>
      <vt:lpstr>Register Indirect Addressing Mode</vt:lpstr>
      <vt:lpstr>Register Indirect Addressing Mode</vt:lpstr>
      <vt:lpstr>5. External Direct</vt:lpstr>
      <vt:lpstr>12.8051  Assembly Language Programming(ALP)</vt:lpstr>
      <vt:lpstr>ADDITION OF TWO 8 bit Numbers</vt:lpstr>
      <vt:lpstr>SUBTRACTION OF TWO 8 bit Numbers</vt:lpstr>
      <vt:lpstr>Multiplication Concept</vt:lpstr>
      <vt:lpstr>Division Concept</vt:lpstr>
      <vt:lpstr>MULTIPLICATION OF TWO 8 bit Numbers</vt:lpstr>
      <vt:lpstr>Average of Five(or N) 8 bit Numbers</vt:lpstr>
      <vt:lpstr>Checking an input bit</vt:lpstr>
      <vt:lpstr>Switch Register Banks</vt:lpstr>
      <vt:lpstr>Pushing onto Stack</vt:lpstr>
      <vt:lpstr>Popping from Stack</vt:lpstr>
      <vt:lpstr>Looping</vt:lpstr>
      <vt:lpstr>Loop inside a Loop (Nested Loop)</vt:lpstr>
      <vt:lpstr>Conditional Jump Example</vt:lpstr>
      <vt:lpstr>Conditional Jump Example</vt:lpstr>
      <vt:lpstr>8051 TIMERS</vt:lpstr>
      <vt:lpstr>8051 Timer/Counter</vt:lpstr>
      <vt:lpstr>TMOD Register</vt:lpstr>
      <vt:lpstr>TMOD Register</vt:lpstr>
      <vt:lpstr>TCON Register</vt:lpstr>
      <vt:lpstr>8051 Timer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Timers</vt:lpstr>
      <vt:lpstr>Programming Timers</vt:lpstr>
      <vt:lpstr>PowerPoint Presentation</vt:lpstr>
      <vt:lpstr>8051  Serial  Port</vt:lpstr>
      <vt:lpstr>Basics of Serial Communication</vt:lpstr>
      <vt:lpstr>Basics of Serial Communication</vt:lpstr>
      <vt:lpstr>Asynchronous – Start &amp; Stop Bit</vt:lpstr>
      <vt:lpstr>Asynchronous – Start &amp; Stop Bit</vt:lpstr>
      <vt:lpstr>Data Transfer Rate</vt:lpstr>
      <vt:lpstr>8051 Serial Port</vt:lpstr>
      <vt:lpstr>Registers related to Serial Communication</vt:lpstr>
      <vt:lpstr>SBUF Register</vt:lpstr>
      <vt:lpstr>SBUF Register</vt:lpstr>
      <vt:lpstr>SCON Register</vt:lpstr>
      <vt:lpstr>8051 Serial Port – Mode 0</vt:lpstr>
      <vt:lpstr>8051 Serial Port – Mode 1</vt:lpstr>
      <vt:lpstr>8051 Serial Port – Mode 2</vt:lpstr>
      <vt:lpstr>8051 Serial Port – Mode 3</vt:lpstr>
      <vt:lpstr>Programming Serial Data Transmission</vt:lpstr>
      <vt:lpstr>Programming Serial Data Reception</vt:lpstr>
      <vt:lpstr>Doubling Baud Rate</vt:lpstr>
      <vt:lpstr>Doubling Baud Rate (cont…)</vt:lpstr>
      <vt:lpstr>8051 Interrupts</vt:lpstr>
      <vt:lpstr>INTERRUPTS</vt:lpstr>
      <vt:lpstr>Interrupt Vs Polling</vt:lpstr>
      <vt:lpstr>Interrupt Vs Polling</vt:lpstr>
      <vt:lpstr>Steps in Executing an Interrupt</vt:lpstr>
      <vt:lpstr>Six Interrupts in 8051</vt:lpstr>
      <vt:lpstr>What events can trigger Interrupts?</vt:lpstr>
      <vt:lpstr>8051 Interrupt Vectors</vt:lpstr>
      <vt:lpstr>8051 Interrupt related Registers</vt:lpstr>
      <vt:lpstr>Enabling and Disabling an Interrupt</vt:lpstr>
      <vt:lpstr>Interrupt Enable (IE) Register</vt:lpstr>
      <vt:lpstr>Enabling and Disabling an Interrupt</vt:lpstr>
      <vt:lpstr>Interrupt Priority</vt:lpstr>
      <vt:lpstr>Interrupt Priority</vt:lpstr>
      <vt:lpstr>Interrupt Priority (IP) Register</vt:lpstr>
      <vt:lpstr>PowerPoint Presentation</vt:lpstr>
      <vt:lpstr>    UNIT IV</vt:lpstr>
      <vt:lpstr>PowerPoint Presentation</vt:lpstr>
      <vt:lpstr>Serial  communication interface INTEL  8251 USART</vt:lpstr>
      <vt:lpstr>UNIVERSAL SYNCHRONOUS ASYNCHRONOUS RECEIVER TRANSMITTER (USART)</vt:lpstr>
      <vt:lpstr>PowerPoint Presentation</vt:lpstr>
      <vt:lpstr>BLOCK DIAGRAM</vt:lpstr>
      <vt:lpstr>Five Sections </vt:lpstr>
      <vt:lpstr>Input Signals </vt:lpstr>
      <vt:lpstr>PowerPoint Presentation</vt:lpstr>
      <vt:lpstr>PowerPoint Presentation</vt:lpstr>
      <vt:lpstr>PowerPoint Presentation</vt:lpstr>
      <vt:lpstr>Transmitter Section </vt:lpstr>
      <vt:lpstr>Signals Associated with Transmitter Section </vt:lpstr>
      <vt:lpstr>Receiver Section </vt:lpstr>
      <vt:lpstr>Signals Associated with Receiver Section </vt:lpstr>
      <vt:lpstr>Signals Associated with Modem Control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INTERRUPT CONTROLLER INTEL 8259</vt:lpstr>
      <vt:lpstr>PowerPoint Presentation</vt:lpstr>
      <vt:lpstr>PowerPoint Presentation</vt:lpstr>
      <vt:lpstr>Architecture and Signal     Descriptions of 8259</vt:lpstr>
      <vt:lpstr>PowerPoint Presentation</vt:lpstr>
      <vt:lpstr>PowerPoint Presentation</vt:lpstr>
      <vt:lpstr>PowerPoint Presentation</vt:lpstr>
      <vt:lpstr>PowerPoint Presentation</vt:lpstr>
      <vt:lpstr>PowerPoint Presentation</vt:lpstr>
      <vt:lpstr>Keyboard/Display  Controller  INTEL 8279</vt:lpstr>
      <vt:lpstr>Introduction</vt:lpstr>
      <vt:lpstr>Features of 8279</vt:lpstr>
      <vt:lpstr>Pin Diagram</vt:lpstr>
      <vt:lpstr>4 sections</vt:lpstr>
      <vt:lpstr>PowerPoint Presentation</vt:lpstr>
      <vt:lpstr>PowerPoint Presentation</vt:lpstr>
      <vt:lpstr>Keyboard section</vt:lpstr>
      <vt:lpstr>PowerPoint Presentation</vt:lpstr>
      <vt:lpstr>   Display section   </vt:lpstr>
      <vt:lpstr>PowerPoint Presentation</vt:lpstr>
      <vt:lpstr>Scan section</vt:lpstr>
      <vt:lpstr>CPU interface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 Interfacing </vt:lpstr>
      <vt:lpstr>Interfacing ADC to 8051</vt:lpstr>
      <vt:lpstr>Steps for converting the analogue input  and reading the output from ADC0804</vt:lpstr>
      <vt:lpstr>PowerPoint Presentation</vt:lpstr>
      <vt:lpstr>PowerPoint Presentation</vt:lpstr>
      <vt:lpstr>PowerPoint Presentation</vt:lpstr>
      <vt:lpstr>D/A Interfacing</vt:lpstr>
      <vt:lpstr>Digital-to-analog (DAC) converter</vt:lpstr>
      <vt:lpstr>8051 Connection to DAC808</vt:lpstr>
      <vt:lpstr>program to send data to the DAC to generate a stair-step ramp</vt:lpstr>
      <vt:lpstr>PowerPoint Presentation</vt:lpstr>
      <vt:lpstr>PowerPoint Presentation</vt:lpstr>
      <vt:lpstr>LCD Interfacing {before discussed in Unit 3 LCD interfacing using  8086}</vt:lpstr>
      <vt:lpstr>PowerPoint Presentation</vt:lpstr>
      <vt:lpstr>PowerPoint Presentation</vt:lpstr>
      <vt:lpstr>PowerPoint Presentation</vt:lpstr>
      <vt:lpstr>PowerPoint Presentation</vt:lpstr>
      <vt:lpstr>HARDWARE CONFIGURATION OF LCD WITH 8051/8086/8085</vt:lpstr>
      <vt:lpstr>PowerPoint Presentation</vt:lpstr>
      <vt:lpstr>PowerPoint Presentation</vt:lpstr>
      <vt:lpstr>PowerPoint Presentation</vt:lpstr>
      <vt:lpstr>PowerPoint Presentation</vt:lpstr>
      <vt:lpstr>PowerPoint Presentation</vt:lpstr>
      <vt:lpstr>LCD INTERFACING WITH 8051 TRAINER KIT</vt:lpstr>
      <vt:lpstr>PowerPoint Presentation</vt:lpstr>
      <vt:lpstr>SENSOR INTERFACING</vt:lpstr>
      <vt:lpstr>8051 WITH TEMPERATURE SENSOR</vt:lpstr>
      <vt:lpstr>PowerPoint Presentation</vt:lpstr>
      <vt:lpstr>EXTERNAL MEMORY INTERFACING</vt:lpstr>
      <vt:lpstr>Access to External Memory</vt:lpstr>
      <vt:lpstr>PowerPoint Presentation</vt:lpstr>
      <vt:lpstr>PowerPoint Presentation</vt:lpstr>
      <vt:lpstr>PowerPoint Presentation</vt:lpstr>
      <vt:lpstr>I²C Bus</vt:lpstr>
      <vt:lpstr>LCD display</vt:lpstr>
      <vt:lpstr>SPI bus </vt:lpstr>
      <vt:lpstr>        EXTERNAL COMMUNICATION INTERFACE RS232</vt:lpstr>
      <vt:lpstr>       RS-232 stands for Recommended Standard 232. It is a standard for serial communication that allows the exchange of data between a computer (DTE – Data Terminal Equipment) and a peripheral device (DCE – Data Communication Equipment) like a modem or printer. RS-232 is a standard communication protocol for connecting computers and their peripheral devices to enable serial data exchange. In simple terms, RS232 represents the voltage for the path used for data exchange between the devices. It determines the common voltage and signal level, common pin wire configuration and minimum, amount of control signals. RS232 represents the signals connecting between DTE and DCE. Therefore, DTE represents Data Terminal Equipment and an example for DTE is a computer. DCE represents Data Communication Equipment or Data Circuit Terminating Equipment and an example for DCE is a modem. RS232 was introduced in the 1960s and was initially referred to as EIA Recommended Standard 232. RS232 is one of the first serial communication standards with provided simple connectivity and compatibility across multiple manufacturers. The DTEs in RS32 are electromechanical typewriters and DCEs are modems.       </vt:lpstr>
      <vt:lpstr>PowerPoint Presentation</vt:lpstr>
      <vt:lpstr>The RS-232 interface works in a mixture with UART (universal asynchronous receiver/transmitter). It is a part of an integrated circuit integrated within the processor or controller. It creates bytes and sequentially sends the single bits in a frame. A frame is a defined structure, carrying a meaningful sequence of bits or bytes of data. It has a start bit followed by 8 data bits, a parity bit, and a stop bit. Once data is modified into bits separate line drivers are used to changing the logic level of UART to RS-232 logic. Finally, the signals are shared along the interface cable at the particular voltage level of RS-232. The data is transmitted serially on RS232. Each bit is transmitted one after the other. This mode of transmission needed that the receiver is aware of when the actual data bits are appearing to synchronize itself with arriving data. Therefore, logic 0 is sent as a start bit. The start bit in the frame signals the receiver that a new character is arriving. Once the receiver acknowledges the next five to eight bits are sent which defines the character. This is followed by the parity bit used for error detection. The parity bit can determine an even or an odd number of ones in the set of bits. For error detection, it can add a more bit to the data word.  </vt:lpstr>
      <vt:lpstr>The transmitter evaluates the value of the bit based on the data sent and the receiver also implements the same computation. It tests the parity value to the computed value. The stop bit supports the receiver to recognize the end of the message. The start bit continually has space value and the stop bit has mark value. This generates a framing error condition in the receiving UART. The device then attempts to resynchronize on more incoming bits. At the other end again the line driver interface changes it into UART compatible logic levels. At the destination, a second UART re-assembles the bits into bytes. This is how RS232 creates the data exchange compatible and reliable.  </vt:lpstr>
      <vt:lpstr>RS232 INTERFACING DIAGRAM</vt:lpstr>
      <vt:lpstr> EXTERNAL COMMUNICATION INTERFACE USB</vt:lpstr>
      <vt:lpstr>PowerPoint Presentation</vt:lpstr>
      <vt:lpstr>PowerPoint Presentation</vt:lpstr>
      <vt:lpstr>Universal Serial Bus (USB) </vt:lpstr>
      <vt:lpstr>PowerPoint Presentation</vt:lpstr>
      <vt:lpstr>TYPES OF USB</vt:lpstr>
      <vt:lpstr> USB Connector Types </vt:lpstr>
      <vt:lpstr> USB Connector Types </vt:lpstr>
      <vt:lpstr> USB Connector Types </vt:lpstr>
      <vt:lpstr>PowerPoint Presentation</vt:lpstr>
      <vt:lpstr>PowerPoint Presentation</vt:lpstr>
      <vt:lpstr>PowerPoint Presentation</vt:lpstr>
      <vt:lpstr>1. Introduction: RS-232 and USB are two widely used communication standards for  connecting electronic devices and transferring data.    RS-232 (Recommended Standard 232) is an older serial communication standard used for short-distance data exchange between two devices.       USB (Universal Serial Bus) is a modern communication protocol used to connect multiple devices to a computer with high data transfer speed. 2. Architecture and Working Principle:      RS-232: RS-232 uses asynchronous serial communication with no clock signal. Data is transmitted bit by bit over a single channel using start and stop bits. Uses voltage levels: Logic 1 = –3V to –15V Logic 0 = +3V to +15V Uses DB9 or DB25 connectors.           USB: USB is a synchronous protocol that uses a host-controller architecture. It supports multiple devices via hubs using a tiered star topology. Uses differential signaling (D+ and D– lines). Supports plug-and-play and hot-swapping. Transfers data in packets with built-in error checking and retry mechanisms.  </vt:lpstr>
      <vt:lpstr>Differences Between RS-232 and USB:</vt:lpstr>
      <vt:lpstr>Advantages and Disadvantages</vt:lpstr>
      <vt:lpstr>Applications</vt:lpstr>
      <vt:lpstr>PowerPoint Presentation</vt:lpstr>
      <vt:lpstr>PowerPoint Presentation</vt:lpstr>
      <vt:lpstr>PowerPoint Presentation</vt:lpstr>
      <vt:lpstr>PowerPoint Presentation</vt:lpstr>
      <vt:lpstr>PowerPoint Presentation</vt:lpstr>
      <vt:lpstr>PowerPoint Presentation</vt:lpstr>
      <vt:lpstr>ARM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Interrupt (SWI) in ARM ProcessoR</vt:lpstr>
      <vt:lpstr>PowerPoint Presentation</vt:lpstr>
      <vt:lpstr>PowerPoint Presentation</vt:lpstr>
      <vt:lpstr>1. Data Processing Instructions </vt:lpstr>
      <vt:lpstr>2. Load and Store Instructions</vt:lpstr>
      <vt:lpstr>3. Branch Instructions </vt:lpstr>
      <vt:lpstr>4. Software Interrupt Instructions (SWI)</vt:lpstr>
      <vt:lpstr>5. Program Status Register Access </vt:lpstr>
      <vt:lpstr>6. Multiply and Multiply-Accumulate Instructions </vt:lpstr>
      <vt:lpstr>7. Conditional Execution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Register Bank in OMAP Processor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AMMU</dc:creator>
  <cp:lastModifiedBy>Microsoft account</cp:lastModifiedBy>
  <cp:revision>651</cp:revision>
  <cp:lastPrinted>2013-10-07T00:50:59Z</cp:lastPrinted>
  <dcterms:created xsi:type="dcterms:W3CDTF">2013-08-29T12:51:00Z</dcterms:created>
  <dcterms:modified xsi:type="dcterms:W3CDTF">2025-06-19T08:18:55Z</dcterms:modified>
</cp:coreProperties>
</file>